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7"/>
  </p:notesMasterIdLst>
  <p:sldIdLst>
    <p:sldId id="277" r:id="rId6"/>
    <p:sldId id="278" r:id="rId7"/>
    <p:sldId id="257" r:id="rId8"/>
    <p:sldId id="262" r:id="rId9"/>
    <p:sldId id="261" r:id="rId10"/>
    <p:sldId id="258" r:id="rId11"/>
    <p:sldId id="270" r:id="rId12"/>
    <p:sldId id="272" r:id="rId13"/>
    <p:sldId id="271" r:id="rId14"/>
    <p:sldId id="273" r:id="rId15"/>
    <p:sldId id="259" r:id="rId16"/>
    <p:sldId id="263" r:id="rId17"/>
    <p:sldId id="264" r:id="rId18"/>
    <p:sldId id="265" r:id="rId19"/>
    <p:sldId id="266" r:id="rId20"/>
    <p:sldId id="276" r:id="rId21"/>
    <p:sldId id="275" r:id="rId22"/>
    <p:sldId id="269" r:id="rId23"/>
    <p:sldId id="297" r:id="rId24"/>
    <p:sldId id="298" r:id="rId25"/>
    <p:sldId id="299" r:id="rId26"/>
    <p:sldId id="300" r:id="rId27"/>
    <p:sldId id="303" r:id="rId28"/>
    <p:sldId id="305" r:id="rId29"/>
    <p:sldId id="302" r:id="rId30"/>
    <p:sldId id="301" r:id="rId31"/>
    <p:sldId id="306" r:id="rId32"/>
    <p:sldId id="307" r:id="rId33"/>
    <p:sldId id="291" r:id="rId34"/>
    <p:sldId id="283" r:id="rId35"/>
    <p:sldId id="279"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Lueck" initials="SL" lastIdx="0" clrIdx="1"/>
  <p:cmAuthor id="1" name="Claire Heyison" initials="BH"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14" autoAdjust="0"/>
  </p:normalViewPr>
  <p:slideViewPr>
    <p:cSldViewPr snapToGrid="0">
      <p:cViewPr varScale="1">
        <p:scale>
          <a:sx n="89" d="100"/>
          <a:sy n="89" d="100"/>
        </p:scale>
        <p:origin x="1401" y="60"/>
      </p:cViewPr>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4E12E-9111-BB4C-B80F-8DDB94BF560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76E60A66-D1F6-E646-9B6C-8776A0254A4F}" type="parTrans" cxnId="{2CD342F9-E352-4870-81E1-AFB6E7299941}">
      <dgm:prSet/>
      <dgm:spPr/>
      <dgm:t>
        <a:bodyPr/>
        <a:lstStyle/>
        <a:p>
          <a:endParaRPr lang="en-US"/>
        </a:p>
      </dgm:t>
    </dgm:pt>
    <dgm:pt modelId="{AD8DA486-75BA-E24C-866F-22A5D28BD1B3}">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US" b="1">
              <a:effectLst/>
              <a:latin typeface="Calibri" panose="020F0502020204030204" pitchFamily="34" charset="0"/>
            </a:rPr>
            <a:t>Bring together health policy experts, marketplace enrollees, assisters, and health care advocates </a:t>
          </a:r>
          <a:r>
            <a:rPr lang="en-US">
              <a:effectLst/>
              <a:latin typeface="Calibri" panose="020F0502020204030204" pitchFamily="34" charset="0"/>
            </a:rPr>
            <a:t>in a series of conversations to identify the most pressing affordability challenges for low-income marketplace enrollees</a:t>
          </a:r>
          <a:endParaRPr lang="en-US"/>
        </a:p>
      </dgm:t>
    </dgm:pt>
    <dgm:pt modelId="{3FD0409F-31D1-AB44-A970-8350416156FE}" type="sibTrans" cxnId="{2CD342F9-E352-4870-81E1-AFB6E7299941}">
      <dgm:prSet/>
      <dgm:spPr>
        <a:noFill/>
        <a:ln w="12700" cap="flat" cmpd="sng" algn="ctr">
          <a:solidFill>
            <a:schemeClr val="accent1">
              <a:shade val="60000"/>
              <a:hueOff val="0"/>
              <a:satOff val="0"/>
              <a:lumOff val="0"/>
              <a:alphaOff val="0"/>
            </a:schemeClr>
          </a:solidFill>
          <a:prstDash val="solid"/>
          <a:miter lim="800000"/>
        </a:ln>
      </dgm:spPr>
      <dgm:t>
        <a:bodyPr/>
        <a:lstStyle/>
        <a:p>
          <a:endParaRPr lang="en-US"/>
        </a:p>
      </dgm:t>
    </dgm:pt>
    <dgm:pt modelId="{B50F542E-AE60-BC42-B305-B9C51D036CC4}" type="parTrans" cxnId="{1B7A899D-B138-4703-A2DA-1EAC13F7A979}">
      <dgm:prSet/>
      <dgm:spPr/>
      <dgm:t>
        <a:bodyPr/>
        <a:lstStyle/>
        <a:p>
          <a:endParaRPr lang="en-US"/>
        </a:p>
      </dgm:t>
    </dgm:pt>
    <dgm:pt modelId="{FB207674-6BA8-0D49-B599-E5A6D2301F4D}">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US" b="1">
              <a:effectLst/>
              <a:latin typeface="Calibri" panose="020F0502020204030204" pitchFamily="34" charset="0"/>
            </a:rPr>
            <a:t>Meaningfully include and amplify </a:t>
          </a:r>
          <a:r>
            <a:rPr lang="en-US">
              <a:effectLst/>
              <a:latin typeface="Calibri" panose="020F0502020204030204" pitchFamily="34" charset="0"/>
            </a:rPr>
            <a:t>the voices of people most familiar with and most impacted by unaffordable Marketplace cost-sharing</a:t>
          </a:r>
          <a:endParaRPr lang="en-US"/>
        </a:p>
      </dgm:t>
    </dgm:pt>
    <dgm:pt modelId="{6CE66429-3A42-2343-BB32-19D3599C2CCB}" type="sibTrans" cxnId="{1B7A899D-B138-4703-A2DA-1EAC13F7A979}">
      <dgm:prSet/>
      <dgm:spPr/>
      <dgm:t>
        <a:bodyPr/>
        <a:lstStyle/>
        <a:p>
          <a:endParaRPr lang="en-US"/>
        </a:p>
      </dgm:t>
    </dgm:pt>
    <dgm:pt modelId="{61FF493C-ECB8-7746-881B-0F251C7AE3EC}" type="parTrans" cxnId="{A643F6C8-B972-43BB-A77B-032C578F0276}">
      <dgm:prSet/>
      <dgm:spPr/>
      <dgm:t>
        <a:bodyPr/>
        <a:lstStyle/>
        <a:p>
          <a:endParaRPr lang="en-US"/>
        </a:p>
      </dgm:t>
    </dgm:pt>
    <dgm:pt modelId="{A7E90318-D8F6-AF43-8EE3-B7EFAAF5D9FD}">
      <dgm:prSet phldrT="[Text]"/>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n-US">
              <a:effectLst/>
              <a:latin typeface="Calibri" panose="020F0502020204030204" pitchFamily="34" charset="0"/>
            </a:rPr>
            <a:t>Develop and publish equitable and sustainable </a:t>
          </a:r>
          <a:r>
            <a:rPr lang="en-US" b="1">
              <a:effectLst/>
              <a:latin typeface="Calibri" panose="020F0502020204030204" pitchFamily="34" charset="0"/>
            </a:rPr>
            <a:t>federal policy solutions</a:t>
          </a:r>
          <a:endParaRPr lang="en-US"/>
        </a:p>
      </dgm:t>
    </dgm:pt>
    <dgm:pt modelId="{B25F30FD-651A-964C-B75A-3C0A257AA9A2}" type="sibTrans" cxnId="{A643F6C8-B972-43BB-A77B-032C578F0276}">
      <dgm:prSet/>
      <dgm:spPr/>
      <dgm:t>
        <a:bodyPr/>
        <a:lstStyle/>
        <a:p>
          <a:endParaRPr lang="en-US"/>
        </a:p>
      </dgm:t>
    </dgm:pt>
    <dgm:pt modelId="{BA15B19D-0747-2F45-9830-CE5CAE600779}" type="pres">
      <dgm:prSet presAssocID="{F044E12E-9111-BB4C-B80F-8DDB94BF5608}" presName="Name0" presStyleCnt="0">
        <dgm:presLayoutVars>
          <dgm:chMax val="7"/>
          <dgm:chPref val="7"/>
          <dgm:dir/>
        </dgm:presLayoutVars>
      </dgm:prSet>
      <dgm:spPr/>
    </dgm:pt>
    <dgm:pt modelId="{755B60FD-C1A9-794C-951F-E1281FE34085}" type="pres">
      <dgm:prSet presAssocID="{F044E12E-9111-BB4C-B80F-8DDB94BF5608}" presName="Name1" presStyleCnt="0"/>
      <dgm:spPr/>
    </dgm:pt>
    <dgm:pt modelId="{6B01BF2A-8216-C044-A3FC-BDF885706B34}" type="pres">
      <dgm:prSet presAssocID="{F044E12E-9111-BB4C-B80F-8DDB94BF5608}" presName="cycle" presStyleCnt="0"/>
      <dgm:spPr/>
    </dgm:pt>
    <dgm:pt modelId="{EB130BDB-40FB-2646-9BBA-3D528736FE3F}" type="pres">
      <dgm:prSet presAssocID="{F044E12E-9111-BB4C-B80F-8DDB94BF5608}" presName="srcNode" presStyleLbl="node1" presStyleIdx="0" presStyleCnt="3"/>
      <dgm:spPr/>
    </dgm:pt>
    <dgm:pt modelId="{9726C5A4-5A66-4347-9004-E28B152301F2}" type="pres">
      <dgm:prSet presAssocID="{F044E12E-9111-BB4C-B80F-8DDB94BF5608}" presName="conn" presStyleLbl="parChTrans1D2" presStyleIdx="0" presStyleCnt="1"/>
      <dgm:spPr/>
    </dgm:pt>
    <dgm:pt modelId="{8CA8A2DD-8FA4-E84D-9F20-DE41C6B0B82D}" type="pres">
      <dgm:prSet presAssocID="{F044E12E-9111-BB4C-B80F-8DDB94BF5608}" presName="extraNode" presStyleLbl="node1" presStyleIdx="0" presStyleCnt="3"/>
      <dgm:spPr/>
    </dgm:pt>
    <dgm:pt modelId="{715BD51E-D9E9-5444-9587-45105344B00C}" type="pres">
      <dgm:prSet presAssocID="{F044E12E-9111-BB4C-B80F-8DDB94BF5608}" presName="dstNode" presStyleLbl="node1" presStyleIdx="0" presStyleCnt="3"/>
      <dgm:spPr/>
    </dgm:pt>
    <dgm:pt modelId="{184AEA42-434E-2A49-AA66-60C5FD589EC1}" type="pres">
      <dgm:prSet presAssocID="{AD8DA486-75BA-E24C-866F-22A5D28BD1B3}" presName="text_1" presStyleLbl="node1" presStyleIdx="0" presStyleCnt="3">
        <dgm:presLayoutVars>
          <dgm:bulletEnabled val="1"/>
        </dgm:presLayoutVars>
      </dgm:prSet>
      <dgm:spPr/>
    </dgm:pt>
    <dgm:pt modelId="{E52FE715-F522-2744-82CB-D83F0568B7A8}" type="pres">
      <dgm:prSet presAssocID="{AD8DA486-75BA-E24C-866F-22A5D28BD1B3}" presName="accent_1" presStyleCnt="0"/>
      <dgm:spPr/>
    </dgm:pt>
    <dgm:pt modelId="{8240F4E3-1E03-FC4F-9F4F-98C8C9BDDF9F}" type="pres">
      <dgm:prSet presAssocID="{AD8DA486-75BA-E24C-866F-22A5D28BD1B3}" presName="accentRepeatNode" presStyleLbl="solidFgAcc1" presStyleIdx="0" presStyleCnt="3" custLinFactNeighborY="-14627"/>
      <dgm:spPr>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dgm:spPr>
    </dgm:pt>
    <dgm:pt modelId="{CC220526-4868-E84D-8A9B-E1CFDED322FF}" type="pres">
      <dgm:prSet presAssocID="{FB207674-6BA8-0D49-B599-E5A6D2301F4D}" presName="text_2" presStyleLbl="node1" presStyleIdx="1" presStyleCnt="3">
        <dgm:presLayoutVars>
          <dgm:bulletEnabled val="1"/>
        </dgm:presLayoutVars>
      </dgm:prSet>
      <dgm:spPr/>
    </dgm:pt>
    <dgm:pt modelId="{154C1123-A582-6F4E-9F9B-BA8876052769}" type="pres">
      <dgm:prSet presAssocID="{FB207674-6BA8-0D49-B599-E5A6D2301F4D}" presName="accent_2" presStyleCnt="0"/>
      <dgm:spPr/>
    </dgm:pt>
    <dgm:pt modelId="{DDB7CF9B-EB8B-CA4B-B176-E3518F656074}" type="pres">
      <dgm:prSet presAssocID="{FB207674-6BA8-0D49-B599-E5A6D2301F4D}" presName="accentRepeatNode" presStyleLbl="solidFgAcc1" presStyleIdx="1" presStyleCnt="3"/>
      <dgm:spPr>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dgm:spPr>
    </dgm:pt>
    <dgm:pt modelId="{C045D7FD-7B09-E54E-91FF-A56141F81149}" type="pres">
      <dgm:prSet presAssocID="{A7E90318-D8F6-AF43-8EE3-B7EFAAF5D9FD}" presName="text_3" presStyleLbl="node1" presStyleIdx="2" presStyleCnt="3">
        <dgm:presLayoutVars>
          <dgm:bulletEnabled val="1"/>
        </dgm:presLayoutVars>
      </dgm:prSet>
      <dgm:spPr/>
    </dgm:pt>
    <dgm:pt modelId="{7280C275-265F-854A-B282-D2156F7C56FB}" type="pres">
      <dgm:prSet presAssocID="{A7E90318-D8F6-AF43-8EE3-B7EFAAF5D9FD}" presName="accent_3" presStyleCnt="0"/>
      <dgm:spPr/>
    </dgm:pt>
    <dgm:pt modelId="{CFFD481D-75D2-E642-9058-BA9C888FB256}" type="pres">
      <dgm:prSet presAssocID="{A7E90318-D8F6-AF43-8EE3-B7EFAAF5D9FD}" presName="accentRepeatNode" presStyleLbl="solidFgAcc1" presStyleIdx="2" presStyleCnt="3"/>
      <dgm:spPr>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dgm:spPr>
    </dgm:pt>
  </dgm:ptLst>
  <dgm:cxnLst>
    <dgm:cxn modelId="{2C873505-7FD9-4CEC-8C52-37CD695E0D65}" type="presOf" srcId="{F044E12E-9111-BB4C-B80F-8DDB94BF5608}" destId="{BA15B19D-0747-2F45-9830-CE5CAE600779}" srcOrd="0" destOrd="0" presId="urn:microsoft.com/office/officeart/2008/layout/VerticalCurvedList"/>
    <dgm:cxn modelId="{F51D3F20-0A2B-4AE6-AC9C-ACE0246079DE}" type="presOf" srcId="{3FD0409F-31D1-AB44-A970-8350416156FE}" destId="{9726C5A4-5A66-4347-9004-E28B152301F2}" srcOrd="0" destOrd="0" presId="urn:microsoft.com/office/officeart/2008/layout/VerticalCurvedList"/>
    <dgm:cxn modelId="{42873A51-EAFA-49F8-9DFE-742799005F42}" type="presOf" srcId="{FB207674-6BA8-0D49-B599-E5A6D2301F4D}" destId="{CC220526-4868-E84D-8A9B-E1CFDED322FF}" srcOrd="0" destOrd="0" presId="urn:microsoft.com/office/officeart/2008/layout/VerticalCurvedList"/>
    <dgm:cxn modelId="{1B7A899D-B138-4703-A2DA-1EAC13F7A979}" srcId="{F044E12E-9111-BB4C-B80F-8DDB94BF5608}" destId="{FB207674-6BA8-0D49-B599-E5A6D2301F4D}" srcOrd="1" destOrd="0" parTransId="{B50F542E-AE60-BC42-B305-B9C51D036CC4}" sibTransId="{6CE66429-3A42-2343-BB32-19D3599C2CCB}"/>
    <dgm:cxn modelId="{A643F6C8-B972-43BB-A77B-032C578F0276}" srcId="{F044E12E-9111-BB4C-B80F-8DDB94BF5608}" destId="{A7E90318-D8F6-AF43-8EE3-B7EFAAF5D9FD}" srcOrd="2" destOrd="0" parTransId="{61FF493C-ECB8-7746-881B-0F251C7AE3EC}" sibTransId="{B25F30FD-651A-964C-B75A-3C0A257AA9A2}"/>
    <dgm:cxn modelId="{F02677CD-0446-4D3C-A7D3-A738C8AABB82}" type="presOf" srcId="{AD8DA486-75BA-E24C-866F-22A5D28BD1B3}" destId="{184AEA42-434E-2A49-AA66-60C5FD589EC1}" srcOrd="0" destOrd="0" presId="urn:microsoft.com/office/officeart/2008/layout/VerticalCurvedList"/>
    <dgm:cxn modelId="{FAD09DF0-4343-4938-B711-9C5BF79626D9}" type="presOf" srcId="{A7E90318-D8F6-AF43-8EE3-B7EFAAF5D9FD}" destId="{C045D7FD-7B09-E54E-91FF-A56141F81149}" srcOrd="0" destOrd="0" presId="urn:microsoft.com/office/officeart/2008/layout/VerticalCurvedList"/>
    <dgm:cxn modelId="{2CD342F9-E352-4870-81E1-AFB6E7299941}" srcId="{F044E12E-9111-BB4C-B80F-8DDB94BF5608}" destId="{AD8DA486-75BA-E24C-866F-22A5D28BD1B3}" srcOrd="0" destOrd="0" parTransId="{76E60A66-D1F6-E646-9B6C-8776A0254A4F}" sibTransId="{3FD0409F-31D1-AB44-A970-8350416156FE}"/>
    <dgm:cxn modelId="{3B851FD5-92D6-489F-838A-119195A35A9E}" type="presParOf" srcId="{BA15B19D-0747-2F45-9830-CE5CAE600779}" destId="{755B60FD-C1A9-794C-951F-E1281FE34085}" srcOrd="0" destOrd="0" presId="urn:microsoft.com/office/officeart/2008/layout/VerticalCurvedList"/>
    <dgm:cxn modelId="{8BFEA96F-A20A-4110-B494-D35D8B50C219}" type="presParOf" srcId="{755B60FD-C1A9-794C-951F-E1281FE34085}" destId="{6B01BF2A-8216-C044-A3FC-BDF885706B34}" srcOrd="0" destOrd="0" presId="urn:microsoft.com/office/officeart/2008/layout/VerticalCurvedList"/>
    <dgm:cxn modelId="{E5BD63DF-EED6-4C57-876A-940B75D9BE4B}" type="presParOf" srcId="{6B01BF2A-8216-C044-A3FC-BDF885706B34}" destId="{EB130BDB-40FB-2646-9BBA-3D528736FE3F}" srcOrd="0" destOrd="0" presId="urn:microsoft.com/office/officeart/2008/layout/VerticalCurvedList"/>
    <dgm:cxn modelId="{55A3AF94-0B63-427F-AB0C-E21E935620C8}" type="presParOf" srcId="{6B01BF2A-8216-C044-A3FC-BDF885706B34}" destId="{9726C5A4-5A66-4347-9004-E28B152301F2}" srcOrd="1" destOrd="0" presId="urn:microsoft.com/office/officeart/2008/layout/VerticalCurvedList"/>
    <dgm:cxn modelId="{387E4991-2A02-4FEF-9494-34A76AFFC41B}" type="presParOf" srcId="{6B01BF2A-8216-C044-A3FC-BDF885706B34}" destId="{8CA8A2DD-8FA4-E84D-9F20-DE41C6B0B82D}" srcOrd="2" destOrd="0" presId="urn:microsoft.com/office/officeart/2008/layout/VerticalCurvedList"/>
    <dgm:cxn modelId="{C85274D3-488D-4647-A4A7-132D52878229}" type="presParOf" srcId="{6B01BF2A-8216-C044-A3FC-BDF885706B34}" destId="{715BD51E-D9E9-5444-9587-45105344B00C}" srcOrd="3" destOrd="0" presId="urn:microsoft.com/office/officeart/2008/layout/VerticalCurvedList"/>
    <dgm:cxn modelId="{4F5B1D6E-814F-432B-AC29-CB0784D21708}" type="presParOf" srcId="{755B60FD-C1A9-794C-951F-E1281FE34085}" destId="{184AEA42-434E-2A49-AA66-60C5FD589EC1}" srcOrd="1" destOrd="0" presId="urn:microsoft.com/office/officeart/2008/layout/VerticalCurvedList"/>
    <dgm:cxn modelId="{ABDD2533-E5D8-4151-9178-D7C7C9466933}" type="presParOf" srcId="{755B60FD-C1A9-794C-951F-E1281FE34085}" destId="{E52FE715-F522-2744-82CB-D83F0568B7A8}" srcOrd="2" destOrd="0" presId="urn:microsoft.com/office/officeart/2008/layout/VerticalCurvedList"/>
    <dgm:cxn modelId="{65C3BC39-A247-45F4-9A30-8FEBCB7B0704}" type="presParOf" srcId="{E52FE715-F522-2744-82CB-D83F0568B7A8}" destId="{8240F4E3-1E03-FC4F-9F4F-98C8C9BDDF9F}" srcOrd="0" destOrd="0" presId="urn:microsoft.com/office/officeart/2008/layout/VerticalCurvedList"/>
    <dgm:cxn modelId="{07F18608-68CC-447C-A45C-8AFBD68E073C}" type="presParOf" srcId="{755B60FD-C1A9-794C-951F-E1281FE34085}" destId="{CC220526-4868-E84D-8A9B-E1CFDED322FF}" srcOrd="3" destOrd="0" presId="urn:microsoft.com/office/officeart/2008/layout/VerticalCurvedList"/>
    <dgm:cxn modelId="{A879D979-01CA-4D57-9479-F8403B6E0495}" type="presParOf" srcId="{755B60FD-C1A9-794C-951F-E1281FE34085}" destId="{154C1123-A582-6F4E-9F9B-BA8876052769}" srcOrd="4" destOrd="0" presId="urn:microsoft.com/office/officeart/2008/layout/VerticalCurvedList"/>
    <dgm:cxn modelId="{3C6E1DA5-9520-4278-A19F-442237561737}" type="presParOf" srcId="{154C1123-A582-6F4E-9F9B-BA8876052769}" destId="{DDB7CF9B-EB8B-CA4B-B176-E3518F656074}" srcOrd="0" destOrd="0" presId="urn:microsoft.com/office/officeart/2008/layout/VerticalCurvedList"/>
    <dgm:cxn modelId="{FEDCD9F4-F190-46A5-BC62-E095104A8FC9}" type="presParOf" srcId="{755B60FD-C1A9-794C-951F-E1281FE34085}" destId="{C045D7FD-7B09-E54E-91FF-A56141F81149}" srcOrd="5" destOrd="0" presId="urn:microsoft.com/office/officeart/2008/layout/VerticalCurvedList"/>
    <dgm:cxn modelId="{18E128D4-5E56-47B6-AD8B-E7FFEA02FFA5}" type="presParOf" srcId="{755B60FD-C1A9-794C-951F-E1281FE34085}" destId="{7280C275-265F-854A-B282-D2156F7C56FB}" srcOrd="6" destOrd="0" presId="urn:microsoft.com/office/officeart/2008/layout/VerticalCurvedList"/>
    <dgm:cxn modelId="{7FF85C68-1329-448C-B33D-78ACA3959FF8}" type="presParOf" srcId="{7280C275-265F-854A-B282-D2156F7C56FB}" destId="{CFFD481D-75D2-E642-9058-BA9C888FB25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57CFB906-944C-4D23-A36E-04B5BEDC8FA1}"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AD3DABF1-1786-4799-8B89-4B66362B8A4F}" type="parTrans" cxnId="{B0E3C009-9569-4416-80EC-5BAEC05B9FD6}">
      <dgm:prSet/>
      <dgm:spPr/>
      <dgm:t>
        <a:bodyPr/>
        <a:lstStyle/>
        <a:p>
          <a:endParaRPr lang="en-US"/>
        </a:p>
      </dgm:t>
    </dgm:pt>
    <dgm:pt modelId="{1295FE9A-3CAA-4624-BF3F-A51C77FB6AFC}">
      <dgm:prSet phldrT="[Text]"/>
      <dgm:spPr/>
      <dgm:t>
        <a:bodyPr/>
        <a:lstStyle/>
        <a:p>
          <a:r>
            <a:rPr lang="en-US"/>
            <a:t>Federal Policy</a:t>
          </a:r>
        </a:p>
      </dgm:t>
    </dgm:pt>
    <dgm:pt modelId="{15392C29-7324-4459-9E2A-D86D988E2F41}" type="sibTrans" cxnId="{B0E3C009-9569-4416-80EC-5BAEC05B9FD6}">
      <dgm:prSet/>
      <dgm:spPr>
        <a:solidFill>
          <a:schemeClr val="accent1">
            <a:tint val="60000"/>
            <a:hueOff val="0"/>
            <a:satOff val="0"/>
            <a:lumOff val="0"/>
            <a:alphaOff val="0"/>
          </a:schemeClr>
        </a:solidFill>
        <a:ln>
          <a:noFill/>
        </a:ln>
      </dgm:spPr>
      <dgm:t>
        <a:bodyPr/>
        <a:lstStyle/>
        <a:p>
          <a:endParaRPr lang="en-US"/>
        </a:p>
      </dgm:t>
    </dgm:pt>
    <dgm:pt modelId="{012229A2-165F-4363-BBDB-52672510641C}" type="parTrans" cxnId="{F1DAAD82-164C-4D34-8FD7-39819F3DF563}">
      <dgm:prSet/>
      <dgm:spPr/>
      <dgm:t>
        <a:bodyPr/>
        <a:lstStyle/>
        <a:p>
          <a:endParaRPr lang="en-US"/>
        </a:p>
      </dgm:t>
    </dgm:pt>
    <dgm:pt modelId="{156C76A8-A42C-4765-A48F-2AC2B1E4A4F6}">
      <dgm:prSet phldrT="[Text]"/>
      <dgm:spPr/>
      <dgm:t>
        <a:bodyPr/>
        <a:lstStyle/>
        <a:p>
          <a:r>
            <a:rPr lang="en-US"/>
            <a:t>State Policy</a:t>
          </a:r>
        </a:p>
      </dgm:t>
    </dgm:pt>
    <dgm:pt modelId="{A47D2BFC-56DE-45BD-9F06-311BCDA3AAE0}" type="sibTrans" cxnId="{F1DAAD82-164C-4D34-8FD7-39819F3DF563}">
      <dgm:prSet/>
      <dgm:spPr>
        <a:solidFill>
          <a:schemeClr val="accent1">
            <a:tint val="60000"/>
            <a:hueOff val="0"/>
            <a:satOff val="0"/>
            <a:lumOff val="0"/>
            <a:alphaOff val="0"/>
          </a:schemeClr>
        </a:solidFill>
        <a:ln>
          <a:noFill/>
        </a:ln>
      </dgm:spPr>
      <dgm:t>
        <a:bodyPr/>
        <a:lstStyle/>
        <a:p>
          <a:endParaRPr lang="en-US"/>
        </a:p>
      </dgm:t>
    </dgm:pt>
    <dgm:pt modelId="{F07E8BF0-237E-4282-86B4-614C1E5C71B8}" type="parTrans" cxnId="{23A0BD36-15AD-4985-809B-2302A8F9BEA3}">
      <dgm:prSet/>
      <dgm:spPr/>
      <dgm:t>
        <a:bodyPr/>
        <a:lstStyle/>
        <a:p>
          <a:endParaRPr lang="en-US"/>
        </a:p>
      </dgm:t>
    </dgm:pt>
    <dgm:pt modelId="{31F5AF9D-9E55-442F-AEC7-89F510548DC3}">
      <dgm:prSet phldrT="[Text]"/>
      <dgm:spPr/>
      <dgm:t>
        <a:bodyPr/>
        <a:lstStyle/>
        <a:p>
          <a:r>
            <a:rPr lang="en-US"/>
            <a:t>Marketplace enrollees and communities</a:t>
          </a:r>
        </a:p>
      </dgm:t>
    </dgm:pt>
    <dgm:pt modelId="{1B44A283-CDD8-47FE-A312-C6A3D83699F2}" type="sibTrans" cxnId="{23A0BD36-15AD-4985-809B-2302A8F9BEA3}">
      <dgm:prSet/>
      <dgm:spPr>
        <a:solidFill>
          <a:schemeClr val="accent1">
            <a:tint val="60000"/>
            <a:hueOff val="0"/>
            <a:satOff val="0"/>
            <a:lumOff val="0"/>
            <a:alphaOff val="0"/>
          </a:schemeClr>
        </a:solidFill>
        <a:ln>
          <a:noFill/>
        </a:ln>
      </dgm:spPr>
      <dgm:t>
        <a:bodyPr/>
        <a:lstStyle/>
        <a:p>
          <a:endParaRPr lang="en-US"/>
        </a:p>
      </dgm:t>
    </dgm:pt>
    <dgm:pt modelId="{01A5A557-396E-42EE-8FC5-DB2769096C01}" type="parTrans" cxnId="{DFB24720-E9B0-412A-B036-D1CA958DC072}">
      <dgm:prSet/>
      <dgm:spPr/>
      <dgm:t>
        <a:bodyPr/>
        <a:lstStyle/>
        <a:p>
          <a:endParaRPr lang="en-US"/>
        </a:p>
      </dgm:t>
    </dgm:pt>
    <dgm:pt modelId="{C5610B4D-61A7-404E-ACBB-43D2FE98B0FF}">
      <dgm:prSet phldrT="[Text]"/>
      <dgm:spPr/>
      <dgm:t>
        <a:bodyPr/>
        <a:lstStyle/>
        <a:p>
          <a:endParaRPr lang="en-US"/>
        </a:p>
      </dgm:t>
    </dgm:pt>
    <dgm:pt modelId="{D13ACB7A-7E62-42E3-B650-1768FF701953}" type="sibTrans" cxnId="{DFB24720-E9B0-412A-B036-D1CA958DC072}">
      <dgm:prSet/>
      <dgm:spPr/>
      <dgm:t>
        <a:bodyPr/>
        <a:lstStyle/>
        <a:p>
          <a:endParaRPr lang="en-US"/>
        </a:p>
      </dgm:t>
    </dgm:pt>
    <dgm:pt modelId="{84BBDB54-5472-4915-BED7-4911FF7A7A12}" type="pres">
      <dgm:prSet presAssocID="{57CFB906-944C-4D23-A36E-04B5BEDC8FA1}" presName="composite" presStyleCnt="0">
        <dgm:presLayoutVars>
          <dgm:chMax val="3"/>
          <dgm:animLvl val="lvl"/>
          <dgm:resizeHandles val="exact"/>
        </dgm:presLayoutVars>
      </dgm:prSet>
      <dgm:spPr/>
    </dgm:pt>
    <dgm:pt modelId="{C3500B77-FBC0-4C56-A28B-F2173D5A2B6D}" type="pres">
      <dgm:prSet presAssocID="{1295FE9A-3CAA-4624-BF3F-A51C77FB6AFC}" presName="gear1" presStyleLbl="node1" presStyleIdx="0" presStyleCnt="3" custScaleX="57511" custScaleY="56761" custLinFactNeighborX="-10924" custLinFactNeighborY="-16524">
        <dgm:presLayoutVars>
          <dgm:chMax val="1"/>
          <dgm:bulletEnabled val="1"/>
        </dgm:presLayoutVars>
      </dgm:prSet>
      <dgm:spPr/>
    </dgm:pt>
    <dgm:pt modelId="{EAD210CD-97EC-4173-8D44-5B7851525794}" type="pres">
      <dgm:prSet presAssocID="{1295FE9A-3CAA-4624-BF3F-A51C77FB6AFC}" presName="gear1srcNode" presStyleLbl="node1" presStyleIdx="0" presStyleCnt="3"/>
      <dgm:spPr/>
    </dgm:pt>
    <dgm:pt modelId="{4B34019B-D7EA-47BE-B9FC-71D57A178F84}" type="pres">
      <dgm:prSet presAssocID="{1295FE9A-3CAA-4624-BF3F-A51C77FB6AFC}" presName="gear1dstNode" presStyleLbl="node1" presStyleIdx="0" presStyleCnt="3"/>
      <dgm:spPr/>
    </dgm:pt>
    <dgm:pt modelId="{6A90903B-75CC-4744-B6D4-D7B684BCADD0}" type="pres">
      <dgm:prSet presAssocID="{156C76A8-A42C-4765-A48F-2AC2B1E4A4F6}" presName="gear2" presStyleLbl="node1" presStyleIdx="1" presStyleCnt="3" custScaleX="131502" custScaleY="131470" custLinFactNeighborX="-9381" custLinFactNeighborY="25549">
        <dgm:presLayoutVars>
          <dgm:chMax val="1"/>
          <dgm:bulletEnabled val="1"/>
        </dgm:presLayoutVars>
      </dgm:prSet>
      <dgm:spPr/>
    </dgm:pt>
    <dgm:pt modelId="{B30A9460-7EB8-4B3E-B3B0-1815A83503D9}" type="pres">
      <dgm:prSet presAssocID="{156C76A8-A42C-4765-A48F-2AC2B1E4A4F6}" presName="gear2srcNode" presStyleLbl="node1" presStyleIdx="1" presStyleCnt="3"/>
      <dgm:spPr/>
    </dgm:pt>
    <dgm:pt modelId="{5010CFDC-004A-48D2-A158-36A8F3D302C1}" type="pres">
      <dgm:prSet presAssocID="{156C76A8-A42C-4765-A48F-2AC2B1E4A4F6}" presName="gear2dstNode" presStyleLbl="node1" presStyleIdx="1" presStyleCnt="3"/>
      <dgm:spPr/>
    </dgm:pt>
    <dgm:pt modelId="{FC771A68-5A93-4640-A97B-AA4E02EC7B03}" type="pres">
      <dgm:prSet presAssocID="{31F5AF9D-9E55-442F-AEC7-89F510548DC3}" presName="gear3" presStyleLbl="node1" presStyleIdx="2" presStyleCnt="3" custScaleX="134328" custScaleY="134997"/>
      <dgm:spPr/>
    </dgm:pt>
    <dgm:pt modelId="{CF9EB3F8-2229-4E75-B8DF-13900116C08D}" type="pres">
      <dgm:prSet presAssocID="{31F5AF9D-9E55-442F-AEC7-89F510548DC3}" presName="gear3tx" presStyleLbl="node1" presStyleIdx="2" presStyleCnt="3">
        <dgm:presLayoutVars>
          <dgm:chMax val="1"/>
          <dgm:bulletEnabled val="1"/>
        </dgm:presLayoutVars>
      </dgm:prSet>
      <dgm:spPr/>
    </dgm:pt>
    <dgm:pt modelId="{94B500C3-85AA-4BE6-8DEB-5F7A433DCFCB}" type="pres">
      <dgm:prSet presAssocID="{31F5AF9D-9E55-442F-AEC7-89F510548DC3}" presName="gear3srcNode" presStyleLbl="node1" presStyleIdx="2" presStyleCnt="3"/>
      <dgm:spPr/>
    </dgm:pt>
    <dgm:pt modelId="{4F27089D-6023-4CEE-BA3C-13BC9BF1244B}" type="pres">
      <dgm:prSet presAssocID="{31F5AF9D-9E55-442F-AEC7-89F510548DC3}" presName="gear3dstNode" presStyleLbl="node1" presStyleIdx="2" presStyleCnt="3"/>
      <dgm:spPr/>
    </dgm:pt>
    <dgm:pt modelId="{D647D5D0-1BE5-4CB2-BCF2-3B99BFE06CD3}" type="pres">
      <dgm:prSet presAssocID="{15392C29-7324-4459-9E2A-D86D988E2F41}" presName="connector1" presStyleLbl="sibTrans2D1" presStyleIdx="0" presStyleCnt="3" custScaleX="57632" custScaleY="61194" custLinFactNeighborX="-8904" custLinFactNeighborY="-11293"/>
      <dgm:spPr/>
    </dgm:pt>
    <dgm:pt modelId="{789490ED-3579-43B9-9F03-A63C270B65C7}" type="pres">
      <dgm:prSet presAssocID="{A47D2BFC-56DE-45BD-9F06-311BCDA3AAE0}" presName="connector2" presStyleLbl="sibTrans2D1" presStyleIdx="1" presStyleCnt="3" custLinFactNeighborX="-18060" custLinFactNeighborY="3988"/>
      <dgm:spPr/>
    </dgm:pt>
    <dgm:pt modelId="{07FF5691-3DCB-40C1-9E15-91F4DA299FBB}" type="pres">
      <dgm:prSet presAssocID="{1B44A283-CDD8-47FE-A312-C6A3D83699F2}" presName="connector3" presStyleLbl="sibTrans2D1" presStyleIdx="2" presStyleCnt="3" custLinFactNeighborX="-7408" custLinFactNeighborY="-6992"/>
      <dgm:spPr/>
    </dgm:pt>
  </dgm:ptLst>
  <dgm:cxnLst>
    <dgm:cxn modelId="{B0E3C009-9569-4416-80EC-5BAEC05B9FD6}" srcId="{57CFB906-944C-4D23-A36E-04B5BEDC8FA1}" destId="{1295FE9A-3CAA-4624-BF3F-A51C77FB6AFC}" srcOrd="0" destOrd="0" parTransId="{AD3DABF1-1786-4799-8B89-4B66362B8A4F}" sibTransId="{15392C29-7324-4459-9E2A-D86D988E2F41}"/>
    <dgm:cxn modelId="{83863014-CEF6-484A-906F-788FC82D5229}" type="presOf" srcId="{31F5AF9D-9E55-442F-AEC7-89F510548DC3}" destId="{4F27089D-6023-4CEE-BA3C-13BC9BF1244B}" srcOrd="3" destOrd="0" presId="urn:microsoft.com/office/officeart/2005/8/layout/gear1"/>
    <dgm:cxn modelId="{20CE1619-8F47-4E2A-8242-B0B5A187DC1C}" type="presOf" srcId="{1B44A283-CDD8-47FE-A312-C6A3D83699F2}" destId="{07FF5691-3DCB-40C1-9E15-91F4DA299FBB}" srcOrd="0" destOrd="0" presId="urn:microsoft.com/office/officeart/2005/8/layout/gear1"/>
    <dgm:cxn modelId="{DFB24720-E9B0-412A-B036-D1CA958DC072}" srcId="{57CFB906-944C-4D23-A36E-04B5BEDC8FA1}" destId="{C5610B4D-61A7-404E-ACBB-43D2FE98B0FF}" srcOrd="3" destOrd="0" parTransId="{01A5A557-396E-42EE-8FC5-DB2769096C01}" sibTransId="{D13ACB7A-7E62-42E3-B650-1768FF701953}"/>
    <dgm:cxn modelId="{8993CE27-50B2-4FC9-B273-EABB6871D684}" type="presOf" srcId="{156C76A8-A42C-4765-A48F-2AC2B1E4A4F6}" destId="{B30A9460-7EB8-4B3E-B3B0-1815A83503D9}" srcOrd="1" destOrd="0" presId="urn:microsoft.com/office/officeart/2005/8/layout/gear1"/>
    <dgm:cxn modelId="{BDD3A934-6A1E-42EF-83D2-6F0B61A571F2}" type="presOf" srcId="{31F5AF9D-9E55-442F-AEC7-89F510548DC3}" destId="{FC771A68-5A93-4640-A97B-AA4E02EC7B03}" srcOrd="0" destOrd="0" presId="urn:microsoft.com/office/officeart/2005/8/layout/gear1"/>
    <dgm:cxn modelId="{23A0BD36-15AD-4985-809B-2302A8F9BEA3}" srcId="{57CFB906-944C-4D23-A36E-04B5BEDC8FA1}" destId="{31F5AF9D-9E55-442F-AEC7-89F510548DC3}" srcOrd="2" destOrd="0" parTransId="{F07E8BF0-237E-4282-86B4-614C1E5C71B8}" sibTransId="{1B44A283-CDD8-47FE-A312-C6A3D83699F2}"/>
    <dgm:cxn modelId="{53189737-D2E2-4B63-AAAB-21ABEB74E848}" type="presOf" srcId="{1295FE9A-3CAA-4624-BF3F-A51C77FB6AFC}" destId="{C3500B77-FBC0-4C56-A28B-F2173D5A2B6D}" srcOrd="0" destOrd="0" presId="urn:microsoft.com/office/officeart/2005/8/layout/gear1"/>
    <dgm:cxn modelId="{B41AA55D-EF31-4302-9A36-B4B61976ACF2}" type="presOf" srcId="{31F5AF9D-9E55-442F-AEC7-89F510548DC3}" destId="{CF9EB3F8-2229-4E75-B8DF-13900116C08D}" srcOrd="1" destOrd="0" presId="urn:microsoft.com/office/officeart/2005/8/layout/gear1"/>
    <dgm:cxn modelId="{4E76AA65-B037-42A1-B499-07A7933EFC55}" type="presOf" srcId="{31F5AF9D-9E55-442F-AEC7-89F510548DC3}" destId="{94B500C3-85AA-4BE6-8DEB-5F7A433DCFCB}" srcOrd="2" destOrd="0" presId="urn:microsoft.com/office/officeart/2005/8/layout/gear1"/>
    <dgm:cxn modelId="{44E4AE6F-FE38-410D-9990-76E609F7F221}" type="presOf" srcId="{57CFB906-944C-4D23-A36E-04B5BEDC8FA1}" destId="{84BBDB54-5472-4915-BED7-4911FF7A7A12}" srcOrd="0" destOrd="0" presId="urn:microsoft.com/office/officeart/2005/8/layout/gear1"/>
    <dgm:cxn modelId="{F1DAAD82-164C-4D34-8FD7-39819F3DF563}" srcId="{57CFB906-944C-4D23-A36E-04B5BEDC8FA1}" destId="{156C76A8-A42C-4765-A48F-2AC2B1E4A4F6}" srcOrd="1" destOrd="0" parTransId="{012229A2-165F-4363-BBDB-52672510641C}" sibTransId="{A47D2BFC-56DE-45BD-9F06-311BCDA3AAE0}"/>
    <dgm:cxn modelId="{ED9ADE85-C3D5-4320-8FC9-B207004EA002}" type="presOf" srcId="{1295FE9A-3CAA-4624-BF3F-A51C77FB6AFC}" destId="{EAD210CD-97EC-4173-8D44-5B7851525794}" srcOrd="1" destOrd="0" presId="urn:microsoft.com/office/officeart/2005/8/layout/gear1"/>
    <dgm:cxn modelId="{531FEA9C-88EF-4CA4-A69C-04077DEA2342}" type="presOf" srcId="{15392C29-7324-4459-9E2A-D86D988E2F41}" destId="{D647D5D0-1BE5-4CB2-BCF2-3B99BFE06CD3}" srcOrd="0" destOrd="0" presId="urn:microsoft.com/office/officeart/2005/8/layout/gear1"/>
    <dgm:cxn modelId="{B9D262E3-1622-4724-86DD-F15231649DFA}" type="presOf" srcId="{156C76A8-A42C-4765-A48F-2AC2B1E4A4F6}" destId="{5010CFDC-004A-48D2-A158-36A8F3D302C1}" srcOrd="2" destOrd="0" presId="urn:microsoft.com/office/officeart/2005/8/layout/gear1"/>
    <dgm:cxn modelId="{398108E6-1520-4572-96CC-5A5921D438FB}" type="presOf" srcId="{A47D2BFC-56DE-45BD-9F06-311BCDA3AAE0}" destId="{789490ED-3579-43B9-9F03-A63C270B65C7}" srcOrd="0" destOrd="0" presId="urn:microsoft.com/office/officeart/2005/8/layout/gear1"/>
    <dgm:cxn modelId="{C26441EF-E067-42DE-902C-F2C0A8915DE0}" type="presOf" srcId="{156C76A8-A42C-4765-A48F-2AC2B1E4A4F6}" destId="{6A90903B-75CC-4744-B6D4-D7B684BCADD0}" srcOrd="0" destOrd="0" presId="urn:microsoft.com/office/officeart/2005/8/layout/gear1"/>
    <dgm:cxn modelId="{74DE36FA-1FDF-4E48-8886-2BC0CFD57F64}" type="presOf" srcId="{1295FE9A-3CAA-4624-BF3F-A51C77FB6AFC}" destId="{4B34019B-D7EA-47BE-B9FC-71D57A178F84}" srcOrd="2" destOrd="0" presId="urn:microsoft.com/office/officeart/2005/8/layout/gear1"/>
    <dgm:cxn modelId="{E35B9E42-FD4F-49B7-BB20-25643493CB7E}" type="presParOf" srcId="{84BBDB54-5472-4915-BED7-4911FF7A7A12}" destId="{C3500B77-FBC0-4C56-A28B-F2173D5A2B6D}" srcOrd="0" destOrd="0" presId="urn:microsoft.com/office/officeart/2005/8/layout/gear1"/>
    <dgm:cxn modelId="{FC8BEB99-FCE1-4CC7-A36D-2E0E701F05C2}" type="presParOf" srcId="{84BBDB54-5472-4915-BED7-4911FF7A7A12}" destId="{EAD210CD-97EC-4173-8D44-5B7851525794}" srcOrd="1" destOrd="0" presId="urn:microsoft.com/office/officeart/2005/8/layout/gear1"/>
    <dgm:cxn modelId="{3708DE7D-B42E-414D-B3BF-FEF2F5B2B1D5}" type="presParOf" srcId="{84BBDB54-5472-4915-BED7-4911FF7A7A12}" destId="{4B34019B-D7EA-47BE-B9FC-71D57A178F84}" srcOrd="2" destOrd="0" presId="urn:microsoft.com/office/officeart/2005/8/layout/gear1"/>
    <dgm:cxn modelId="{8F9C47D4-FBC0-4F71-92F1-6171F547DA5B}" type="presParOf" srcId="{84BBDB54-5472-4915-BED7-4911FF7A7A12}" destId="{6A90903B-75CC-4744-B6D4-D7B684BCADD0}" srcOrd="3" destOrd="0" presId="urn:microsoft.com/office/officeart/2005/8/layout/gear1"/>
    <dgm:cxn modelId="{8123F97E-9AA1-452A-B5D2-A343C85C9EDB}" type="presParOf" srcId="{84BBDB54-5472-4915-BED7-4911FF7A7A12}" destId="{B30A9460-7EB8-4B3E-B3B0-1815A83503D9}" srcOrd="4" destOrd="0" presId="urn:microsoft.com/office/officeart/2005/8/layout/gear1"/>
    <dgm:cxn modelId="{76746750-F12E-4F2F-BC18-CD9397A3643C}" type="presParOf" srcId="{84BBDB54-5472-4915-BED7-4911FF7A7A12}" destId="{5010CFDC-004A-48D2-A158-36A8F3D302C1}" srcOrd="5" destOrd="0" presId="urn:microsoft.com/office/officeart/2005/8/layout/gear1"/>
    <dgm:cxn modelId="{9479ACE8-6061-42F7-8346-A432537778B3}" type="presParOf" srcId="{84BBDB54-5472-4915-BED7-4911FF7A7A12}" destId="{FC771A68-5A93-4640-A97B-AA4E02EC7B03}" srcOrd="6" destOrd="0" presId="urn:microsoft.com/office/officeart/2005/8/layout/gear1"/>
    <dgm:cxn modelId="{38A98F1E-0A4C-4542-8B7C-8610D984BEAB}" type="presParOf" srcId="{84BBDB54-5472-4915-BED7-4911FF7A7A12}" destId="{CF9EB3F8-2229-4E75-B8DF-13900116C08D}" srcOrd="7" destOrd="0" presId="urn:microsoft.com/office/officeart/2005/8/layout/gear1"/>
    <dgm:cxn modelId="{15D39C49-AE30-4762-AE13-323D6FB34E49}" type="presParOf" srcId="{84BBDB54-5472-4915-BED7-4911FF7A7A12}" destId="{94B500C3-85AA-4BE6-8DEB-5F7A433DCFCB}" srcOrd="8" destOrd="0" presId="urn:microsoft.com/office/officeart/2005/8/layout/gear1"/>
    <dgm:cxn modelId="{D410C7BF-164B-4B74-AB93-F0BDC072E3D1}" type="presParOf" srcId="{84BBDB54-5472-4915-BED7-4911FF7A7A12}" destId="{4F27089D-6023-4CEE-BA3C-13BC9BF1244B}" srcOrd="9" destOrd="0" presId="urn:microsoft.com/office/officeart/2005/8/layout/gear1"/>
    <dgm:cxn modelId="{3CE2B127-4C83-4E3F-B1C6-D8E23D911291}" type="presParOf" srcId="{84BBDB54-5472-4915-BED7-4911FF7A7A12}" destId="{D647D5D0-1BE5-4CB2-BCF2-3B99BFE06CD3}" srcOrd="10" destOrd="0" presId="urn:microsoft.com/office/officeart/2005/8/layout/gear1"/>
    <dgm:cxn modelId="{4C6DE5EA-24FE-45AC-BCC2-F475599B38AF}" type="presParOf" srcId="{84BBDB54-5472-4915-BED7-4911FF7A7A12}" destId="{789490ED-3579-43B9-9F03-A63C270B65C7}" srcOrd="11" destOrd="0" presId="urn:microsoft.com/office/officeart/2005/8/layout/gear1"/>
    <dgm:cxn modelId="{4C55603D-4699-4B6C-91E9-13B556999DD3}" type="presParOf" srcId="{84BBDB54-5472-4915-BED7-4911FF7A7A12}" destId="{07FF5691-3DCB-40C1-9E15-91F4DA299FBB}"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6C5A4-5A66-4347-9004-E28B152301F2}">
      <dsp:nvSpPr>
        <dsp:cNvPr id="0" name=""/>
        <dsp:cNvSpPr/>
      </dsp:nvSpPr>
      <dsp:spPr>
        <a:xfrm>
          <a:off x="-5278081" y="-808402"/>
          <a:ext cx="6285423" cy="6285423"/>
        </a:xfrm>
        <a:prstGeom prst="blockArc">
          <a:avLst>
            <a:gd name="adj1" fmla="val 18900000"/>
            <a:gd name="adj2" fmla="val 2700000"/>
            <a:gd name="adj3" fmla="val 34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4AEA42-434E-2A49-AA66-60C5FD589EC1}">
      <dsp:nvSpPr>
        <dsp:cNvPr id="0" name=""/>
        <dsp:cNvSpPr/>
      </dsp:nvSpPr>
      <dsp:spPr>
        <a:xfrm>
          <a:off x="648004" y="466861"/>
          <a:ext cx="10312184" cy="93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1143" tIns="48260" rIns="48260" bIns="48260" numCol="1" spcCol="1270" anchor="ctr" anchorCtr="0">
          <a:noAutofit/>
        </a:bodyPr>
        <a:lstStyle/>
        <a:p>
          <a:pPr marL="0" lvl="0" indent="0" algn="l" defTabSz="844550">
            <a:lnSpc>
              <a:spcPct val="90000"/>
            </a:lnSpc>
            <a:spcBef>
              <a:spcPct val="0"/>
            </a:spcBef>
            <a:spcAft>
              <a:spcPct val="35000"/>
            </a:spcAft>
            <a:buNone/>
          </a:pPr>
          <a:r>
            <a:rPr lang="en-US" sz="1900" b="1" kern="1200">
              <a:effectLst/>
              <a:latin typeface="Calibri" panose="020F0502020204030204" pitchFamily="34" charset="0"/>
            </a:rPr>
            <a:t>Bring together health policy experts, marketplace enrollees, assisters, and health care advocates </a:t>
          </a:r>
          <a:r>
            <a:rPr lang="en-US" sz="1900" kern="1200">
              <a:effectLst/>
              <a:latin typeface="Calibri" panose="020F0502020204030204" pitchFamily="34" charset="0"/>
            </a:rPr>
            <a:t>in a series of conversations to identify the most pressing affordability challenges for low-income marketplace enrollees</a:t>
          </a:r>
          <a:endParaRPr lang="en-US" sz="1900" kern="1200"/>
        </a:p>
      </dsp:txBody>
      <dsp:txXfrm>
        <a:off x="648004" y="466861"/>
        <a:ext cx="10312184" cy="933723"/>
      </dsp:txXfrm>
    </dsp:sp>
    <dsp:sp modelId="{8240F4E3-1E03-FC4F-9F4F-98C8C9BDDF9F}">
      <dsp:nvSpPr>
        <dsp:cNvPr id="0" name=""/>
        <dsp:cNvSpPr/>
      </dsp:nvSpPr>
      <dsp:spPr>
        <a:xfrm>
          <a:off x="64426" y="179426"/>
          <a:ext cx="1167154" cy="11671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220526-4868-E84D-8A9B-E1CFDED322FF}">
      <dsp:nvSpPr>
        <dsp:cNvPr id="0" name=""/>
        <dsp:cNvSpPr/>
      </dsp:nvSpPr>
      <dsp:spPr>
        <a:xfrm>
          <a:off x="987412" y="1867447"/>
          <a:ext cx="9972776" cy="93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1143" tIns="48260" rIns="48260" bIns="48260" numCol="1" spcCol="1270" anchor="ctr" anchorCtr="0">
          <a:noAutofit/>
        </a:bodyPr>
        <a:lstStyle/>
        <a:p>
          <a:pPr marL="0" lvl="0" indent="0" algn="l" defTabSz="844550">
            <a:lnSpc>
              <a:spcPct val="90000"/>
            </a:lnSpc>
            <a:spcBef>
              <a:spcPct val="0"/>
            </a:spcBef>
            <a:spcAft>
              <a:spcPct val="35000"/>
            </a:spcAft>
            <a:buNone/>
          </a:pPr>
          <a:r>
            <a:rPr lang="en-US" sz="1900" b="1" kern="1200">
              <a:effectLst/>
              <a:latin typeface="Calibri" panose="020F0502020204030204" pitchFamily="34" charset="0"/>
            </a:rPr>
            <a:t>Meaningfully include and amplify </a:t>
          </a:r>
          <a:r>
            <a:rPr lang="en-US" sz="1900" kern="1200">
              <a:effectLst/>
              <a:latin typeface="Calibri" panose="020F0502020204030204" pitchFamily="34" charset="0"/>
            </a:rPr>
            <a:t>the voices of people most familiar with and most impacted by unaffordable Marketplace cost-sharing</a:t>
          </a:r>
          <a:endParaRPr lang="en-US" sz="1900" kern="1200"/>
        </a:p>
      </dsp:txBody>
      <dsp:txXfrm>
        <a:off x="987412" y="1867447"/>
        <a:ext cx="9972776" cy="933723"/>
      </dsp:txXfrm>
    </dsp:sp>
    <dsp:sp modelId="{DDB7CF9B-EB8B-CA4B-B176-E3518F656074}">
      <dsp:nvSpPr>
        <dsp:cNvPr id="0" name=""/>
        <dsp:cNvSpPr/>
      </dsp:nvSpPr>
      <dsp:spPr>
        <a:xfrm>
          <a:off x="403835" y="1750732"/>
          <a:ext cx="1167154" cy="11671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5D7FD-7B09-E54E-91FF-A56141F81149}">
      <dsp:nvSpPr>
        <dsp:cNvPr id="0" name=""/>
        <dsp:cNvSpPr/>
      </dsp:nvSpPr>
      <dsp:spPr>
        <a:xfrm>
          <a:off x="648004" y="3268033"/>
          <a:ext cx="10312184" cy="93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1143"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effectLst/>
              <a:latin typeface="Calibri" panose="020F0502020204030204" pitchFamily="34" charset="0"/>
            </a:rPr>
            <a:t>Develop and publish equitable and sustainable </a:t>
          </a:r>
          <a:r>
            <a:rPr lang="en-US" sz="1900" b="1" kern="1200">
              <a:effectLst/>
              <a:latin typeface="Calibri" panose="020F0502020204030204" pitchFamily="34" charset="0"/>
            </a:rPr>
            <a:t>federal policy solutions</a:t>
          </a:r>
          <a:endParaRPr lang="en-US" sz="1900" kern="1200"/>
        </a:p>
      </dsp:txBody>
      <dsp:txXfrm>
        <a:off x="648004" y="3268033"/>
        <a:ext cx="10312184" cy="933723"/>
      </dsp:txXfrm>
    </dsp:sp>
    <dsp:sp modelId="{CFFD481D-75D2-E642-9058-BA9C888FB256}">
      <dsp:nvSpPr>
        <dsp:cNvPr id="0" name=""/>
        <dsp:cNvSpPr/>
      </dsp:nvSpPr>
      <dsp:spPr>
        <a:xfrm>
          <a:off x="64426" y="3151317"/>
          <a:ext cx="1167154" cy="11671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00B77-FBC0-4C56-A28B-F2173D5A2B6D}">
      <dsp:nvSpPr>
        <dsp:cNvPr id="0" name=""/>
        <dsp:cNvSpPr/>
      </dsp:nvSpPr>
      <dsp:spPr>
        <a:xfrm>
          <a:off x="4203528" y="2474417"/>
          <a:ext cx="1446507" cy="142764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Federal Policy</a:t>
          </a:r>
        </a:p>
      </dsp:txBody>
      <dsp:txXfrm>
        <a:off x="4492930" y="2808836"/>
        <a:ext cx="867703" cy="733838"/>
      </dsp:txXfrm>
    </dsp:sp>
    <dsp:sp modelId="{6A90903B-75CC-4744-B6D4-D7B684BCADD0}">
      <dsp:nvSpPr>
        <dsp:cNvPr id="0" name=""/>
        <dsp:cNvSpPr/>
      </dsp:nvSpPr>
      <dsp:spPr>
        <a:xfrm>
          <a:off x="2020848" y="1931278"/>
          <a:ext cx="2405466" cy="240488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State Policy</a:t>
          </a:r>
        </a:p>
      </dsp:txBody>
      <dsp:txXfrm>
        <a:off x="2626369" y="2540373"/>
        <a:ext cx="1194424" cy="1186691"/>
      </dsp:txXfrm>
    </dsp:sp>
    <dsp:sp modelId="{FC771A68-5A93-4640-A97B-AA4E02EC7B03}">
      <dsp:nvSpPr>
        <dsp:cNvPr id="0" name=""/>
        <dsp:cNvSpPr/>
      </dsp:nvSpPr>
      <dsp:spPr>
        <a:xfrm rot="20700000">
          <a:off x="3199691" y="173965"/>
          <a:ext cx="2403127" cy="242389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Marketplace enrollees and communities</a:t>
          </a:r>
        </a:p>
      </dsp:txBody>
      <dsp:txXfrm rot="-20700000">
        <a:off x="3725535" y="706828"/>
        <a:ext cx="1351438" cy="1358168"/>
      </dsp:txXfrm>
    </dsp:sp>
    <dsp:sp modelId="{D647D5D0-1BE5-4CB2-BCF2-3B99BFE06CD3}">
      <dsp:nvSpPr>
        <dsp:cNvPr id="0" name=""/>
        <dsp:cNvSpPr/>
      </dsp:nvSpPr>
      <dsp:spPr>
        <a:xfrm>
          <a:off x="4150070" y="2225436"/>
          <a:ext cx="1855424" cy="1970101"/>
        </a:xfrm>
        <a:prstGeom prst="circularArrow">
          <a:avLst>
            <a:gd name="adj1" fmla="val 4688"/>
            <a:gd name="adj2" fmla="val 299029"/>
            <a:gd name="adj3" fmla="val 2524537"/>
            <a:gd name="adj4" fmla="val 1584335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9490ED-3579-43B9-9F03-A63C270B65C7}">
      <dsp:nvSpPr>
        <dsp:cNvPr id="0" name=""/>
        <dsp:cNvSpPr/>
      </dsp:nvSpPr>
      <dsp:spPr>
        <a:xfrm>
          <a:off x="1734171" y="1438678"/>
          <a:ext cx="2339120" cy="233912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FF5691-3DCB-40C1-9E15-91F4DA299FBB}">
      <dsp:nvSpPr>
        <dsp:cNvPr id="0" name=""/>
        <dsp:cNvSpPr/>
      </dsp:nvSpPr>
      <dsp:spPr>
        <a:xfrm>
          <a:off x="2903718" y="-80760"/>
          <a:ext cx="2522043" cy="252204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E67CD-A64D-41CD-BDD1-D58E3533DC68}"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2328B-D298-4CC2-8EB8-22AF1E6ACA6F}" type="slidenum">
              <a:rPr lang="en-US" smtClean="0"/>
              <a:t>‹#›</a:t>
            </a:fld>
            <a:endParaRPr lang="en-US"/>
          </a:p>
        </p:txBody>
      </p:sp>
    </p:spTree>
    <p:extLst>
      <p:ext uri="{BB962C8B-B14F-4D97-AF65-F5344CB8AC3E}">
        <p14:creationId xmlns:p14="http://schemas.microsoft.com/office/powerpoint/2010/main" val="622090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Good afternoon, everyone, and welcome. Thank you for joining us today to discuss strategies to address cost challenges in the Marketplace.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My name is Britt Sanderson, and I am a health policy analyst with the Altarum Healthcare Value Hub. </a:t>
            </a:r>
            <a:r>
              <a:rPr lang="en-US" b="0" i="0" dirty="0">
                <a:solidFill>
                  <a:srgbClr val="444444"/>
                </a:solidFill>
                <a:effectLst/>
                <a:latin typeface="Calibri" panose="020F0502020204030204" pitchFamily="34" charset="0"/>
              </a:rPr>
              <a:t>​I will be moderating and monitoring the webinar this afternoon.</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Before we begin, I’d like to take a moment to cover a few housekeeping items:</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We would like to ask that everyone remain muted during the presentations to minimize background noise.</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If you have any technical issues or questions, feel free to use the chat box, and we’ll do our best to assist you.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You may also use the Q&amp;A feature to submit questions for the panelists during the presentation or throughout our discussion. We will do our best to address all questions at the end.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F72328B-D298-4CC2-8EB8-22AF1E6ACA6F}" type="slidenum">
              <a:rPr lang="en-US" smtClean="0"/>
              <a:t>1</a:t>
            </a:fld>
            <a:endParaRPr lang="en-US"/>
          </a:p>
        </p:txBody>
      </p:sp>
    </p:spTree>
    <p:extLst>
      <p:ext uri="{BB962C8B-B14F-4D97-AF65-F5344CB8AC3E}">
        <p14:creationId xmlns:p14="http://schemas.microsoft.com/office/powerpoint/2010/main" val="154019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Importance of issue – Marketplace Affordability is a key state and federal policy priority among our surveyed partners, with more than a third listing it among their top state policy priorities</a:t>
            </a:r>
          </a:p>
          <a:p>
            <a:pPr marL="171450" indent="-171450">
              <a:buFont typeface="Arial" panose="020B0604020202020204" pitchFamily="34" charset="0"/>
              <a:buChar char="•"/>
            </a:pPr>
            <a:r>
              <a:rPr lang="en-US"/>
              <a:t>Sometimes necessary to skip over state level regulation, especially in states with unfriendly political environments, i.e. much of the civil rights movement.</a:t>
            </a:r>
          </a:p>
          <a:p>
            <a:pPr marL="171450" indent="-171450">
              <a:buFont typeface="Arial" panose="020B0604020202020204" pitchFamily="34" charset="0"/>
              <a:buChar char="•"/>
            </a:pPr>
            <a:r>
              <a:rPr lang="en-US"/>
              <a:t>The Community Catalyst project is looping specifically to those state levers, and how they can improve affordability for individuals, where they might point to promising practices that can be brought to the federal level, and where federal policy prohibits or limits state innovation – all of the policies impact one another</a:t>
            </a:r>
          </a:p>
          <a:p>
            <a:pPr marL="171450" indent="-171450">
              <a:buFont typeface="Arial" panose="020B0604020202020204" pitchFamily="34" charset="0"/>
              <a:buChar char="•"/>
            </a:pPr>
            <a:r>
              <a:rPr lang="en-US"/>
              <a:t>Because of the overlapping nature of these pathways, many of the things coming up in our project will be familiar</a:t>
            </a:r>
          </a:p>
          <a:p>
            <a:pPr marL="171450" indent="-171450">
              <a:buFont typeface="Arial" panose="020B0604020202020204" pitchFamily="34" charset="0"/>
              <a:buChar char="•"/>
            </a:pPr>
            <a:r>
              <a:rPr lang="en-US"/>
              <a:t>The report itself notes that many of the ideas in it have come from state legislation</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294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FFD0F-902E-9DAF-B0AB-11E9A11E9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0948D-1FA4-3919-6165-25039157A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3D6ED9-9F4D-8BFC-8DB4-78DF4C266899}"/>
              </a:ext>
            </a:extLst>
          </p:cNvPr>
          <p:cNvSpPr>
            <a:spLocks noGrp="1"/>
          </p:cNvSpPr>
          <p:nvPr>
            <p:ph type="body" idx="1"/>
          </p:nvPr>
        </p:nvSpPr>
        <p:spPr/>
        <p:txBody>
          <a:bodyPr/>
          <a:lstStyle/>
          <a:p>
            <a:endParaRPr lang="en-US"/>
          </a:p>
          <a:p>
            <a:r>
              <a:rPr lang="en-US"/>
              <a:t>CBPP report recommended federal action on EHBs to improve and standardize</a:t>
            </a:r>
          </a:p>
          <a:p>
            <a:r>
              <a:rPr lang="en-US"/>
              <a:t>CBPP report also recommended increasing AV values, and or using the gold as the benchmark plan</a:t>
            </a:r>
          </a:p>
        </p:txBody>
      </p:sp>
      <p:sp>
        <p:nvSpPr>
          <p:cNvPr id="4" name="Slide Number Placeholder 3">
            <a:extLst>
              <a:ext uri="{FF2B5EF4-FFF2-40B4-BE49-F238E27FC236}">
                <a16:creationId xmlns:a16="http://schemas.microsoft.com/office/drawing/2014/main" id="{F50C5673-F797-AD7F-EE91-CAB221490AA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448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D3A92-D988-FD9B-83C9-4018D7E12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898EF-31E9-D275-2CEB-105EBB5F6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1C800-D764-1BD1-774A-9D87AF154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t>Explain people in 94% AV plans – 5 year bar -- </a:t>
            </a:r>
            <a:r>
              <a:rPr lang="en-US" sz="1800">
                <a:effectLst/>
                <a:latin typeface="Segoe UI" panose="020B0502040204020203" pitchFamily="34" charset="0"/>
              </a:rPr>
              <a:t>Federal law requires people with some lawfully residing immigration statuses to wait five years before they can qualify for Medicaid or CHIP. Thankfully, people in these situations can get marketplace coverage, but the plans aren’t designed for people at these lower income levels. Even though they qualify for the highest level of CSRs, health care – especially routine or emergency care – can still be unaffordable for people with marketplace coverage who have incomes below the poverty level. </a:t>
            </a:r>
            <a:endParaRPr lang="en-US" sz="1800">
              <a:effectLst/>
              <a:latin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n-US"/>
              <a:t>Hospital financial assistance for immigrants – in 5-year bar and undocumented</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n-US"/>
              <a:t>Pause for questions</a:t>
            </a:r>
          </a:p>
          <a:p>
            <a:endParaRPr lang="en-US"/>
          </a:p>
        </p:txBody>
      </p:sp>
      <p:sp>
        <p:nvSpPr>
          <p:cNvPr id="4" name="Slide Number Placeholder 3">
            <a:extLst>
              <a:ext uri="{FF2B5EF4-FFF2-40B4-BE49-F238E27FC236}">
                <a16:creationId xmlns:a16="http://schemas.microsoft.com/office/drawing/2014/main" id="{D4B04CE6-E02D-51BA-79EE-EF7BFA8C277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58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Per Commonwealth report cited in our report, 33% of people with Marketplace plans have medical or dental debt</a:t>
            </a:r>
          </a:p>
          <a:p>
            <a:pPr marL="171450" indent="-171450">
              <a:buFont typeface="Arial" panose="020B0604020202020204" pitchFamily="34" charset="0"/>
              <a:buChar char="•"/>
            </a:pPr>
            <a:r>
              <a:rPr lang="en-US"/>
              <a:t>Prevent reinsurance from swallowing funds, ensuring equity-centered prioritization of resources</a:t>
            </a:r>
          </a:p>
          <a:p>
            <a:pPr marL="171450" indent="-171450">
              <a:buFont typeface="Arial" panose="020B0604020202020204" pitchFamily="34" charset="0"/>
              <a:buChar char="•"/>
            </a:pPr>
            <a:r>
              <a:rPr lang="en-US"/>
              <a:t>EHBs in the report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Now, we’d like to open the floor to questions from our audience. Please feel free to submit your questions through the Q&amp;A box, and we will do our best to address as many as possible in the time remaining.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30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Thank you again to our panelists and to all of you for participating in today’s discussion. We hope you found the insights and strategies shared today valuable as we all work toward making Marketplace coverage more affordable for everyone. </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If you have any follow-up questions or would like additional resources, don’t hesitate to reach out. The slides and a recording of today’s webinar will be available on our website in the next week. Have a wonderful rest of your day and thank you again for joining us!</a:t>
            </a:r>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3F72328B-D298-4CC2-8EB8-22AF1E6ACA6F}" type="slidenum">
              <a:rPr lang="en-US" smtClean="0"/>
              <a:t>31</a:t>
            </a:fld>
            <a:endParaRPr lang="en-US"/>
          </a:p>
        </p:txBody>
      </p:sp>
    </p:spTree>
    <p:extLst>
      <p:ext uri="{BB962C8B-B14F-4D97-AF65-F5344CB8AC3E}">
        <p14:creationId xmlns:p14="http://schemas.microsoft.com/office/powerpoint/2010/main" val="127799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Wonderful. We have a couple excellent presenters with us today, and It is my pleasure to introduce:</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Claire </a:t>
            </a:r>
            <a:r>
              <a:rPr lang="en-US" b="0" i="0" u="none" strike="noStrike" dirty="0" err="1">
                <a:solidFill>
                  <a:srgbClr val="000000"/>
                </a:solidFill>
                <a:effectLst/>
                <a:latin typeface="Calibri" panose="020F0502020204030204" pitchFamily="34" charset="0"/>
              </a:rPr>
              <a:t>Heyison</a:t>
            </a:r>
            <a:r>
              <a:rPr lang="en-US" b="0" i="0" u="none" strike="noStrike" dirty="0">
                <a:solidFill>
                  <a:srgbClr val="000000"/>
                </a:solidFill>
                <a:effectLst/>
                <a:latin typeface="Calibri" panose="020F0502020204030204" pitchFamily="34" charset="0"/>
              </a:rPr>
              <a:t>, senior health policy analyst with the Center on Budget and Policy Priorities, and Erin Miller, the Deputy Director of Policy at Community Catalyst.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Claire will kick us off today with an overview of their Marketplace Affordability Project, which </a:t>
            </a:r>
            <a:r>
              <a:rPr lang="en-US" b="0" i="0" dirty="0">
                <a:solidFill>
                  <a:srgbClr val="222222"/>
                </a:solidFill>
                <a:effectLst/>
                <a:latin typeface="Montserrat" panose="020F0502020204030204" pitchFamily="2" charset="0"/>
              </a:rPr>
              <a:t>examines the causes of high out-of-pocket health care costs for low-income marketplace enrollees</a:t>
            </a:r>
            <a:r>
              <a:rPr lang="en-US" b="0" i="0" u="none" strike="noStrike" dirty="0">
                <a:solidFill>
                  <a:srgbClr val="000000"/>
                </a:solidFill>
                <a:effectLst/>
                <a:latin typeface="Calibri" panose="020F0502020204030204" pitchFamily="34" charset="0"/>
              </a:rPr>
              <a:t>. This was an incredibly impressive undertaking, and I’m grateful to have Claire here to dive into the process and purpose. Claire, over to you!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F72328B-D298-4CC2-8EB8-22AF1E6ACA6F}" type="slidenum">
              <a:rPr lang="en-US" smtClean="0"/>
              <a:t>2</a:t>
            </a:fld>
            <a:endParaRPr lang="en-US"/>
          </a:p>
        </p:txBody>
      </p:sp>
    </p:spTree>
    <p:extLst>
      <p:ext uri="{BB962C8B-B14F-4D97-AF65-F5344CB8AC3E}">
        <p14:creationId xmlns:p14="http://schemas.microsoft.com/office/powerpoint/2010/main" val="407377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Thank you, Claire, for that excellent presentation. Up next, we will hear from Erin Miller on Community Catalyst’s work on Marketplace Affordability.</a:t>
            </a:r>
            <a:r>
              <a:rPr lang="en-US" b="0" i="0" dirty="0">
                <a:solidFill>
                  <a:srgbClr val="444444"/>
                </a:solidFill>
                <a:effectLst/>
                <a:latin typeface="Calibri" panose="020F0502020204030204" pitchFamily="34" charset="0"/>
              </a:rPr>
              <a:t>​ We’re very lucky to have her with us this afternoon, and I’m excited to share this platform to highlight their work. It’s all yours, Erin!</a:t>
            </a:r>
          </a:p>
          <a:p>
            <a:pPr algn="l" rtl="0" fontAlgn="base"/>
            <a:r>
              <a:rPr lang="en-US" b="0" i="0" u="none" strike="noStrike"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F72328B-D298-4CC2-8EB8-22AF1E6ACA6F}" type="slidenum">
              <a:rPr lang="en-US" smtClean="0"/>
              <a:t>18</a:t>
            </a:fld>
            <a:endParaRPr lang="en-US"/>
          </a:p>
        </p:txBody>
      </p:sp>
    </p:spTree>
    <p:extLst>
      <p:ext uri="{BB962C8B-B14F-4D97-AF65-F5344CB8AC3E}">
        <p14:creationId xmlns:p14="http://schemas.microsoft.com/office/powerpoint/2010/main" val="334730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19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-- 322 as of beginning of Oct.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800" i="1">
                <a:solidFill>
                  <a:srgbClr val="000000"/>
                </a:solidFill>
                <a:effectLst/>
                <a:latin typeface="Georgia" panose="02040502050405020303" pitchFamily="18" charset="0"/>
                <a:ea typeface="Aptos" panose="020B0004020202020204" pitchFamily="34" charset="0"/>
                <a:cs typeface="Aptos" panose="020B0004020202020204" pitchFamily="34" charset="0"/>
              </a:rPr>
              <a:t>With Washington divided and power increasingly shifting to the states, governors and mayors are making crucial decisions that are shaping our future.</a:t>
            </a:r>
          </a:p>
          <a:p>
            <a:pPr marL="0" marR="0" lvl="0" indent="0" algn="l" defTabSz="914400" rtl="0" eaLnBrk="1" fontAlgn="auto" latinLnBrk="0" hangingPunct="1">
              <a:lnSpc>
                <a:spcPct val="100000"/>
              </a:lnSpc>
              <a:spcBef>
                <a:spcPct val="0"/>
              </a:spcBef>
              <a:spcAft>
                <a:spcPct val="0"/>
              </a:spcAft>
              <a:buClrTx/>
              <a:buSzTx/>
              <a:buFontTx/>
              <a:buNone/>
              <a:defRPr/>
            </a:pPr>
            <a:endParaRPr lang="en-US" sz="1800"/>
          </a:p>
          <a:p>
            <a:pPr marL="0" marR="0" lvl="0" indent="0" algn="l" defTabSz="914400" rtl="0" eaLnBrk="1" fontAlgn="auto" latinLnBrk="0" hangingPunct="1">
              <a:lnSpc>
                <a:spcPct val="100000"/>
              </a:lnSpc>
              <a:spcBef>
                <a:spcPct val="0"/>
              </a:spcBef>
              <a:spcAft>
                <a:spcPct val="0"/>
              </a:spcAft>
              <a:buClrTx/>
              <a:buSzTx/>
              <a:buFontTx/>
              <a:buNone/>
              <a:defRPr/>
            </a:pPr>
            <a:r>
              <a:rPr lang="en-US" sz="1800"/>
              <a:t>Coordination across states, and with state/federal medical debt advocacy efforts</a:t>
            </a:r>
            <a:endParaRPr lang="en-US" sz="1800" i="1">
              <a:solidFill>
                <a:srgbClr val="000000"/>
              </a:solidFill>
              <a:effectLst/>
              <a:latin typeface="Georgia" panose="02040502050405020303" pitchFamily="18"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n-US"/>
              <a:t>2 orgs: , one with experience in community organizing and one with experience in policy advocacy</a:t>
            </a:r>
          </a:p>
          <a:p>
            <a:pPr marL="0" marR="0" lvl="0" indent="0" algn="l" defTabSz="914400" rtl="0" eaLnBrk="1" fontAlgn="auto" latinLnBrk="0" hangingPunct="1">
              <a:lnSpc>
                <a:spcPct val="100000"/>
              </a:lnSpc>
              <a:spcBef>
                <a:spcPct val="0"/>
              </a:spcBef>
              <a:spcAft>
                <a:spcPct val="0"/>
              </a:spcAft>
              <a:buClrTx/>
              <a:buSzTx/>
              <a:buFontTx/>
              <a:buNone/>
              <a:defRPr/>
            </a:pPr>
            <a:r>
              <a:rPr lang="en-US"/>
              <a:t>Pace cars: All SBMs, which give greatest flexibility, some political openness or developing windows around Marketplace Affordability (legislative or administrative), organizations with interest in taking on the issue. – working on promising practices that can be replicated elsewhere</a:t>
            </a:r>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State policymaking as a critical piece of this puzzle.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a:t>Importance of issue – Marketplace Affordability is a key state and federal policy priority among our surveyed partners, with more than a third listing it among their top state policy priorities</a:t>
            </a:r>
          </a:p>
          <a:p>
            <a:pPr marL="171450" indent="-171450">
              <a:buFont typeface="Arial" panose="020B0604020202020204" pitchFamily="34" charset="0"/>
              <a:buChar char="•"/>
            </a:pPr>
            <a:r>
              <a:rPr lang="en-US"/>
              <a:t>Sometimes necessary to skip over state level regulation, especially in states with unfriendly political environments, i.e. much of the civil rights movement.</a:t>
            </a:r>
          </a:p>
          <a:p>
            <a:pPr marL="171450" indent="-171450">
              <a:buFont typeface="Arial" panose="020B0604020202020204" pitchFamily="34" charset="0"/>
              <a:buChar char="•"/>
            </a:pPr>
            <a:r>
              <a:rPr lang="en-US"/>
              <a:t>The Community Catalyst project is looping specifically to those state levers, and how they can improve affordability for individuals, where they might point to promising practices that can be brought to the federal level, and where federal policy prohibits or limits state innovation – all of the policies impact one another</a:t>
            </a:r>
          </a:p>
          <a:p>
            <a:pPr marL="171450" indent="-171450">
              <a:buFont typeface="Arial" panose="020B0604020202020204" pitchFamily="34" charset="0"/>
              <a:buChar char="•"/>
            </a:pPr>
            <a:r>
              <a:rPr lang="en-US"/>
              <a:t>Allows for iteration, checking of outcomes in implementation</a:t>
            </a:r>
          </a:p>
          <a:p>
            <a:pPr marL="628650" lvl="1" indent="-171450">
              <a:buFont typeface="Arial" panose="020B0604020202020204" pitchFamily="34" charset="0"/>
              <a:buChar char="•"/>
            </a:pPr>
            <a:r>
              <a:rPr lang="en-US"/>
              <a:t>ACA from MA innovation</a:t>
            </a:r>
          </a:p>
          <a:p>
            <a:pPr marL="628650" lvl="1" indent="-171450">
              <a:buFont typeface="Arial" panose="020B0604020202020204" pitchFamily="34" charset="0"/>
              <a:buChar char="•"/>
            </a:pPr>
            <a:r>
              <a:rPr lang="en-US"/>
              <a:t>State public option work </a:t>
            </a:r>
          </a:p>
          <a:p>
            <a:pPr marL="628650" lvl="1" indent="-171450">
              <a:buFont typeface="Arial" panose="020B0604020202020204" pitchFamily="34" charset="0"/>
              <a:buChar char="•"/>
            </a:pPr>
            <a:r>
              <a:rPr lang="en-US"/>
              <a:t>State affordability work which put pressure to establish enhanced tax credits</a:t>
            </a:r>
          </a:p>
          <a:p>
            <a:pPr marL="171450" indent="-171450">
              <a:buFont typeface="Arial" panose="020B0604020202020204" pitchFamily="34" charset="0"/>
              <a:buChar char="•"/>
            </a:pPr>
            <a:r>
              <a:rPr lang="en-US"/>
              <a:t>Because of the overlapping nature of these pathways, many of the things coming up in our project will be familiar</a:t>
            </a:r>
          </a:p>
          <a:p>
            <a:pPr marL="171450" indent="-171450">
              <a:buFont typeface="Arial" panose="020B0604020202020204" pitchFamily="34" charset="0"/>
              <a:buChar char="•"/>
            </a:pPr>
            <a:r>
              <a:rPr lang="en-US"/>
              <a:t>The CBPP report itself notes that many of the ideas in it have come from state legislation</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823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0" i="0" u="none" strike="noStrike">
                <a:effectLst/>
              </a:rPr>
              <a:t>CA: eliminating deductibles for ALL Silver plans in Covered California (across all income levels), and otherwise reduce copayments for doctor visits and prescription drugs</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i="0" u="none" strike="noStrike">
                <a:solidFill>
                  <a:srgbClr val="000000"/>
                </a:solidFill>
                <a:effectLst/>
                <a:latin typeface="Inter" panose="020B0502030000000004"/>
              </a:rPr>
              <a:t>MA: ConnectorCare expansion pilot program was officially signed into law by the governor in August. 46,000 people enrolled in the expansion coverage during just the initial open enrollment period – on track to meet the estimates of at least 50,000 enrollees in the first year of the program. – eliminates deductibles up to 500% FPL</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i="0" u="none" strike="noStrike">
                <a:solidFill>
                  <a:srgbClr val="000000"/>
                </a:solidFill>
                <a:effectLst/>
                <a:latin typeface="Inter" panose="020B0502030000000004"/>
              </a:rPr>
              <a:t>PA: Passed a state subsidy wrap this year</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u="none" strike="noStrike">
              <a:effectLst/>
            </a:endParaRPr>
          </a:p>
          <a:p>
            <a:pPr marL="285750" indent="-285750">
              <a:buFont typeface="Arial" panose="020B0604020202020204" pitchFamily="34" charset="0"/>
              <a:buChar char="•"/>
            </a:pPr>
            <a:r>
              <a:rPr lang="en-US" sz="1200"/>
              <a:t>CO: Tracking implementation of OmniSalud through engaging enrollees, standard plan with no co-insurance</a:t>
            </a:r>
          </a:p>
          <a:p>
            <a:endParaRPr lang="en-US" sz="1200"/>
          </a:p>
          <a:p>
            <a:pPr marL="285750" indent="-285750">
              <a:buFont typeface="Arial" panose="020B0604020202020204" pitchFamily="34" charset="0"/>
              <a:buChar char="•"/>
            </a:pPr>
            <a:r>
              <a:rPr lang="en-US" sz="1200"/>
              <a:t>WA: Allowing undocumented Washingtonians to purchase on the Marketplace, with some financial assistance</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CA: Allowing people with DACA to purchase on the Marketplace</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u="none" strike="noStrike">
              <a:effectLst/>
            </a:endParaRPr>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15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827A-EFD8-85FB-95BD-06A24289BE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F8AF6-DEEF-DED3-7AE6-9A58617288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B2D0C90B-11C0-FC2D-1640-29BC93C5D3D8}"/>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latin typeface="Aptos Display" panose="020B0004020202020204" pitchFamily="34" charset="0"/>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212359934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0625-16F7-0806-3122-7EAB48FA62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93E5FF-0558-85CC-ABDF-8C1C676A2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sign with blue text&#10;&#10;Description automatically generated">
            <a:extLst>
              <a:ext uri="{FF2B5EF4-FFF2-40B4-BE49-F238E27FC236}">
                <a16:creationId xmlns:a16="http://schemas.microsoft.com/office/drawing/2014/main" id="{CD44AEF4-2D18-9399-3D75-DC0A4E67BA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
        <p:nvSpPr>
          <p:cNvPr id="10" name="Slide Number Placeholder 5">
            <a:extLst>
              <a:ext uri="{FF2B5EF4-FFF2-40B4-BE49-F238E27FC236}">
                <a16:creationId xmlns:a16="http://schemas.microsoft.com/office/drawing/2014/main" id="{3F03FE67-B161-B46B-0438-C697AB08E906}"/>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3559462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5BA769-05E2-A47C-140F-873B3C734D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A5CBE2-B39A-9A86-56B7-DF48AABD4E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red sign with blue text&#10;&#10;Description automatically generated">
            <a:extLst>
              <a:ext uri="{FF2B5EF4-FFF2-40B4-BE49-F238E27FC236}">
                <a16:creationId xmlns:a16="http://schemas.microsoft.com/office/drawing/2014/main" id="{61001EA5-85CA-F4E0-D59A-A8338BCDD5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
        <p:nvSpPr>
          <p:cNvPr id="10" name="Slide Number Placeholder 5">
            <a:extLst>
              <a:ext uri="{FF2B5EF4-FFF2-40B4-BE49-F238E27FC236}">
                <a16:creationId xmlns:a16="http://schemas.microsoft.com/office/drawing/2014/main" id="{FC9913F7-4F11-FCE8-80C3-4665E3BDD54B}"/>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5203329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Image 1" descr="preencoded.png">
            <a:extLst>
              <a:ext uri="{FF2B5EF4-FFF2-40B4-BE49-F238E27FC236}">
                <a16:creationId xmlns:a16="http://schemas.microsoft.com/office/drawing/2014/main" id="{E728C502-55C4-5397-F45A-9178C559FB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8800" y="5227320"/>
            <a:ext cx="2461260" cy="1630680"/>
          </a:xfrm>
          <a:prstGeom prst="rect">
            <a:avLst/>
          </a:prstGeom>
        </p:spPr>
      </p:pic>
      <p:sp>
        <p:nvSpPr>
          <p:cNvPr id="11" name="Title 10">
            <a:extLst>
              <a:ext uri="{FF2B5EF4-FFF2-40B4-BE49-F238E27FC236}">
                <a16:creationId xmlns:a16="http://schemas.microsoft.com/office/drawing/2014/main" id="{609BB240-71D7-9F0F-8D56-3272F1DDED8E}"/>
              </a:ext>
            </a:extLst>
          </p:cNvPr>
          <p:cNvSpPr>
            <a:spLocks noGrp="1"/>
          </p:cNvSpPr>
          <p:nvPr>
            <p:ph type="title"/>
          </p:nvPr>
        </p:nvSpPr>
        <p:spPr>
          <a:xfrm>
            <a:off x="548640" y="365760"/>
            <a:ext cx="8087361" cy="2844800"/>
          </a:xfrm>
        </p:spPr>
        <p:txBody>
          <a:bodyPr anchor="t">
            <a:normAutofit/>
          </a:bodyPr>
          <a:lstStyle>
            <a:lvl1pPr>
              <a:defRPr lang="en-US" sz="6880" kern="1200" smtClean="0">
                <a:solidFill>
                  <a:srgbClr val="FFFFFF"/>
                </a:solidFill>
                <a:latin typeface="Teodor Regular" pitchFamily="34" charset="0"/>
                <a:ea typeface="+mn-ea"/>
                <a:cs typeface="+mn-cs"/>
              </a:defRPr>
            </a:lvl1pPr>
          </a:lstStyle>
          <a:p>
            <a:r>
              <a:rPr lang="en-US"/>
              <a:t>Click to edit Master title style</a:t>
            </a:r>
          </a:p>
        </p:txBody>
      </p:sp>
      <p:sp>
        <p:nvSpPr>
          <p:cNvPr id="13" name="Text Placeholder 12">
            <a:extLst>
              <a:ext uri="{FF2B5EF4-FFF2-40B4-BE49-F238E27FC236}">
                <a16:creationId xmlns:a16="http://schemas.microsoft.com/office/drawing/2014/main" id="{2F1487F2-A717-39C4-EC6A-F6A4BD8649E0}"/>
              </a:ext>
            </a:extLst>
          </p:cNvPr>
          <p:cNvSpPr>
            <a:spLocks noGrp="1"/>
          </p:cNvSpPr>
          <p:nvPr>
            <p:ph type="body" sz="quarter" idx="10" hasCustomPrompt="1"/>
          </p:nvPr>
        </p:nvSpPr>
        <p:spPr>
          <a:xfrm>
            <a:off x="548639" y="3429000"/>
            <a:ext cx="7000240" cy="579120"/>
          </a:xfrm>
        </p:spPr>
        <p:txBody>
          <a:bodyPr>
            <a:noAutofit/>
          </a:bodyPr>
          <a:lstStyle>
            <a:lvl1pPr marL="0" indent="0">
              <a:buNone/>
              <a:defRPr sz="1600">
                <a:solidFill>
                  <a:schemeClr val="bg1"/>
                </a:solidFill>
                <a:latin typeface="PP Mori" pitchFamily="2" charset="77"/>
              </a:defRPr>
            </a:lvl1pPr>
            <a:lvl2pPr marL="365760" indent="0">
              <a:buNone/>
              <a:defRPr sz="1600">
                <a:solidFill>
                  <a:schemeClr val="bg1"/>
                </a:solidFill>
                <a:latin typeface="PP Mori" pitchFamily="2" charset="77"/>
              </a:defRPr>
            </a:lvl2pPr>
            <a:lvl3pPr>
              <a:defRPr sz="1600">
                <a:solidFill>
                  <a:schemeClr val="bg1"/>
                </a:solidFill>
                <a:latin typeface="PP Mori" pitchFamily="2" charset="77"/>
              </a:defRPr>
            </a:lvl3pPr>
            <a:lvl4pPr>
              <a:defRPr sz="1600">
                <a:solidFill>
                  <a:schemeClr val="bg1"/>
                </a:solidFill>
                <a:latin typeface="PP Mori" pitchFamily="2" charset="77"/>
              </a:defRPr>
            </a:lvl4pPr>
            <a:lvl5pPr>
              <a:defRPr sz="1600">
                <a:solidFill>
                  <a:schemeClr val="bg1"/>
                </a:solidFill>
                <a:latin typeface="PP Mori" pitchFamily="2" charset="77"/>
              </a:defRPr>
            </a:lvl5pPr>
          </a:lstStyle>
          <a:p>
            <a:pPr lvl="0"/>
            <a:r>
              <a:rPr lang="en-US"/>
              <a:t>Click to edit Subtitle text styles</a:t>
            </a:r>
          </a:p>
        </p:txBody>
      </p:sp>
      <p:sp>
        <p:nvSpPr>
          <p:cNvPr id="33" name="Text 2">
            <a:extLst>
              <a:ext uri="{FF2B5EF4-FFF2-40B4-BE49-F238E27FC236}">
                <a16:creationId xmlns:a16="http://schemas.microsoft.com/office/drawing/2014/main" id="{5101C4E8-F719-6DCB-D417-6079F9628003}"/>
              </a:ext>
            </a:extLst>
          </p:cNvPr>
          <p:cNvSpPr/>
          <p:nvPr userDrawn="1"/>
        </p:nvSpPr>
        <p:spPr>
          <a:xfrm>
            <a:off x="548640" y="6286500"/>
            <a:ext cx="2650210" cy="114300"/>
          </a:xfrm>
          <a:prstGeom prst="rect">
            <a:avLst/>
          </a:prstGeom>
          <a:noFill/>
        </p:spPr>
        <p:txBody>
          <a:bodyPr wrap="square" lIns="0" tIns="0" rIns="0" bIns="0" rtlCol="0" anchor="t"/>
          <a:lstStyle/>
          <a:p>
            <a:pPr algn="l">
              <a:lnSpc>
                <a:spcPts val="702"/>
              </a:lnSpc>
            </a:pPr>
            <a:r>
              <a:rPr lang="en-US" sz="640" b="0" i="0" kern="0" spc="38">
                <a:solidFill>
                  <a:srgbClr val="FFFFFF"/>
                </a:solidFill>
                <a:latin typeface="Inter" panose="020B0502030000000004" pitchFamily="34" charset="0"/>
                <a:ea typeface="Inter" panose="020B0502030000000004" pitchFamily="34" charset="0"/>
                <a:cs typeface="Inter" panose="020B0502030000000004" pitchFamily="34" charset="0"/>
              </a:rPr>
              <a:t>DECEMBER 2022    PRESENTED BY ASHLEY BLACKBURN</a:t>
            </a:r>
            <a:endParaRPr lang="en-US" sz="640"/>
          </a:p>
        </p:txBody>
      </p:sp>
    </p:spTree>
    <p:extLst>
      <p:ext uri="{BB962C8B-B14F-4D97-AF65-F5344CB8AC3E}">
        <p14:creationId xmlns:p14="http://schemas.microsoft.com/office/powerpoint/2010/main" val="18723999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Slide">
    <p:bg>
      <p:bgRef idx="1001">
        <a:schemeClr val="bg2"/>
      </p:bgRef>
    </p:bg>
    <p:spTree>
      <p:nvGrpSpPr>
        <p:cNvPr id="1" name=""/>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434027FE-54A1-535B-6815-7123ADD237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880" y="1447800"/>
            <a:ext cx="5705840" cy="4290060"/>
          </a:xfrm>
          <a:prstGeom prst="rect">
            <a:avLst/>
          </a:prstGeom>
        </p:spPr>
      </p:pic>
      <p:pic>
        <p:nvPicPr>
          <p:cNvPr id="7" name="Image 1" descr="preencoded.png">
            <a:extLst>
              <a:ext uri="{FF2B5EF4-FFF2-40B4-BE49-F238E27FC236}">
                <a16:creationId xmlns:a16="http://schemas.microsoft.com/office/drawing/2014/main" id="{FF263BD9-8AD9-F8AD-5DE7-59EEE93A372A}"/>
              </a:ext>
            </a:extLst>
          </p:cNvPr>
          <p:cNvPicPr>
            <a:picLocks noChangeAspect="1"/>
          </p:cNvPicPr>
          <p:nvPr userDrawn="1"/>
        </p:nvPicPr>
        <p:blipFill>
          <a:blip r:embed="rId4"/>
          <a:stretch>
            <a:fillRect/>
          </a:stretch>
        </p:blipFill>
        <p:spPr>
          <a:xfrm>
            <a:off x="6987540" y="1196340"/>
            <a:ext cx="3762889" cy="4215526"/>
          </a:xfrm>
          <a:prstGeom prst="rect">
            <a:avLst/>
          </a:prstGeom>
        </p:spPr>
      </p:pic>
      <p:pic>
        <p:nvPicPr>
          <p:cNvPr id="8" name="Image 2" descr="preencoded.png">
            <a:extLst>
              <a:ext uri="{FF2B5EF4-FFF2-40B4-BE49-F238E27FC236}">
                <a16:creationId xmlns:a16="http://schemas.microsoft.com/office/drawing/2014/main" id="{8C06F33A-5E35-FC1F-B58A-C75D009DEA39}"/>
              </a:ext>
            </a:extLst>
          </p:cNvPr>
          <p:cNvPicPr>
            <a:picLocks noChangeAspect="1"/>
          </p:cNvPicPr>
          <p:nvPr userDrawn="1"/>
        </p:nvPicPr>
        <p:blipFill>
          <a:blip r:embed="rId5"/>
          <a:stretch>
            <a:fillRect/>
          </a:stretch>
        </p:blipFill>
        <p:spPr>
          <a:xfrm>
            <a:off x="10104120" y="251460"/>
            <a:ext cx="1622208" cy="1882434"/>
          </a:xfrm>
          <a:prstGeom prst="rect">
            <a:avLst/>
          </a:prstGeom>
        </p:spPr>
      </p:pic>
      <p:pic>
        <p:nvPicPr>
          <p:cNvPr id="9" name="Image 3" descr="preencoded.png">
            <a:extLst>
              <a:ext uri="{FF2B5EF4-FFF2-40B4-BE49-F238E27FC236}">
                <a16:creationId xmlns:a16="http://schemas.microsoft.com/office/drawing/2014/main" id="{4058BAD7-7EF3-12E3-E4B5-5D2BBD018432}"/>
              </a:ext>
            </a:extLst>
          </p:cNvPr>
          <p:cNvPicPr>
            <a:picLocks noChangeAspect="1"/>
          </p:cNvPicPr>
          <p:nvPr userDrawn="1"/>
        </p:nvPicPr>
        <p:blipFill>
          <a:blip r:embed="rId6"/>
          <a:stretch>
            <a:fillRect/>
          </a:stretch>
        </p:blipFill>
        <p:spPr>
          <a:xfrm>
            <a:off x="5715000" y="5166360"/>
            <a:ext cx="1792326" cy="1691640"/>
          </a:xfrm>
          <a:prstGeom prst="rect">
            <a:avLst/>
          </a:prstGeom>
        </p:spPr>
      </p:pic>
    </p:spTree>
    <p:extLst>
      <p:ext uri="{BB962C8B-B14F-4D97-AF65-F5344CB8AC3E}">
        <p14:creationId xmlns:p14="http://schemas.microsoft.com/office/powerpoint/2010/main" val="1586764280"/>
      </p:ext>
    </p:extLst>
  </p:cSld>
  <p:clrMapOvr>
    <a:overrideClrMapping bg1="dk1" tx1="lt1" bg2="dk2" tx2="lt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Slide 2">
    <p:bg>
      <p:bgRef idx="1001">
        <a:schemeClr val="bg2"/>
      </p:bgRef>
    </p:bg>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90A23A0D-4D61-97B9-E680-19723982D2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98938" y="3123766"/>
            <a:ext cx="8193062" cy="3734234"/>
          </a:xfrm>
          <a:prstGeom prst="rect">
            <a:avLst/>
          </a:prstGeom>
        </p:spPr>
      </p:pic>
      <p:pic>
        <p:nvPicPr>
          <p:cNvPr id="2" name="Image 1" descr="preencoded.png">
            <a:extLst>
              <a:ext uri="{FF2B5EF4-FFF2-40B4-BE49-F238E27FC236}">
                <a16:creationId xmlns:a16="http://schemas.microsoft.com/office/drawing/2014/main" id="{7BF7C86E-231F-D893-1666-D35ECE26FCB2}"/>
              </a:ext>
            </a:extLst>
          </p:cNvPr>
          <p:cNvPicPr>
            <a:picLocks noChangeAspect="1"/>
          </p:cNvPicPr>
          <p:nvPr userDrawn="1"/>
        </p:nvPicPr>
        <p:blipFill>
          <a:blip r:embed="rId4"/>
          <a:stretch>
            <a:fillRect/>
          </a:stretch>
        </p:blipFill>
        <p:spPr>
          <a:xfrm>
            <a:off x="1805940" y="266700"/>
            <a:ext cx="10386060" cy="6591300"/>
          </a:xfrm>
          <a:prstGeom prst="rect">
            <a:avLst/>
          </a:prstGeom>
        </p:spPr>
      </p:pic>
      <p:pic>
        <p:nvPicPr>
          <p:cNvPr id="3" name="Image 2" descr="preencoded.png">
            <a:extLst>
              <a:ext uri="{FF2B5EF4-FFF2-40B4-BE49-F238E27FC236}">
                <a16:creationId xmlns:a16="http://schemas.microsoft.com/office/drawing/2014/main" id="{CCD91477-F441-92F2-02E3-8E1CE1BFD37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3940" y="2552700"/>
            <a:ext cx="4854059" cy="1442480"/>
          </a:xfrm>
          <a:prstGeom prst="rect">
            <a:avLst/>
          </a:prstGeom>
        </p:spPr>
      </p:pic>
    </p:spTree>
    <p:extLst>
      <p:ext uri="{BB962C8B-B14F-4D97-AF65-F5344CB8AC3E}">
        <p14:creationId xmlns:p14="http://schemas.microsoft.com/office/powerpoint/2010/main" val="1385910319"/>
      </p:ext>
    </p:extLst>
  </p:cSld>
  <p:clrMapOvr>
    <a:overrideClrMapping bg1="dk1" tx1="lt1" bg2="dk2" tx2="lt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5" name="Footer Placeholder 24">
            <a:extLst>
              <a:ext uri="{FF2B5EF4-FFF2-40B4-BE49-F238E27FC236}">
                <a16:creationId xmlns:a16="http://schemas.microsoft.com/office/drawing/2014/main" id="{3D86A2E6-37E8-7AE9-F4FF-C96578C226B3}"/>
              </a:ext>
            </a:extLst>
          </p:cNvPr>
          <p:cNvSpPr>
            <a:spLocks noGrp="1"/>
          </p:cNvSpPr>
          <p:nvPr>
            <p:ph type="ftr" sz="quarter" idx="11"/>
          </p:nvPr>
        </p:nvSpPr>
        <p:spPr>
          <a:xfrm>
            <a:off x="7091013" y="6277266"/>
            <a:ext cx="4114800" cy="365760"/>
          </a:xfrm>
        </p:spPr>
        <p:txBody>
          <a:bodyPr/>
          <a:lstStyle/>
          <a:p>
            <a:r>
              <a:rPr lang="en-US"/>
              <a:t>©COMMUNITY CATALYST   •</a:t>
            </a:r>
          </a:p>
        </p:txBody>
      </p:sp>
      <p:sp>
        <p:nvSpPr>
          <p:cNvPr id="26" name="Slide Number Placeholder 25">
            <a:extLst>
              <a:ext uri="{FF2B5EF4-FFF2-40B4-BE49-F238E27FC236}">
                <a16:creationId xmlns:a16="http://schemas.microsoft.com/office/drawing/2014/main" id="{17F2FA13-75CA-BFED-86F1-D84E71CFCEAB}"/>
              </a:ext>
            </a:extLst>
          </p:cNvPr>
          <p:cNvSpPr>
            <a:spLocks noGrp="1"/>
          </p:cNvSpPr>
          <p:nvPr>
            <p:ph type="sldNum" sz="quarter" idx="12"/>
          </p:nvPr>
        </p:nvSpPr>
        <p:spPr/>
        <p:txBody>
          <a:bodyPr/>
          <a:lstStyle/>
          <a:p>
            <a:fld id="{961DE40D-D43C-0A42-89A0-C57E32B0199C}" type="slidenum">
              <a:rPr lang="en-US" smtClean="0"/>
              <a:t>‹#›</a:t>
            </a:fld>
            <a:endParaRPr lang="en-US"/>
          </a:p>
        </p:txBody>
      </p:sp>
      <p:sp>
        <p:nvSpPr>
          <p:cNvPr id="27" name="Title 26">
            <a:extLst>
              <a:ext uri="{FF2B5EF4-FFF2-40B4-BE49-F238E27FC236}">
                <a16:creationId xmlns:a16="http://schemas.microsoft.com/office/drawing/2014/main" id="{48716680-536D-FA34-E3A6-E5FAF91AF44B}"/>
              </a:ext>
            </a:extLst>
          </p:cNvPr>
          <p:cNvSpPr>
            <a:spLocks noGrp="1"/>
          </p:cNvSpPr>
          <p:nvPr>
            <p:ph type="title"/>
          </p:nvPr>
        </p:nvSpPr>
        <p:spPr>
          <a:xfrm>
            <a:off x="495300" y="1313470"/>
            <a:ext cx="9479280" cy="594413"/>
          </a:xfrm>
        </p:spPr>
        <p:txBody>
          <a:bodyPr anchor="t"/>
          <a:lstStyle>
            <a:lvl1pPr>
              <a:defRPr>
                <a:solidFill>
                  <a:schemeClr val="tx2"/>
                </a:solidFill>
              </a:defRPr>
            </a:lvl1pPr>
          </a:lstStyle>
          <a:p>
            <a:r>
              <a:rPr lang="en-US"/>
              <a:t>Click to edit Master title style</a:t>
            </a:r>
          </a:p>
        </p:txBody>
      </p:sp>
      <p:sp>
        <p:nvSpPr>
          <p:cNvPr id="29" name="Text Placeholder 28">
            <a:extLst>
              <a:ext uri="{FF2B5EF4-FFF2-40B4-BE49-F238E27FC236}">
                <a16:creationId xmlns:a16="http://schemas.microsoft.com/office/drawing/2014/main" id="{B8872F69-8DF1-F24F-D6FE-4972D3C3252C}"/>
              </a:ext>
            </a:extLst>
          </p:cNvPr>
          <p:cNvSpPr>
            <a:spLocks noGrp="1"/>
          </p:cNvSpPr>
          <p:nvPr>
            <p:ph type="body" sz="quarter" idx="13"/>
          </p:nvPr>
        </p:nvSpPr>
        <p:spPr>
          <a:xfrm>
            <a:off x="495300" y="2076450"/>
            <a:ext cx="9479280" cy="364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30">
            <a:extLst>
              <a:ext uri="{FF2B5EF4-FFF2-40B4-BE49-F238E27FC236}">
                <a16:creationId xmlns:a16="http://schemas.microsoft.com/office/drawing/2014/main" id="{DFF0D6F7-7D40-BCE6-6ECD-94064C735F09}"/>
              </a:ext>
            </a:extLst>
          </p:cNvPr>
          <p:cNvSpPr>
            <a:spLocks noGrp="1"/>
          </p:cNvSpPr>
          <p:nvPr>
            <p:ph type="body" sz="quarter" idx="14" hasCustomPrompt="1"/>
          </p:nvPr>
        </p:nvSpPr>
        <p:spPr>
          <a:xfrm>
            <a:off x="495300" y="760730"/>
            <a:ext cx="3895021" cy="213359"/>
          </a:xfrm>
        </p:spPr>
        <p:txBody>
          <a:bodyPr>
            <a:noAutofit/>
          </a:bodyPr>
          <a:lstStyle>
            <a:lvl1pPr marL="0" indent="0">
              <a:buNone/>
              <a:defRPr sz="1280" b="1">
                <a:solidFill>
                  <a:schemeClr val="tx2"/>
                </a:solidFill>
              </a:defRPr>
            </a:lvl1pPr>
            <a:lvl2pPr marL="365760" indent="0">
              <a:buNone/>
              <a:defRPr/>
            </a:lvl2pPr>
          </a:lstStyle>
          <a:p>
            <a:pPr lvl="0"/>
            <a:r>
              <a:rPr lang="en-US"/>
              <a:t>SUBTITLE</a:t>
            </a:r>
          </a:p>
        </p:txBody>
      </p:sp>
      <p:pic>
        <p:nvPicPr>
          <p:cNvPr id="32" name="Image 1" descr="preencoded.png">
            <a:extLst>
              <a:ext uri="{FF2B5EF4-FFF2-40B4-BE49-F238E27FC236}">
                <a16:creationId xmlns:a16="http://schemas.microsoft.com/office/drawing/2014/main" id="{7F1A5B71-7007-7718-6715-234420C25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9061" y="6240780"/>
            <a:ext cx="460351" cy="460550"/>
          </a:xfrm>
          <a:prstGeom prst="rect">
            <a:avLst/>
          </a:prstGeom>
        </p:spPr>
      </p:pic>
    </p:spTree>
    <p:extLst>
      <p:ext uri="{BB962C8B-B14F-4D97-AF65-F5344CB8AC3E}">
        <p14:creationId xmlns:p14="http://schemas.microsoft.com/office/powerpoint/2010/main" val="399423001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342154"/>
        </a:solidFill>
        <a:effectLst/>
      </p:bgPr>
    </p:bg>
    <p:spTree>
      <p:nvGrpSpPr>
        <p:cNvPr id="1" name=""/>
        <p:cNvGrpSpPr/>
        <p:nvPr/>
      </p:nvGrpSpPr>
      <p:grpSpPr>
        <a:xfrm>
          <a:off x="0" y="0"/>
          <a:ext cx="0" cy="0"/>
          <a:chOff x="0" y="0"/>
          <a:chExt cx="0" cy="0"/>
        </a:xfrm>
      </p:grpSpPr>
      <p:pic>
        <p:nvPicPr>
          <p:cNvPr id="9" name="Image 0" descr="preencoded.png">
            <a:extLst>
              <a:ext uri="{FF2B5EF4-FFF2-40B4-BE49-F238E27FC236}">
                <a16:creationId xmlns:a16="http://schemas.microsoft.com/office/drawing/2014/main" id="{9F60098A-5DD4-5B6C-72C3-4F6F59D7A6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71460" y="220980"/>
            <a:ext cx="4320540" cy="6416040"/>
          </a:xfrm>
          <a:prstGeom prst="rect">
            <a:avLst/>
          </a:prstGeom>
        </p:spPr>
      </p:pic>
      <p:sp>
        <p:nvSpPr>
          <p:cNvPr id="11" name="Title 1">
            <a:extLst>
              <a:ext uri="{FF2B5EF4-FFF2-40B4-BE49-F238E27FC236}">
                <a16:creationId xmlns:a16="http://schemas.microsoft.com/office/drawing/2014/main" id="{7DBBA651-306F-CCE4-D421-6576106AF8AC}"/>
              </a:ext>
            </a:extLst>
          </p:cNvPr>
          <p:cNvSpPr>
            <a:spLocks noGrp="1"/>
          </p:cNvSpPr>
          <p:nvPr>
            <p:ph type="title" hasCustomPrompt="1"/>
          </p:nvPr>
        </p:nvSpPr>
        <p:spPr>
          <a:xfrm>
            <a:off x="495301" y="1032510"/>
            <a:ext cx="6978066" cy="2853690"/>
          </a:xfrm>
        </p:spPr>
        <p:txBody>
          <a:bodyPr anchor="b">
            <a:normAutofit/>
          </a:bodyPr>
          <a:lstStyle>
            <a:lvl1pPr>
              <a:defRPr sz="6880">
                <a:solidFill>
                  <a:schemeClr val="bg1"/>
                </a:solidFill>
              </a:defRPr>
            </a:lvl1pPr>
          </a:lstStyle>
          <a:p>
            <a:r>
              <a:rPr lang="en-US"/>
              <a:t>2. Section Header</a:t>
            </a:r>
          </a:p>
        </p:txBody>
      </p:sp>
    </p:spTree>
    <p:extLst>
      <p:ext uri="{BB962C8B-B14F-4D97-AF65-F5344CB8AC3E}">
        <p14:creationId xmlns:p14="http://schemas.microsoft.com/office/powerpoint/2010/main" val="34328369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5E306-28D2-196E-2203-8C768085E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9CF212-EC61-3877-0E90-D68D0BEB90C1}"/>
              </a:ext>
            </a:extLst>
          </p:cNvPr>
          <p:cNvSpPr>
            <a:spLocks noGrp="1"/>
          </p:cNvSpPr>
          <p:nvPr>
            <p:ph sz="half" idx="1"/>
          </p:nvPr>
        </p:nvSpPr>
        <p:spPr>
          <a:xfrm>
            <a:off x="838200" y="1826260"/>
            <a:ext cx="5196840" cy="4351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16892C-54F4-C806-0F20-BEB49994E097}"/>
              </a:ext>
            </a:extLst>
          </p:cNvPr>
          <p:cNvSpPr>
            <a:spLocks noGrp="1"/>
          </p:cNvSpPr>
          <p:nvPr>
            <p:ph sz="half" idx="2"/>
          </p:nvPr>
        </p:nvSpPr>
        <p:spPr>
          <a:xfrm>
            <a:off x="6156960" y="1826260"/>
            <a:ext cx="5196840" cy="4351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Image 1" descr="preencoded.png">
            <a:extLst>
              <a:ext uri="{FF2B5EF4-FFF2-40B4-BE49-F238E27FC236}">
                <a16:creationId xmlns:a16="http://schemas.microsoft.com/office/drawing/2014/main" id="{36967E95-9AB5-B097-6906-10B817C97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9061" y="6240780"/>
            <a:ext cx="460351" cy="460550"/>
          </a:xfrm>
          <a:prstGeom prst="rect">
            <a:avLst/>
          </a:prstGeom>
        </p:spPr>
      </p:pic>
      <p:sp>
        <p:nvSpPr>
          <p:cNvPr id="11" name="Slide Number Placeholder 2">
            <a:extLst>
              <a:ext uri="{FF2B5EF4-FFF2-40B4-BE49-F238E27FC236}">
                <a16:creationId xmlns:a16="http://schemas.microsoft.com/office/drawing/2014/main" id="{AB0F4ADE-7B29-7216-4275-88D4653A32CC}"/>
              </a:ext>
            </a:extLst>
          </p:cNvPr>
          <p:cNvSpPr>
            <a:spLocks noGrp="1"/>
          </p:cNvSpPr>
          <p:nvPr>
            <p:ph type="sldNum" sz="quarter" idx="10"/>
          </p:nvPr>
        </p:nvSpPr>
        <p:spPr>
          <a:xfrm>
            <a:off x="11101311" y="6277266"/>
            <a:ext cx="275350" cy="365760"/>
          </a:xfrm>
        </p:spPr>
        <p:txBody>
          <a:bodyPr/>
          <a:lstStyle/>
          <a:p>
            <a:fld id="{961DE40D-D43C-0A42-89A0-C57E32B0199C}" type="slidenum">
              <a:rPr lang="en-US" smtClean="0"/>
              <a:t>‹#›</a:t>
            </a:fld>
            <a:endParaRPr lang="en-US"/>
          </a:p>
        </p:txBody>
      </p:sp>
      <p:sp>
        <p:nvSpPr>
          <p:cNvPr id="12" name="Footer Placeholder 3">
            <a:extLst>
              <a:ext uri="{FF2B5EF4-FFF2-40B4-BE49-F238E27FC236}">
                <a16:creationId xmlns:a16="http://schemas.microsoft.com/office/drawing/2014/main" id="{E193D1AD-7DEE-CAB6-3FC0-E6A2F3876A93}"/>
              </a:ext>
            </a:extLst>
          </p:cNvPr>
          <p:cNvSpPr>
            <a:spLocks noGrp="1"/>
          </p:cNvSpPr>
          <p:nvPr>
            <p:ph type="ftr" sz="quarter" idx="11"/>
          </p:nvPr>
        </p:nvSpPr>
        <p:spPr>
          <a:xfrm>
            <a:off x="6986510" y="6277266"/>
            <a:ext cx="4114800" cy="365760"/>
          </a:xfrm>
        </p:spPr>
        <p:txBody>
          <a:bodyPr/>
          <a:lstStyle/>
          <a:p>
            <a:r>
              <a:rPr lang="en-US"/>
              <a:t>©COMMUNITY CATALYST   •</a:t>
            </a:r>
          </a:p>
        </p:txBody>
      </p:sp>
    </p:spTree>
    <p:extLst>
      <p:ext uri="{BB962C8B-B14F-4D97-AF65-F5344CB8AC3E}">
        <p14:creationId xmlns:p14="http://schemas.microsoft.com/office/powerpoint/2010/main" val="35369886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1A68-001E-05E1-CA6D-89747CF1AA76}"/>
              </a:ext>
            </a:extLst>
          </p:cNvPr>
          <p:cNvSpPr>
            <a:spLocks noGrp="1"/>
          </p:cNvSpPr>
          <p:nvPr>
            <p:ph type="title"/>
          </p:nvPr>
        </p:nvSpPr>
        <p:spPr>
          <a:xfrm>
            <a:off x="839470" y="365761"/>
            <a:ext cx="10515600" cy="1324610"/>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C4184A-A91A-D10B-1361-F228BCAC0F0E}"/>
              </a:ext>
            </a:extLst>
          </p:cNvPr>
          <p:cNvSpPr>
            <a:spLocks noGrp="1"/>
          </p:cNvSpPr>
          <p:nvPr>
            <p:ph type="body" idx="1"/>
          </p:nvPr>
        </p:nvSpPr>
        <p:spPr>
          <a:xfrm>
            <a:off x="839471" y="1681480"/>
            <a:ext cx="5158740" cy="8242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a:extLst>
              <a:ext uri="{FF2B5EF4-FFF2-40B4-BE49-F238E27FC236}">
                <a16:creationId xmlns:a16="http://schemas.microsoft.com/office/drawing/2014/main" id="{037649FE-74F8-C395-821D-7EE72E8F9C32}"/>
              </a:ext>
            </a:extLst>
          </p:cNvPr>
          <p:cNvSpPr>
            <a:spLocks noGrp="1"/>
          </p:cNvSpPr>
          <p:nvPr>
            <p:ph sz="half" idx="2"/>
          </p:nvPr>
        </p:nvSpPr>
        <p:spPr>
          <a:xfrm>
            <a:off x="839471" y="2505711"/>
            <a:ext cx="5158740" cy="3684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605B4-EFCC-BD96-3849-44ED82A333CF}"/>
              </a:ext>
            </a:extLst>
          </p:cNvPr>
          <p:cNvSpPr>
            <a:spLocks noGrp="1"/>
          </p:cNvSpPr>
          <p:nvPr>
            <p:ph type="body" sz="quarter" idx="3"/>
          </p:nvPr>
        </p:nvSpPr>
        <p:spPr>
          <a:xfrm>
            <a:off x="6172200" y="1681480"/>
            <a:ext cx="5182870" cy="824230"/>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a:extLst>
              <a:ext uri="{FF2B5EF4-FFF2-40B4-BE49-F238E27FC236}">
                <a16:creationId xmlns:a16="http://schemas.microsoft.com/office/drawing/2014/main" id="{1FC7065A-AE3A-9E18-F624-FFB24B00F15F}"/>
              </a:ext>
            </a:extLst>
          </p:cNvPr>
          <p:cNvSpPr>
            <a:spLocks noGrp="1"/>
          </p:cNvSpPr>
          <p:nvPr>
            <p:ph sz="quarter" idx="4"/>
          </p:nvPr>
        </p:nvSpPr>
        <p:spPr>
          <a:xfrm>
            <a:off x="6172200" y="2505711"/>
            <a:ext cx="5182870" cy="3684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D5B7D56-AFCD-538A-6A57-2DD1D6F9ADF9}"/>
              </a:ext>
            </a:extLst>
          </p:cNvPr>
          <p:cNvSpPr>
            <a:spLocks noGrp="1"/>
          </p:cNvSpPr>
          <p:nvPr>
            <p:ph type="sldNum" sz="quarter" idx="12"/>
          </p:nvPr>
        </p:nvSpPr>
        <p:spPr/>
        <p:txBody>
          <a:bodyPr/>
          <a:lstStyle/>
          <a:p>
            <a:fld id="{961DE40D-D43C-0A42-89A0-C57E32B0199C}" type="slidenum">
              <a:rPr lang="en-US" smtClean="0"/>
              <a:t>‹#›</a:t>
            </a:fld>
            <a:endParaRPr lang="en-US"/>
          </a:p>
        </p:txBody>
      </p:sp>
      <p:pic>
        <p:nvPicPr>
          <p:cNvPr id="10" name="Image 1" descr="preencoded.png">
            <a:extLst>
              <a:ext uri="{FF2B5EF4-FFF2-40B4-BE49-F238E27FC236}">
                <a16:creationId xmlns:a16="http://schemas.microsoft.com/office/drawing/2014/main" id="{9D2C2AAE-A37E-BE17-9706-A4C8871B06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9061" y="6240780"/>
            <a:ext cx="460351" cy="460550"/>
          </a:xfrm>
          <a:prstGeom prst="rect">
            <a:avLst/>
          </a:prstGeom>
        </p:spPr>
      </p:pic>
    </p:spTree>
    <p:extLst>
      <p:ext uri="{BB962C8B-B14F-4D97-AF65-F5344CB8AC3E}">
        <p14:creationId xmlns:p14="http://schemas.microsoft.com/office/powerpoint/2010/main" val="1007235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558FD-8648-8109-E706-C3B665D17D36}"/>
              </a:ext>
            </a:extLst>
          </p:cNvPr>
          <p:cNvSpPr>
            <a:spLocks noGrp="1"/>
          </p:cNvSpPr>
          <p:nvPr>
            <p:ph type="title"/>
          </p:nvPr>
        </p:nvSpPr>
        <p:spPr/>
        <p:txBody>
          <a:bodyPr/>
          <a:lstStyle/>
          <a:p>
            <a:r>
              <a:rPr lang="en-US"/>
              <a:t>Click to edit Master title style</a:t>
            </a:r>
          </a:p>
        </p:txBody>
      </p:sp>
      <p:pic>
        <p:nvPicPr>
          <p:cNvPr id="6" name="Image 1" descr="preencoded.png">
            <a:extLst>
              <a:ext uri="{FF2B5EF4-FFF2-40B4-BE49-F238E27FC236}">
                <a16:creationId xmlns:a16="http://schemas.microsoft.com/office/drawing/2014/main" id="{BDD6D6E5-9218-0440-501F-D603079B9D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9061" y="6240780"/>
            <a:ext cx="460351" cy="460550"/>
          </a:xfrm>
          <a:prstGeom prst="rect">
            <a:avLst/>
          </a:prstGeom>
        </p:spPr>
      </p:pic>
      <p:sp>
        <p:nvSpPr>
          <p:cNvPr id="3" name="Slide Number Placeholder 2">
            <a:extLst>
              <a:ext uri="{FF2B5EF4-FFF2-40B4-BE49-F238E27FC236}">
                <a16:creationId xmlns:a16="http://schemas.microsoft.com/office/drawing/2014/main" id="{F5E10877-6B8E-278D-5AA1-A0E6D223A7AB}"/>
              </a:ext>
            </a:extLst>
          </p:cNvPr>
          <p:cNvSpPr>
            <a:spLocks noGrp="1"/>
          </p:cNvSpPr>
          <p:nvPr>
            <p:ph type="sldNum" sz="quarter" idx="10"/>
          </p:nvPr>
        </p:nvSpPr>
        <p:spPr>
          <a:xfrm>
            <a:off x="11101311" y="6277266"/>
            <a:ext cx="275350" cy="365760"/>
          </a:xfrm>
        </p:spPr>
        <p:txBody>
          <a:bodyPr/>
          <a:lstStyle/>
          <a:p>
            <a:fld id="{961DE40D-D43C-0A42-89A0-C57E32B0199C}" type="slidenum">
              <a:rPr lang="en-US" smtClean="0"/>
              <a:t>‹#›</a:t>
            </a:fld>
            <a:endParaRPr lang="en-US"/>
          </a:p>
        </p:txBody>
      </p:sp>
      <p:sp>
        <p:nvSpPr>
          <p:cNvPr id="4" name="Footer Placeholder 3">
            <a:extLst>
              <a:ext uri="{FF2B5EF4-FFF2-40B4-BE49-F238E27FC236}">
                <a16:creationId xmlns:a16="http://schemas.microsoft.com/office/drawing/2014/main" id="{98087732-90AF-D004-4B8F-DCFCCD52162D}"/>
              </a:ext>
            </a:extLst>
          </p:cNvPr>
          <p:cNvSpPr>
            <a:spLocks noGrp="1"/>
          </p:cNvSpPr>
          <p:nvPr>
            <p:ph type="ftr" sz="quarter" idx="11"/>
          </p:nvPr>
        </p:nvSpPr>
        <p:spPr>
          <a:xfrm>
            <a:off x="6986510" y="6277266"/>
            <a:ext cx="4114800" cy="365760"/>
          </a:xfrm>
        </p:spPr>
        <p:txBody>
          <a:bodyPr/>
          <a:lstStyle/>
          <a:p>
            <a:r>
              <a:rPr lang="en-US"/>
              <a:t>©COMMUNITY CATALYST   •</a:t>
            </a:r>
          </a:p>
        </p:txBody>
      </p:sp>
    </p:spTree>
    <p:extLst>
      <p:ext uri="{BB962C8B-B14F-4D97-AF65-F5344CB8AC3E}">
        <p14:creationId xmlns:p14="http://schemas.microsoft.com/office/powerpoint/2010/main" val="42423732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009D-6C79-2315-F7D0-8807494E4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A7A687-2CA3-6487-1973-24565F487CBF}"/>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539B51-8EDF-3B1A-D62E-895DF9B5521C}"/>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pic>
        <p:nvPicPr>
          <p:cNvPr id="8" name="Picture 7" descr="A red sign with blue text&#10;&#10;Description automatically generated">
            <a:extLst>
              <a:ext uri="{FF2B5EF4-FFF2-40B4-BE49-F238E27FC236}">
                <a16:creationId xmlns:a16="http://schemas.microsoft.com/office/drawing/2014/main" id="{4FFFFA4B-D315-77F9-6377-25D1C7033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cxnSp>
        <p:nvCxnSpPr>
          <p:cNvPr id="10" name="Straight Connector 9">
            <a:extLst>
              <a:ext uri="{FF2B5EF4-FFF2-40B4-BE49-F238E27FC236}">
                <a16:creationId xmlns:a16="http://schemas.microsoft.com/office/drawing/2014/main" id="{C33B4569-1E95-88D0-7BE2-8F936931A5F4}"/>
              </a:ext>
            </a:extLst>
          </p:cNvPr>
          <p:cNvCxnSpPr>
            <a:stCxn id="8" idx="3"/>
          </p:cNvCxnSpPr>
          <p:nvPr userDrawn="1"/>
        </p:nvCxnSpPr>
        <p:spPr>
          <a:xfrm>
            <a:off x="1396538" y="6481650"/>
            <a:ext cx="9360131" cy="0"/>
          </a:xfrm>
          <a:prstGeom prst="line">
            <a:avLst/>
          </a:prstGeom>
          <a:ln>
            <a:solidFill>
              <a:srgbClr val="DC9D6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54883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47F5D-89C1-695B-4B6F-9616AEC20A83}"/>
              </a:ext>
            </a:extLst>
          </p:cNvPr>
          <p:cNvSpPr>
            <a:spLocks noGrp="1"/>
          </p:cNvSpPr>
          <p:nvPr>
            <p:ph type="title"/>
          </p:nvPr>
        </p:nvSpPr>
        <p:spPr>
          <a:xfrm>
            <a:off x="839471" y="457200"/>
            <a:ext cx="3933190" cy="1600200"/>
          </a:xfrm>
        </p:spPr>
        <p:txBody>
          <a:bodyPr anchor="b"/>
          <a:lstStyle>
            <a:lvl1pPr>
              <a:defRPr sz="2560"/>
            </a:lvl1pPr>
          </a:lstStyle>
          <a:p>
            <a:r>
              <a:rPr lang="en-US"/>
              <a:t>Click to edit Master title style</a:t>
            </a:r>
          </a:p>
        </p:txBody>
      </p:sp>
      <p:sp>
        <p:nvSpPr>
          <p:cNvPr id="3" name="Content Placeholder 2">
            <a:extLst>
              <a:ext uri="{FF2B5EF4-FFF2-40B4-BE49-F238E27FC236}">
                <a16:creationId xmlns:a16="http://schemas.microsoft.com/office/drawing/2014/main" id="{8321DE81-1280-18B6-504A-5B12C565655C}"/>
              </a:ext>
            </a:extLst>
          </p:cNvPr>
          <p:cNvSpPr>
            <a:spLocks noGrp="1"/>
          </p:cNvSpPr>
          <p:nvPr>
            <p:ph idx="1"/>
          </p:nvPr>
        </p:nvSpPr>
        <p:spPr>
          <a:xfrm>
            <a:off x="5182870" y="988060"/>
            <a:ext cx="6172200" cy="4872990"/>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128D08-1A27-F12B-3FB7-5448444F38FE}"/>
              </a:ext>
            </a:extLst>
          </p:cNvPr>
          <p:cNvSpPr>
            <a:spLocks noGrp="1"/>
          </p:cNvSpPr>
          <p:nvPr>
            <p:ph type="body" sz="half" idx="2"/>
          </p:nvPr>
        </p:nvSpPr>
        <p:spPr>
          <a:xfrm>
            <a:off x="839471" y="2057400"/>
            <a:ext cx="3933190" cy="3811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pic>
        <p:nvPicPr>
          <p:cNvPr id="8" name="Image 1" descr="preencoded.png">
            <a:extLst>
              <a:ext uri="{FF2B5EF4-FFF2-40B4-BE49-F238E27FC236}">
                <a16:creationId xmlns:a16="http://schemas.microsoft.com/office/drawing/2014/main" id="{5A2D811C-FD42-11FF-AC6E-FFE1B62965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9061" y="6240780"/>
            <a:ext cx="460351" cy="460550"/>
          </a:xfrm>
          <a:prstGeom prst="rect">
            <a:avLst/>
          </a:prstGeom>
        </p:spPr>
      </p:pic>
      <p:sp>
        <p:nvSpPr>
          <p:cNvPr id="11" name="Slide Number Placeholder 2">
            <a:extLst>
              <a:ext uri="{FF2B5EF4-FFF2-40B4-BE49-F238E27FC236}">
                <a16:creationId xmlns:a16="http://schemas.microsoft.com/office/drawing/2014/main" id="{EBEC8D30-DC9A-716F-097C-76B9B75B6D5D}"/>
              </a:ext>
            </a:extLst>
          </p:cNvPr>
          <p:cNvSpPr>
            <a:spLocks noGrp="1"/>
          </p:cNvSpPr>
          <p:nvPr>
            <p:ph type="sldNum" sz="quarter" idx="10"/>
          </p:nvPr>
        </p:nvSpPr>
        <p:spPr>
          <a:xfrm>
            <a:off x="11101311" y="6277266"/>
            <a:ext cx="275350" cy="365760"/>
          </a:xfrm>
        </p:spPr>
        <p:txBody>
          <a:bodyPr/>
          <a:lstStyle/>
          <a:p>
            <a:fld id="{961DE40D-D43C-0A42-89A0-C57E32B0199C}" type="slidenum">
              <a:rPr lang="en-US" smtClean="0"/>
              <a:t>‹#›</a:t>
            </a:fld>
            <a:endParaRPr lang="en-US"/>
          </a:p>
        </p:txBody>
      </p:sp>
      <p:sp>
        <p:nvSpPr>
          <p:cNvPr id="12" name="Footer Placeholder 3">
            <a:extLst>
              <a:ext uri="{FF2B5EF4-FFF2-40B4-BE49-F238E27FC236}">
                <a16:creationId xmlns:a16="http://schemas.microsoft.com/office/drawing/2014/main" id="{A75D599E-E93B-414F-E915-9D43A4D9496C}"/>
              </a:ext>
            </a:extLst>
          </p:cNvPr>
          <p:cNvSpPr>
            <a:spLocks noGrp="1"/>
          </p:cNvSpPr>
          <p:nvPr>
            <p:ph type="ftr" sz="quarter" idx="11"/>
          </p:nvPr>
        </p:nvSpPr>
        <p:spPr>
          <a:xfrm>
            <a:off x="6986510" y="6277266"/>
            <a:ext cx="4114800" cy="365760"/>
          </a:xfrm>
        </p:spPr>
        <p:txBody>
          <a:bodyPr/>
          <a:lstStyle/>
          <a:p>
            <a:r>
              <a:rPr lang="en-US"/>
              <a:t>©COMMUNITY CATALYST   •</a:t>
            </a:r>
          </a:p>
        </p:txBody>
      </p:sp>
    </p:spTree>
    <p:extLst>
      <p:ext uri="{BB962C8B-B14F-4D97-AF65-F5344CB8AC3E}">
        <p14:creationId xmlns:p14="http://schemas.microsoft.com/office/powerpoint/2010/main" val="26372746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5A7A-3811-3C31-4DBF-F7AD70DA7BC8}"/>
              </a:ext>
            </a:extLst>
          </p:cNvPr>
          <p:cNvSpPr>
            <a:spLocks noGrp="1"/>
          </p:cNvSpPr>
          <p:nvPr>
            <p:ph type="title"/>
          </p:nvPr>
        </p:nvSpPr>
        <p:spPr>
          <a:xfrm>
            <a:off x="839471" y="457200"/>
            <a:ext cx="3933190" cy="1600200"/>
          </a:xfrm>
        </p:spPr>
        <p:txBody>
          <a:bodyPr anchor="b"/>
          <a:lstStyle>
            <a:lvl1pPr>
              <a:defRPr sz="2560"/>
            </a:lvl1pPr>
          </a:lstStyle>
          <a:p>
            <a:r>
              <a:rPr lang="en-US"/>
              <a:t>Click to edit Master title style</a:t>
            </a:r>
          </a:p>
        </p:txBody>
      </p:sp>
      <p:sp>
        <p:nvSpPr>
          <p:cNvPr id="3" name="Picture Placeholder 2">
            <a:extLst>
              <a:ext uri="{FF2B5EF4-FFF2-40B4-BE49-F238E27FC236}">
                <a16:creationId xmlns:a16="http://schemas.microsoft.com/office/drawing/2014/main" id="{64F1B2C9-1CAB-6D37-2BFD-CE0B4F14F865}"/>
              </a:ext>
            </a:extLst>
          </p:cNvPr>
          <p:cNvSpPr>
            <a:spLocks noGrp="1"/>
          </p:cNvSpPr>
          <p:nvPr>
            <p:ph type="pic" idx="1"/>
          </p:nvPr>
        </p:nvSpPr>
        <p:spPr>
          <a:xfrm>
            <a:off x="5182870" y="988060"/>
            <a:ext cx="6172200" cy="4872990"/>
          </a:xfrm>
        </p:spPr>
        <p:txBody>
          <a:bodyPr/>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p>
        </p:txBody>
      </p:sp>
      <p:sp>
        <p:nvSpPr>
          <p:cNvPr id="4" name="Text Placeholder 3">
            <a:extLst>
              <a:ext uri="{FF2B5EF4-FFF2-40B4-BE49-F238E27FC236}">
                <a16:creationId xmlns:a16="http://schemas.microsoft.com/office/drawing/2014/main" id="{A3F0D972-8151-6004-DECF-CE56CAB6091A}"/>
              </a:ext>
            </a:extLst>
          </p:cNvPr>
          <p:cNvSpPr>
            <a:spLocks noGrp="1"/>
          </p:cNvSpPr>
          <p:nvPr>
            <p:ph type="body" sz="half" idx="2"/>
          </p:nvPr>
        </p:nvSpPr>
        <p:spPr>
          <a:xfrm>
            <a:off x="839471" y="2057400"/>
            <a:ext cx="3933190" cy="3811270"/>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pic>
        <p:nvPicPr>
          <p:cNvPr id="8" name="Image 1" descr="preencoded.png">
            <a:extLst>
              <a:ext uri="{FF2B5EF4-FFF2-40B4-BE49-F238E27FC236}">
                <a16:creationId xmlns:a16="http://schemas.microsoft.com/office/drawing/2014/main" id="{0A79E049-542B-194C-8DF2-F2555BBF5E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9061" y="6240780"/>
            <a:ext cx="460351" cy="460550"/>
          </a:xfrm>
          <a:prstGeom prst="rect">
            <a:avLst/>
          </a:prstGeom>
        </p:spPr>
      </p:pic>
      <p:sp>
        <p:nvSpPr>
          <p:cNvPr id="11" name="Slide Number Placeholder 2">
            <a:extLst>
              <a:ext uri="{FF2B5EF4-FFF2-40B4-BE49-F238E27FC236}">
                <a16:creationId xmlns:a16="http://schemas.microsoft.com/office/drawing/2014/main" id="{7582E21B-0251-AD15-47FF-2B4BCEE643CF}"/>
              </a:ext>
            </a:extLst>
          </p:cNvPr>
          <p:cNvSpPr>
            <a:spLocks noGrp="1"/>
          </p:cNvSpPr>
          <p:nvPr>
            <p:ph type="sldNum" sz="quarter" idx="10"/>
          </p:nvPr>
        </p:nvSpPr>
        <p:spPr>
          <a:xfrm>
            <a:off x="11101311" y="6277266"/>
            <a:ext cx="275350" cy="365760"/>
          </a:xfrm>
        </p:spPr>
        <p:txBody>
          <a:bodyPr/>
          <a:lstStyle/>
          <a:p>
            <a:fld id="{961DE40D-D43C-0A42-89A0-C57E32B0199C}" type="slidenum">
              <a:rPr lang="en-US" smtClean="0"/>
              <a:t>‹#›</a:t>
            </a:fld>
            <a:endParaRPr lang="en-US"/>
          </a:p>
        </p:txBody>
      </p:sp>
      <p:sp>
        <p:nvSpPr>
          <p:cNvPr id="12" name="Footer Placeholder 3">
            <a:extLst>
              <a:ext uri="{FF2B5EF4-FFF2-40B4-BE49-F238E27FC236}">
                <a16:creationId xmlns:a16="http://schemas.microsoft.com/office/drawing/2014/main" id="{16853AB3-5284-783B-E62F-20615857F6EE}"/>
              </a:ext>
            </a:extLst>
          </p:cNvPr>
          <p:cNvSpPr>
            <a:spLocks noGrp="1"/>
          </p:cNvSpPr>
          <p:nvPr>
            <p:ph type="ftr" sz="quarter" idx="11"/>
          </p:nvPr>
        </p:nvSpPr>
        <p:spPr>
          <a:xfrm>
            <a:off x="6986510" y="6277266"/>
            <a:ext cx="4114800" cy="365760"/>
          </a:xfrm>
        </p:spPr>
        <p:txBody>
          <a:bodyPr/>
          <a:lstStyle/>
          <a:p>
            <a:r>
              <a:rPr lang="en-US"/>
              <a:t>©COMMUNITY CATALYST   •</a:t>
            </a:r>
          </a:p>
        </p:txBody>
      </p:sp>
    </p:spTree>
    <p:extLst>
      <p:ext uri="{BB962C8B-B14F-4D97-AF65-F5344CB8AC3E}">
        <p14:creationId xmlns:p14="http://schemas.microsoft.com/office/powerpoint/2010/main" val="124479999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8099FA-69A4-88C5-BA80-6F0C0AF18D6E}"/>
              </a:ext>
            </a:extLst>
          </p:cNvPr>
          <p:cNvSpPr>
            <a:spLocks noGrp="1"/>
          </p:cNvSpPr>
          <p:nvPr>
            <p:ph type="sldNum" sz="quarter" idx="10"/>
          </p:nvPr>
        </p:nvSpPr>
        <p:spPr/>
        <p:txBody>
          <a:bodyPr/>
          <a:lstStyle/>
          <a:p>
            <a:fld id="{961DE40D-D43C-0A42-89A0-C57E32B0199C}" type="slidenum">
              <a:rPr lang="en-US" smtClean="0"/>
              <a:t>‹#›</a:t>
            </a:fld>
            <a:endParaRPr lang="en-US"/>
          </a:p>
        </p:txBody>
      </p:sp>
      <p:sp>
        <p:nvSpPr>
          <p:cNvPr id="4" name="Footer Placeholder 3">
            <a:extLst>
              <a:ext uri="{FF2B5EF4-FFF2-40B4-BE49-F238E27FC236}">
                <a16:creationId xmlns:a16="http://schemas.microsoft.com/office/drawing/2014/main" id="{EEAFDF5E-4DD5-6D9D-1BDF-25DA375B0CFC}"/>
              </a:ext>
            </a:extLst>
          </p:cNvPr>
          <p:cNvSpPr>
            <a:spLocks noGrp="1"/>
          </p:cNvSpPr>
          <p:nvPr>
            <p:ph type="ftr" sz="quarter" idx="11"/>
          </p:nvPr>
        </p:nvSpPr>
        <p:spPr/>
        <p:txBody>
          <a:bodyPr/>
          <a:lstStyle/>
          <a:p>
            <a:r>
              <a:rPr lang="en-US"/>
              <a:t>©COMMUNITY CATALYST   •</a:t>
            </a:r>
          </a:p>
        </p:txBody>
      </p:sp>
      <p:sp>
        <p:nvSpPr>
          <p:cNvPr id="9" name="Text 0">
            <a:extLst>
              <a:ext uri="{FF2B5EF4-FFF2-40B4-BE49-F238E27FC236}">
                <a16:creationId xmlns:a16="http://schemas.microsoft.com/office/drawing/2014/main" id="{0F0275D2-4D89-28C8-6D7A-727AC22EDF02}"/>
              </a:ext>
            </a:extLst>
          </p:cNvPr>
          <p:cNvSpPr/>
          <p:nvPr userDrawn="1"/>
        </p:nvSpPr>
        <p:spPr>
          <a:xfrm>
            <a:off x="5547360" y="777240"/>
            <a:ext cx="5410200" cy="4762500"/>
          </a:xfrm>
          <a:prstGeom prst="rect">
            <a:avLst/>
          </a:prstGeom>
          <a:noFill/>
        </p:spPr>
        <p:txBody>
          <a:bodyPr wrap="square" lIns="0" tIns="0" rIns="0" bIns="0" rtlCol="0" anchor="t"/>
          <a:lstStyle/>
          <a:p>
            <a:pPr marL="365760" indent="-365760" algn="l">
              <a:lnSpc>
                <a:spcPts val="2100"/>
              </a:lnSpc>
              <a:spcAft>
                <a:spcPts val="1440"/>
              </a:spcAft>
              <a:buFont typeface="+mj-lt"/>
              <a:buAutoNum type="arabicPeriod"/>
            </a:pPr>
            <a:endParaRPr lang="en-US" sz="1600" b="1">
              <a:latin typeface="Inter" panose="020B0502030000000004" pitchFamily="34" charset="0"/>
              <a:ea typeface="Inter" panose="020B0502030000000004" pitchFamily="34" charset="0"/>
            </a:endParaRPr>
          </a:p>
        </p:txBody>
      </p:sp>
      <p:sp>
        <p:nvSpPr>
          <p:cNvPr id="12" name="Picture Placeholder 10">
            <a:extLst>
              <a:ext uri="{FF2B5EF4-FFF2-40B4-BE49-F238E27FC236}">
                <a16:creationId xmlns:a16="http://schemas.microsoft.com/office/drawing/2014/main" id="{67FECF20-1ACE-B5E1-0596-9303E85DE32A}"/>
              </a:ext>
            </a:extLst>
          </p:cNvPr>
          <p:cNvSpPr>
            <a:spLocks noGrp="1"/>
          </p:cNvSpPr>
          <p:nvPr>
            <p:ph type="pic" sz="quarter" idx="12"/>
          </p:nvPr>
        </p:nvSpPr>
        <p:spPr>
          <a:xfrm>
            <a:off x="0" y="0"/>
            <a:ext cx="5091430" cy="6858000"/>
          </a:xfrm>
        </p:spPr>
        <p:txBody>
          <a:bodyPr/>
          <a:lstStyle/>
          <a:p>
            <a:r>
              <a:rPr lang="en-US"/>
              <a:t>Click icon to add picture</a:t>
            </a:r>
          </a:p>
        </p:txBody>
      </p:sp>
      <p:sp>
        <p:nvSpPr>
          <p:cNvPr id="14" name="Content Placeholder 13">
            <a:extLst>
              <a:ext uri="{FF2B5EF4-FFF2-40B4-BE49-F238E27FC236}">
                <a16:creationId xmlns:a16="http://schemas.microsoft.com/office/drawing/2014/main" id="{52071C07-3325-AB3F-EF9A-6158C21E1C94}"/>
              </a:ext>
            </a:extLst>
          </p:cNvPr>
          <p:cNvSpPr>
            <a:spLocks noGrp="1"/>
          </p:cNvSpPr>
          <p:nvPr>
            <p:ph sz="quarter" idx="13" hasCustomPrompt="1"/>
          </p:nvPr>
        </p:nvSpPr>
        <p:spPr>
          <a:xfrm>
            <a:off x="5535931" y="770890"/>
            <a:ext cx="5565140" cy="5120640"/>
          </a:xfrm>
        </p:spPr>
        <p:txBody>
          <a:bodyPr>
            <a:normAutofit/>
          </a:bodyPr>
          <a:lstStyle>
            <a:lvl1pPr marL="365760" indent="-365760" algn="l">
              <a:lnSpc>
                <a:spcPts val="2100"/>
              </a:lnSpc>
              <a:spcAft>
                <a:spcPts val="1440"/>
              </a:spcAft>
              <a:buFont typeface="+mj-lt"/>
              <a:buAutoNum type="arabicPeriod"/>
              <a:defRPr sz="1600" b="0">
                <a:solidFill>
                  <a:schemeClr val="tx2"/>
                </a:solidFill>
              </a:defRPr>
            </a:lvl1pPr>
          </a:lstStyle>
          <a:p>
            <a:pPr marL="457200" indent="-457200" algn="l">
              <a:lnSpc>
                <a:spcPts val="2625"/>
              </a:lnSpc>
              <a:spcAft>
                <a:spcPts val="1800"/>
              </a:spcAft>
              <a:buFont typeface="+mj-lt"/>
              <a:buAutoNum type="arabicPeriod"/>
            </a:pPr>
            <a:r>
              <a:rPr lang="en-US" sz="1440" b="1">
                <a:solidFill>
                  <a:srgbClr val="133D35"/>
                </a:solidFill>
                <a:latin typeface="Inter" panose="020B0502030000000004" pitchFamily="34" charset="0"/>
                <a:ea typeface="Inter" panose="020B0502030000000004" pitchFamily="34" charset="0"/>
                <a:cs typeface="Inter Semi Bold" pitchFamily="34" charset="-120"/>
              </a:rPr>
              <a:t>Integer posuere erat a ante venenatis dapibus posuere velit aliquet.
Condimentum Porta Dolor Ridiculus
Morbi leo risus, porta ac consectetur.
Ipsum Commodo Ridiculus Ullamcorper
Integer posuere erat a ante venenatis dapibus posuere velit aliquet.
Cras mattis consectetur purus sit amet fermentum.
Maecenas sed diam eget risus varius blandit sit amet non magna.</a:t>
            </a:r>
            <a:endParaRPr lang="en-US" sz="1440" b="1">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3915762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0999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68367-C538-035C-12DA-ABB033D675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1D5F6A-6897-A33B-A284-F896C8F491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A066EFC4-28E7-3D9B-03EA-88C4AE6FE06F}"/>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pic>
        <p:nvPicPr>
          <p:cNvPr id="8" name="Picture 7" descr="A red sign with blue text&#10;&#10;Description automatically generated">
            <a:extLst>
              <a:ext uri="{FF2B5EF4-FFF2-40B4-BE49-F238E27FC236}">
                <a16:creationId xmlns:a16="http://schemas.microsoft.com/office/drawing/2014/main" id="{9043A2A3-3F38-FE52-2CFF-7DBB25985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Tree>
    <p:extLst>
      <p:ext uri="{BB962C8B-B14F-4D97-AF65-F5344CB8AC3E}">
        <p14:creationId xmlns:p14="http://schemas.microsoft.com/office/powerpoint/2010/main" val="2959690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53468-0D22-DA79-7BF1-DCC945D223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3528-8B0D-E36E-B5E4-C82E307F57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B110A3-6546-B80F-9887-42CDFCC187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red sign with blue text&#10;&#10;Description automatically generated">
            <a:extLst>
              <a:ext uri="{FF2B5EF4-FFF2-40B4-BE49-F238E27FC236}">
                <a16:creationId xmlns:a16="http://schemas.microsoft.com/office/drawing/2014/main" id="{02C8F490-079F-E5CE-57C2-4CF09A2BF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
        <p:nvSpPr>
          <p:cNvPr id="14" name="Slide Number Placeholder 5">
            <a:extLst>
              <a:ext uri="{FF2B5EF4-FFF2-40B4-BE49-F238E27FC236}">
                <a16:creationId xmlns:a16="http://schemas.microsoft.com/office/drawing/2014/main" id="{10521AA3-3CD1-EA1B-449D-DF8D7A9D61D5}"/>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15382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F8A2-2253-3E27-B26F-DB34857ECB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679250-5D7A-95C1-60AE-7433B5609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4FE570-62A0-B697-EA4D-5E9B96DE7F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A60DE9-4E9E-A5E3-75AC-EC6DC09C49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B4CAF2-CDA7-6870-AC05-7A1844EEA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red sign with blue text&#10;&#10;Description automatically generated">
            <a:extLst>
              <a:ext uri="{FF2B5EF4-FFF2-40B4-BE49-F238E27FC236}">
                <a16:creationId xmlns:a16="http://schemas.microsoft.com/office/drawing/2014/main" id="{958FB9B0-DCA6-3E63-8F32-4F8CEFDFC0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
        <p:nvSpPr>
          <p:cNvPr id="13" name="Slide Number Placeholder 5">
            <a:extLst>
              <a:ext uri="{FF2B5EF4-FFF2-40B4-BE49-F238E27FC236}">
                <a16:creationId xmlns:a16="http://schemas.microsoft.com/office/drawing/2014/main" id="{578AB1D5-3FBA-593F-C9EC-3CEA85E23AF0}"/>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272312817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C9EE-5116-984C-0791-D3B862EC9E43}"/>
              </a:ext>
            </a:extLst>
          </p:cNvPr>
          <p:cNvSpPr>
            <a:spLocks noGrp="1"/>
          </p:cNvSpPr>
          <p:nvPr>
            <p:ph type="title"/>
          </p:nvPr>
        </p:nvSpPr>
        <p:spPr/>
        <p:txBody>
          <a:bodyPr/>
          <a:lstStyle/>
          <a:p>
            <a:r>
              <a:rPr lang="en-US"/>
              <a:t>Click to edit Master title style</a:t>
            </a:r>
          </a:p>
        </p:txBody>
      </p:sp>
      <p:pic>
        <p:nvPicPr>
          <p:cNvPr id="7" name="Picture 6" descr="A red sign with blue text&#10;&#10;Description automatically generated">
            <a:extLst>
              <a:ext uri="{FF2B5EF4-FFF2-40B4-BE49-F238E27FC236}">
                <a16:creationId xmlns:a16="http://schemas.microsoft.com/office/drawing/2014/main" id="{FA7A3B3F-F1C3-6567-A2EE-4461855F80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
        <p:nvSpPr>
          <p:cNvPr id="9" name="Slide Number Placeholder 5">
            <a:extLst>
              <a:ext uri="{FF2B5EF4-FFF2-40B4-BE49-F238E27FC236}">
                <a16:creationId xmlns:a16="http://schemas.microsoft.com/office/drawing/2014/main" id="{F5608DA4-7027-AF7B-BCF7-2BAE53E327D7}"/>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20085756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red sign with blue text&#10;&#10;Description automatically generated">
            <a:extLst>
              <a:ext uri="{FF2B5EF4-FFF2-40B4-BE49-F238E27FC236}">
                <a16:creationId xmlns:a16="http://schemas.microsoft.com/office/drawing/2014/main" id="{0DE77A32-DC9A-64D2-8BA0-05D52AB21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
        <p:nvSpPr>
          <p:cNvPr id="8" name="Slide Number Placeholder 5">
            <a:extLst>
              <a:ext uri="{FF2B5EF4-FFF2-40B4-BE49-F238E27FC236}">
                <a16:creationId xmlns:a16="http://schemas.microsoft.com/office/drawing/2014/main" id="{45FFDA84-AD3E-77D3-86CD-7B7F815D57CF}"/>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8821160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41C28-AD21-119E-8CCC-3E9177A36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F769E1-769A-222B-A695-6D6276232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374557-38AF-88D3-F569-E1AB631D8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red sign with blue text&#10;&#10;Description automatically generated">
            <a:extLst>
              <a:ext uri="{FF2B5EF4-FFF2-40B4-BE49-F238E27FC236}">
                <a16:creationId xmlns:a16="http://schemas.microsoft.com/office/drawing/2014/main" id="{27D435AC-6AD2-55DF-DC94-33CCEAD002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
        <p:nvSpPr>
          <p:cNvPr id="11" name="Slide Number Placeholder 5">
            <a:extLst>
              <a:ext uri="{FF2B5EF4-FFF2-40B4-BE49-F238E27FC236}">
                <a16:creationId xmlns:a16="http://schemas.microsoft.com/office/drawing/2014/main" id="{A8EF2588-41DB-BA37-D8F2-C1E5F7E89B71}"/>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4184005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B0E0-C9B6-9BB3-DC35-EAF346D8BF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5D8192-2A67-84AF-0A89-E0EA7EC8D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D5FDD6E-D1B0-9A2A-0723-76FB9FC12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red sign with blue text&#10;&#10;Description automatically generated">
            <a:extLst>
              <a:ext uri="{FF2B5EF4-FFF2-40B4-BE49-F238E27FC236}">
                <a16:creationId xmlns:a16="http://schemas.microsoft.com/office/drawing/2014/main" id="{C606305C-E0A8-DCEF-AEDC-4D9EC7813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sp>
        <p:nvSpPr>
          <p:cNvPr id="11" name="Slide Number Placeholder 5">
            <a:extLst>
              <a:ext uri="{FF2B5EF4-FFF2-40B4-BE49-F238E27FC236}">
                <a16:creationId xmlns:a16="http://schemas.microsoft.com/office/drawing/2014/main" id="{6BAF3B0C-1A11-2F2D-22A8-72F619486B29}"/>
              </a:ext>
            </a:extLst>
          </p:cNvPr>
          <p:cNvSpPr>
            <a:spLocks noGrp="1"/>
          </p:cNvSpPr>
          <p:nvPr>
            <p:ph type="sldNum" sz="quarter" idx="12"/>
          </p:nvPr>
        </p:nvSpPr>
        <p:spPr>
          <a:xfrm>
            <a:off x="10901082" y="6299088"/>
            <a:ext cx="452718" cy="365125"/>
          </a:xfrm>
          <a:prstGeom prst="rect">
            <a:avLst/>
          </a:prstGeom>
        </p:spPr>
        <p:txBody>
          <a:bodyPr/>
          <a:lstStyle>
            <a:lvl1pPr algn="l">
              <a:defRPr b="1">
                <a:solidFill>
                  <a:srgbClr val="366D82"/>
                </a:solidFill>
              </a:defRPr>
            </a:lvl1pPr>
          </a:lstStyle>
          <a:p>
            <a:fld id="{15B758F3-2F0C-471B-AC1B-4C2A96600F27}" type="slidenum">
              <a:rPr lang="en-US" smtClean="0"/>
              <a:t>‹#›</a:t>
            </a:fld>
            <a:endParaRPr lang="en-US"/>
          </a:p>
        </p:txBody>
      </p:sp>
    </p:spTree>
    <p:extLst>
      <p:ext uri="{BB962C8B-B14F-4D97-AF65-F5344CB8AC3E}">
        <p14:creationId xmlns:p14="http://schemas.microsoft.com/office/powerpoint/2010/main" val="289749945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B0B6E-C664-00C7-1B65-AFB5FD293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0930D-8E33-80D3-DD33-1DE4F9BF3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 </a:t>
            </a:r>
          </a:p>
          <a:p>
            <a:pPr lvl="4"/>
            <a:r>
              <a:rPr lang="en-US"/>
              <a:t>Fifth level</a:t>
            </a:r>
          </a:p>
        </p:txBody>
      </p:sp>
      <p:sp>
        <p:nvSpPr>
          <p:cNvPr id="10" name="Slide Number Placeholder 5">
            <a:extLst>
              <a:ext uri="{FF2B5EF4-FFF2-40B4-BE49-F238E27FC236}">
                <a16:creationId xmlns:a16="http://schemas.microsoft.com/office/drawing/2014/main" id="{7B6AD6F5-32CA-F9A6-0259-43AA278682FA}"/>
              </a:ext>
            </a:extLst>
          </p:cNvPr>
          <p:cNvSpPr>
            <a:spLocks noGrp="1"/>
          </p:cNvSpPr>
          <p:nvPr>
            <p:ph type="sldNum" sz="quarter" idx="4"/>
          </p:nvPr>
        </p:nvSpPr>
        <p:spPr>
          <a:xfrm>
            <a:off x="10901082" y="6310312"/>
            <a:ext cx="452718" cy="365125"/>
          </a:xfrm>
          <a:prstGeom prst="rect">
            <a:avLst/>
          </a:prstGeom>
        </p:spPr>
        <p:txBody>
          <a:bodyPr/>
          <a:lstStyle>
            <a:lvl1pPr algn="l">
              <a:defRPr sz="1400" b="1">
                <a:solidFill>
                  <a:srgbClr val="366D82"/>
                </a:solidFill>
              </a:defRPr>
            </a:lvl1pPr>
          </a:lstStyle>
          <a:p>
            <a:fld id="{15B758F3-2F0C-471B-AC1B-4C2A96600F27}" type="slidenum">
              <a:rPr lang="en-US" smtClean="0"/>
              <a:t>‹#›</a:t>
            </a:fld>
            <a:endParaRPr lang="en-US"/>
          </a:p>
        </p:txBody>
      </p:sp>
      <p:pic>
        <p:nvPicPr>
          <p:cNvPr id="11" name="Picture 10" descr="A red sign with blue text&#10;&#10;Description automatically generated">
            <a:extLst>
              <a:ext uri="{FF2B5EF4-FFF2-40B4-BE49-F238E27FC236}">
                <a16:creationId xmlns:a16="http://schemas.microsoft.com/office/drawing/2014/main" id="{CE39A060-9509-CF8D-D2FA-CFC0AA808A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8973" y="6115737"/>
            <a:ext cx="777565" cy="731826"/>
          </a:xfrm>
          <a:prstGeom prst="rect">
            <a:avLst/>
          </a:prstGeom>
        </p:spPr>
      </p:pic>
      <p:cxnSp>
        <p:nvCxnSpPr>
          <p:cNvPr id="12" name="Straight Connector 11">
            <a:extLst>
              <a:ext uri="{FF2B5EF4-FFF2-40B4-BE49-F238E27FC236}">
                <a16:creationId xmlns:a16="http://schemas.microsoft.com/office/drawing/2014/main" id="{E9E320FD-7D4A-BFAF-EEC5-B8E48F961534}"/>
              </a:ext>
            </a:extLst>
          </p:cNvPr>
          <p:cNvCxnSpPr>
            <a:stCxn id="11" idx="3"/>
          </p:cNvCxnSpPr>
          <p:nvPr userDrawn="1"/>
        </p:nvCxnSpPr>
        <p:spPr>
          <a:xfrm>
            <a:off x="1396538" y="6481650"/>
            <a:ext cx="9360131" cy="0"/>
          </a:xfrm>
          <a:prstGeom prst="line">
            <a:avLst/>
          </a:prstGeom>
          <a:ln>
            <a:solidFill>
              <a:srgbClr val="DC9D6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128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l" defTabSz="914400" rtl="0" eaLnBrk="1" latinLnBrk="0" hangingPunct="1">
        <a:lnSpc>
          <a:spcPct val="90000"/>
        </a:lnSpc>
        <a:spcBef>
          <a:spcPct val="0"/>
        </a:spcBef>
        <a:buNone/>
        <a:defRPr sz="4400" b="1" kern="1200">
          <a:solidFill>
            <a:srgbClr val="366D82"/>
          </a:solidFill>
          <a:latin typeface="Aptos Display"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F66058"/>
        </a:buClr>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Clr>
          <a:srgbClr val="F66058"/>
        </a:buClr>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Clr>
          <a:srgbClr val="F66058"/>
        </a:buClr>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Clr>
          <a:srgbClr val="F66058"/>
        </a:buClr>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Clr>
          <a:srgbClr val="F66058"/>
        </a:buClr>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36DDD-3B96-28AA-A341-456ECED26135}"/>
              </a:ext>
            </a:extLst>
          </p:cNvPr>
          <p:cNvSpPr>
            <a:spLocks noGrp="1"/>
          </p:cNvSpPr>
          <p:nvPr>
            <p:ph type="title"/>
          </p:nvPr>
        </p:nvSpPr>
        <p:spPr>
          <a:xfrm>
            <a:off x="838200" y="365761"/>
            <a:ext cx="10515600" cy="13246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E8A310-B312-52E0-C275-619C1689F950}"/>
              </a:ext>
            </a:extLst>
          </p:cNvPr>
          <p:cNvSpPr>
            <a:spLocks noGrp="1"/>
          </p:cNvSpPr>
          <p:nvPr>
            <p:ph type="body" idx="1"/>
          </p:nvPr>
        </p:nvSpPr>
        <p:spPr>
          <a:xfrm>
            <a:off x="838200" y="1826260"/>
            <a:ext cx="10515600" cy="43510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308C55-3C3C-66D7-14E9-F5D64EC53D0E}"/>
              </a:ext>
            </a:extLst>
          </p:cNvPr>
          <p:cNvSpPr>
            <a:spLocks noGrp="1"/>
          </p:cNvSpPr>
          <p:nvPr>
            <p:ph type="sldNum" sz="quarter" idx="4"/>
          </p:nvPr>
        </p:nvSpPr>
        <p:spPr>
          <a:xfrm>
            <a:off x="11101311" y="6277266"/>
            <a:ext cx="275350" cy="365760"/>
          </a:xfrm>
          <a:prstGeom prst="rect">
            <a:avLst/>
          </a:prstGeom>
        </p:spPr>
        <p:txBody>
          <a:bodyPr vert="horz" lIns="91440" tIns="45720" rIns="91440" bIns="45720" rtlCol="0" anchor="ctr"/>
          <a:lstStyle>
            <a:lvl1pPr algn="r">
              <a:defRPr sz="640">
                <a:solidFill>
                  <a:schemeClr val="tx2"/>
                </a:solidFill>
                <a:latin typeface="Inter" panose="020B0502030000000004" pitchFamily="34" charset="0"/>
                <a:ea typeface="Inter" panose="020B0502030000000004" pitchFamily="34" charset="0"/>
                <a:cs typeface="Inter" panose="020B0502030000000004" pitchFamily="34" charset="0"/>
              </a:defRPr>
            </a:lvl1pPr>
          </a:lstStyle>
          <a:p>
            <a:fld id="{961DE40D-D43C-0A42-89A0-C57E32B0199C}" type="slidenum">
              <a:rPr lang="en-US" smtClean="0"/>
              <a:t>‹#›</a:t>
            </a:fld>
            <a:endParaRPr lang="en-US"/>
          </a:p>
        </p:txBody>
      </p:sp>
      <p:sp>
        <p:nvSpPr>
          <p:cNvPr id="9" name="Footer Placeholder 8">
            <a:extLst>
              <a:ext uri="{FF2B5EF4-FFF2-40B4-BE49-F238E27FC236}">
                <a16:creationId xmlns:a16="http://schemas.microsoft.com/office/drawing/2014/main" id="{E428E630-C023-F9D3-7279-46450C45F1E2}"/>
              </a:ext>
            </a:extLst>
          </p:cNvPr>
          <p:cNvSpPr>
            <a:spLocks noGrp="1"/>
          </p:cNvSpPr>
          <p:nvPr>
            <p:ph type="ftr" sz="quarter" idx="3"/>
          </p:nvPr>
        </p:nvSpPr>
        <p:spPr>
          <a:xfrm>
            <a:off x="6986510" y="6277266"/>
            <a:ext cx="4114800" cy="365760"/>
          </a:xfrm>
          <a:prstGeom prst="rect">
            <a:avLst/>
          </a:prstGeom>
        </p:spPr>
        <p:txBody>
          <a:bodyPr vert="horz" lIns="91440" tIns="45720" rIns="91440" bIns="45720" rtlCol="0" anchor="ctr"/>
          <a:lstStyle>
            <a:lvl1pPr algn="r">
              <a:defRPr sz="640">
                <a:solidFill>
                  <a:schemeClr val="tx2"/>
                </a:solidFill>
                <a:latin typeface="Inter" panose="020B0502030000000004" pitchFamily="34" charset="0"/>
                <a:ea typeface="Inter" panose="020B0502030000000004" pitchFamily="34" charset="0"/>
                <a:cs typeface="Inter" panose="020B0502030000000004" pitchFamily="34" charset="0"/>
              </a:defRPr>
            </a:lvl1pPr>
          </a:lstStyle>
          <a:p>
            <a:r>
              <a:rPr lang="en-US"/>
              <a:t>©COMMUNITY CATALYST   •</a:t>
            </a:r>
          </a:p>
        </p:txBody>
      </p:sp>
      <p:sp>
        <p:nvSpPr>
          <p:cNvPr id="13" name="Date Placeholder 1">
            <a:extLst>
              <a:ext uri="{FF2B5EF4-FFF2-40B4-BE49-F238E27FC236}">
                <a16:creationId xmlns:a16="http://schemas.microsoft.com/office/drawing/2014/main" id="{735078D5-042E-9E67-52D8-7DDB507142DC}"/>
              </a:ext>
            </a:extLst>
          </p:cNvPr>
          <p:cNvSpPr>
            <a:spLocks noGrp="1"/>
          </p:cNvSpPr>
          <p:nvPr>
            <p:ph type="dt" sz="half" idx="2"/>
          </p:nvPr>
        </p:nvSpPr>
        <p:spPr>
          <a:xfrm>
            <a:off x="838200" y="6277266"/>
            <a:ext cx="2743200" cy="365760"/>
          </a:xfrm>
          <a:prstGeom prst="rect">
            <a:avLst/>
          </a:prstGeom>
        </p:spPr>
        <p:txBody>
          <a:bodyPr anchor="ctr"/>
          <a:lstStyle>
            <a:lvl1pPr>
              <a:defRPr sz="640">
                <a:latin typeface="Inter" panose="020B0502030000000004" pitchFamily="34" charset="0"/>
                <a:ea typeface="Inter" panose="020B0502030000000004" pitchFamily="34" charset="0"/>
                <a:cs typeface="Inter" panose="020B0502030000000004" pitchFamily="34" charset="0"/>
              </a:defRPr>
            </a:lvl1pPr>
          </a:lstStyle>
          <a:p>
            <a:endParaRPr lang="en-US"/>
          </a:p>
        </p:txBody>
      </p:sp>
    </p:spTree>
    <p:extLst>
      <p:ext uri="{BB962C8B-B14F-4D97-AF65-F5344CB8AC3E}">
        <p14:creationId xmlns:p14="http://schemas.microsoft.com/office/powerpoint/2010/main" val="1598305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hdr="0" dt="0"/>
  <p:txStyles>
    <p:titleStyle>
      <a:lvl1pPr algn="l" defTabSz="731520" rtl="0" eaLnBrk="1" latinLnBrk="0" hangingPunct="1">
        <a:lnSpc>
          <a:spcPct val="90000"/>
        </a:lnSpc>
        <a:spcBef>
          <a:spcPct val="0"/>
        </a:spcBef>
        <a:buNone/>
        <a:defRPr sz="4000" kern="1200">
          <a:solidFill>
            <a:schemeClr val="tx1"/>
          </a:solidFill>
          <a:latin typeface="Teodor" pitchFamily="2" charset="0"/>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1440" kern="1200">
          <a:solidFill>
            <a:schemeClr val="tx1"/>
          </a:solidFill>
          <a:latin typeface="Inter" panose="020B0502030000000004" pitchFamily="34" charset="0"/>
          <a:ea typeface="Inter" panose="020B0502030000000004" pitchFamily="34" charset="0"/>
          <a:cs typeface="Inter" panose="020B0502030000000004" pitchFamily="34" charset="0"/>
        </a:defRPr>
      </a:lvl1pPr>
      <a:lvl2pPr marL="5486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Inter" panose="020B0502030000000004" pitchFamily="34" charset="0"/>
          <a:ea typeface="Inter" panose="020B0502030000000004" pitchFamily="34" charset="0"/>
          <a:cs typeface="Inter" panose="020B0502030000000004" pitchFamily="34" charset="0"/>
        </a:defRPr>
      </a:lvl2pPr>
      <a:lvl3pPr marL="9144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Inter" panose="020B0502030000000004" pitchFamily="34" charset="0"/>
          <a:ea typeface="Inter" panose="020B0502030000000004" pitchFamily="34" charset="0"/>
          <a:cs typeface="Inter" panose="020B0502030000000004" pitchFamily="34" charset="0"/>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Inter" panose="020B0502030000000004" pitchFamily="34" charset="0"/>
          <a:ea typeface="Inter" panose="020B0502030000000004" pitchFamily="34" charset="0"/>
          <a:cs typeface="Inter" panose="020B0502030000000004" pitchFamily="34" charset="0"/>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Inter" panose="020B0502030000000004" pitchFamily="34" charset="0"/>
          <a:ea typeface="Inter" panose="020B0502030000000004" pitchFamily="34" charset="0"/>
          <a:cs typeface="Inter" panose="020B0502030000000004" pitchFamily="34" charset="0"/>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rl.avanan.click/v2/___https:/www.cbpp.org/research/health/building-on-the-affordable-care-act-strategies-to-address-marketplace-enrollees___.YXAzOnVpdC1jb21jYXQ6YTpvOmNkMTIwMjVkNTY2NTJjOTY5Y2Y1YTA4NzU5YmViODI3OjY6NDZmNjowOTYyYmViYzQzZDVlMTI5OTI5MzlkMzM3YmZkYjMwNWQxMjA5ZjBhODQ0ZDZkY2UxMzE0NjcwOTZiNmJlOTcwOnA6VDpO"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url.avanan.click/v2/___https:/www.cbpp.org/blog/next-round-of-aca-improvements-should-focus-on-marketplace-cost-sharing___.YXAzOnVpdC1jb21jYXQ6YTpvOmNkMTIwMjVkNTY2NTJjOTY5Y2Y1YTA4NzU5YmViODI3OjY6NjIyNDoxZmZkZWVlNTM4NGZhN2UyODVlYjlkOTk2MjRiYjYzMGYzMTQ1YTIzODdkYWViNTdkYWU4NmEyY2VkYWVjNWI2OnA6VDpO" TargetMode="Externa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s://url.avanan.click/v2/___https:/www.cbpp.org/sites/default/files/Monitoring%20Medicaid%20Lived%20Experience%20Report.pdf___.YXAzOnVpdC1jb21jYXQ6YTpvOmNkMTIwMjVkNTY2NTJjOTY5Y2Y1YTA4NzU5YmViODI3OjY6NjVkYTowYjFlZWRkMDc1MTExZDkwMjYxYzMyYmQ2Nzc3YjE5YTBjMjBlNjNjZTZjNmI0MjgwOTQzOWI1N2JjNTFiZTlhOnA6VDpO" TargetMode="External"/><Relationship Id="rId2" Type="http://schemas.openxmlformats.org/officeDocument/2006/relationships/hyperlink" Target="https://url.avanan.click/v2/___https:/chicagobeyond.org/researchequity/___.YXAzOnVpdC1jb21jYXQ6YTpvOmNkMTIwMjVkNTY2NTJjOTY5Y2Y1YTA4NzU5YmViODI3OjY6NDA3MDozYjMwNjhjMWJkNTE2NTVjYjFjMTA2OWM4NzM1ZjMzYzI0YzA3ZjEzOGQ5MmQ0MTE1MzU1ZGE5MmVlOTNiMDFlOnA6VDpO" TargetMode="External"/><Relationship Id="rId1" Type="http://schemas.openxmlformats.org/officeDocument/2006/relationships/slideLayout" Target="../slideLayouts/slideLayout2.xml"/><Relationship Id="rId5" Type="http://schemas.openxmlformats.org/officeDocument/2006/relationships/hyperlink" Target="https://url.avanan.click/v2/___https:/www.urban.org/research/publication/equitable-compensation-community-engagement-guidebook___.YXAzOnVpdC1jb21jYXQ6YTpvOmNkMTIwMjVkNTY2NTJjOTY5Y2Y1YTA4NzU5YmViODI3OjY6NDIwYjo4NDE2OThhMzQ5ODQ4NjI1YTc0NmQ2YjE5OGI3ODdkOWNjNDQzMTU3YmY1MTIzYjU1ZWJhOWYxNDdiN2VhM2MxOnA6VDpO" TargetMode="External"/><Relationship Id="rId4" Type="http://schemas.openxmlformats.org/officeDocument/2006/relationships/hyperlink" Target="https://url.avanan.click/v2/___https:/www.urban.org/research-methods/community-engagement-resource-center___.YXAzOnVpdC1jb21jYXQ6YTpvOmNkMTIwMjVkNTY2NTJjOTY5Y2Y1YTA4NzU5YmViODI3OjY6Zjg2Zjo1YWNmNzQ4NDU4ZjVkYzdhZjk2MGMxZTc2NDFkMTljYzVkMmRkOGMyYWFiMDUxOGVmZWY5OGFlMzU1YzhjN2VkOnA6VDpO"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45.png"/><Relationship Id="rId7" Type="http://schemas.openxmlformats.org/officeDocument/2006/relationships/diagramData" Target="../diagrams/data2.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svg"/><Relationship Id="rId11" Type="http://schemas.microsoft.com/office/2007/relationships/diagramDrawing" Target="../diagrams/drawing2.xml"/><Relationship Id="rId5" Type="http://schemas.openxmlformats.org/officeDocument/2006/relationships/image" Target="../media/image2.png"/><Relationship Id="rId10" Type="http://schemas.openxmlformats.org/officeDocument/2006/relationships/diagramColors" Target="../diagrams/colors2.xml"/><Relationship Id="rId4" Type="http://schemas.openxmlformats.org/officeDocument/2006/relationships/image" Target="../media/image46.svg"/><Relationship Id="rId9"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5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58.sv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61.sv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hyperlink" Target="mailto:emiller@communitycatalyst.org" TargetMode="External"/><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66.sv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hyperlink" Target="mailto:Britt.Sanderson@altarum.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mailto:Beth.Beaudin-Seiler@altarum.org" TargetMode="External"/><Relationship Id="rId5" Type="http://schemas.openxmlformats.org/officeDocument/2006/relationships/hyperlink" Target="mailto:emiller@communitycatalyst.org" TargetMode="External"/><Relationship Id="rId4" Type="http://schemas.openxmlformats.org/officeDocument/2006/relationships/hyperlink" Target="mailto:Cheyison@cbpp.org" TargetMode="External"/><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1.xml"/><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30.png"/><Relationship Id="rId5" Type="http://schemas.openxmlformats.org/officeDocument/2006/relationships/diagramColors" Target="../diagrams/colors1.xml"/><Relationship Id="rId10" Type="http://schemas.openxmlformats.org/officeDocument/2006/relationships/image" Target="../media/image29.svg"/><Relationship Id="rId4" Type="http://schemas.openxmlformats.org/officeDocument/2006/relationships/diagramQuickStyle" Target="../diagrams/quickStyle1.xml"/><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url.avanan.click/v2/___https:/aspe.hhs.gov/sites/default/files/documents/5840f2f3645ae485c268a2784e1132c5/What-Is-Lived-Experience.pdf___.YXAzOnVpdC1jb21jYXQ6YTpvOmNkMTIwMjVkNTY2NTJjOTY5Y2Y1YTA4NzU5YmViODI3OjY6NmYwNzoxZDI1OWYzMGQ1Y2EyM2UzMzZkMGQ1NTE3NjcwYjhjOTNhYWY0YjA2Mzg4N2MxNDk1NTg1YjcxZjQ5Mzk0Yzk4OnA6VDpO"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8" name="Picture 17" descr="A close-up of a person writing on a paper">
            <a:extLst>
              <a:ext uri="{FF2B5EF4-FFF2-40B4-BE49-F238E27FC236}">
                <a16:creationId xmlns:a16="http://schemas.microsoft.com/office/drawing/2014/main" id="{483DDCCD-84DC-201E-F5A6-BD0078538D01}"/>
              </a:ext>
              <a:ext uri="{C183D7F6-B498-43B3-948B-1728B52AA6E4}">
                <adec:decorative xmlns:adec="http://schemas.microsoft.com/office/drawing/2017/decorative" val="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b="7317"/>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C288906-FA32-8BD4-5584-A91C2C4F0086}"/>
              </a:ext>
            </a:extLst>
          </p:cNvPr>
          <p:cNvSpPr/>
          <p:nvPr/>
        </p:nvSpPr>
        <p:spPr>
          <a:xfrm>
            <a:off x="0" y="5474367"/>
            <a:ext cx="12192000" cy="10948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0CE0654-F327-0BB0-2166-D6F3E67593D9}"/>
              </a:ext>
            </a:extLst>
          </p:cNvPr>
          <p:cNvPicPr>
            <a:picLocks noChangeAspect="1"/>
          </p:cNvPicPr>
          <p:nvPr/>
        </p:nvPicPr>
        <p:blipFill>
          <a:blip r:embed="rId4"/>
          <a:stretch>
            <a:fillRect/>
          </a:stretch>
        </p:blipFill>
        <p:spPr>
          <a:xfrm>
            <a:off x="323273" y="5577027"/>
            <a:ext cx="1546223" cy="889555"/>
          </a:xfrm>
          <a:prstGeom prst="rect">
            <a:avLst/>
          </a:prstGeom>
        </p:spPr>
      </p:pic>
      <p:grpSp>
        <p:nvGrpSpPr>
          <p:cNvPr id="15" name="Group 9">
            <a:extLst>
              <a:ext uri="{FF2B5EF4-FFF2-40B4-BE49-F238E27FC236}">
                <a16:creationId xmlns:a16="http://schemas.microsoft.com/office/drawing/2014/main" id="{1317E052-FCAD-B186-5A43-FA1AB71052BB}"/>
              </a:ext>
            </a:extLst>
          </p:cNvPr>
          <p:cNvGrpSpPr/>
          <p:nvPr/>
        </p:nvGrpSpPr>
        <p:grpSpPr>
          <a:xfrm>
            <a:off x="9998000" y="5733888"/>
            <a:ext cx="1870727" cy="575833"/>
            <a:chOff x="105613200" y="109704994"/>
            <a:chExt cx="9144000" cy="2815903"/>
          </a:xfrm>
        </p:grpSpPr>
        <p:pic>
          <p:nvPicPr>
            <p:cNvPr id="1034" name="Picture 10">
              <a:extLst>
                <a:ext uri="{FF2B5EF4-FFF2-40B4-BE49-F238E27FC236}">
                  <a16:creationId xmlns:a16="http://schemas.microsoft.com/office/drawing/2014/main" id="{D9EFE704-86B5-EFE8-3793-AF5D792744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9051" b="44994"/>
            <a:stretch>
              <a:fillRect/>
            </a:stretch>
          </p:blipFill>
          <p:spPr bwMode="auto">
            <a:xfrm>
              <a:off x="110362442" y="109722307"/>
              <a:ext cx="1909456" cy="19248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a:extLst>
                <a:ext uri="{FF2B5EF4-FFF2-40B4-BE49-F238E27FC236}">
                  <a16:creationId xmlns:a16="http://schemas.microsoft.com/office/drawing/2014/main" id="{1637FC88-E69A-004D-24EA-FC6D5CA0C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815" r="52721" b="44994"/>
            <a:stretch>
              <a:fillRect/>
            </a:stretch>
          </p:blipFill>
          <p:spPr bwMode="auto">
            <a:xfrm>
              <a:off x="112491081" y="109739621"/>
              <a:ext cx="1938105" cy="19248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6" name="Picture 12">
              <a:extLst>
                <a:ext uri="{FF2B5EF4-FFF2-40B4-BE49-F238E27FC236}">
                  <a16:creationId xmlns:a16="http://schemas.microsoft.com/office/drawing/2014/main" id="{7BD926B6-F30C-563A-9117-D5EC36E42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399" r="26112" b="44994"/>
            <a:stretch>
              <a:fillRect/>
            </a:stretch>
          </p:blipFill>
          <p:spPr bwMode="auto">
            <a:xfrm>
              <a:off x="108178042" y="109722307"/>
              <a:ext cx="1925450" cy="19248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7" name="Picture 13">
              <a:extLst>
                <a:ext uri="{FF2B5EF4-FFF2-40B4-BE49-F238E27FC236}">
                  <a16:creationId xmlns:a16="http://schemas.microsoft.com/office/drawing/2014/main" id="{35CC4ED4-FBB3-530E-2233-2A1D4623D4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999" t="-1112" r="-165" b="44557"/>
            <a:stretch>
              <a:fillRect/>
            </a:stretch>
          </p:blipFill>
          <p:spPr bwMode="auto">
            <a:xfrm>
              <a:off x="106052739" y="109704994"/>
              <a:ext cx="1906119" cy="19595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 Box 14">
              <a:extLst>
                <a:ext uri="{FF2B5EF4-FFF2-40B4-BE49-F238E27FC236}">
                  <a16:creationId xmlns:a16="http://schemas.microsoft.com/office/drawing/2014/main" id="{57AEA34C-0F79-1C1E-4AE4-0030E297FF11}"/>
                </a:ext>
              </a:extLst>
            </p:cNvPr>
            <p:cNvSpPr txBox="1">
              <a:spLocks noChangeArrowheads="1"/>
            </p:cNvSpPr>
            <p:nvPr/>
          </p:nvSpPr>
          <p:spPr bwMode="auto">
            <a:xfrm>
              <a:off x="105613200" y="111507104"/>
              <a:ext cx="9144000" cy="10137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1400" i="0" u="none" strike="noStrike" cap="none" normalizeH="0" baseline="0" dirty="0">
                  <a:ln>
                    <a:noFill/>
                  </a:ln>
                  <a:solidFill>
                    <a:srgbClr val="2D4E6B"/>
                  </a:solidFill>
                  <a:effectLst/>
                  <a:latin typeface="Franklin Gothic Medium" panose="020B0603020102020204" pitchFamily="34" charset="0"/>
                </a:rPr>
                <a:t>Healthcare Value Hub</a:t>
              </a:r>
              <a:endParaRPr kumimoji="0" lang="en-US" altLang="en-US" sz="200" i="0" u="none" strike="noStrike" cap="none" normalizeH="0" baseline="0" dirty="0">
                <a:ln>
                  <a:noFill/>
                </a:ln>
                <a:solidFill>
                  <a:schemeClr val="tx1"/>
                </a:solidFill>
                <a:effectLst/>
                <a:latin typeface="Arial" panose="020B0604020202020204" pitchFamily="34" charset="0"/>
              </a:endParaRPr>
            </a:p>
          </p:txBody>
        </p:sp>
      </p:grpSp>
      <p:sp>
        <p:nvSpPr>
          <p:cNvPr id="6" name="Title 5">
            <a:extLst>
              <a:ext uri="{FF2B5EF4-FFF2-40B4-BE49-F238E27FC236}">
                <a16:creationId xmlns:a16="http://schemas.microsoft.com/office/drawing/2014/main" id="{8D84C57E-9CFA-D9C6-4A28-1FDBD3B01880}"/>
              </a:ext>
            </a:extLst>
          </p:cNvPr>
          <p:cNvSpPr>
            <a:spLocks noGrp="1"/>
          </p:cNvSpPr>
          <p:nvPr>
            <p:ph type="ctrTitle"/>
          </p:nvPr>
        </p:nvSpPr>
        <p:spPr>
          <a:xfrm>
            <a:off x="0" y="1051789"/>
            <a:ext cx="12192000" cy="3097084"/>
          </a:xfrm>
          <a:noFill/>
        </p:spPr>
        <p:txBody>
          <a:bodyPr anchor="ctr">
            <a:noAutofit/>
          </a:bodyPr>
          <a:lstStyle/>
          <a:p>
            <a:pPr>
              <a:lnSpc>
                <a:spcPct val="80000"/>
              </a:lnSpc>
            </a:pPr>
            <a:r>
              <a:rPr lang="en-US" sz="6600" b="0" i="0" dirty="0">
                <a:ln>
                  <a:solidFill>
                    <a:schemeClr val="bg1">
                      <a:lumMod val="85000"/>
                    </a:schemeClr>
                  </a:solidFill>
                </a:ln>
                <a:solidFill>
                  <a:schemeClr val="bg1"/>
                </a:solidFill>
                <a:effectLst>
                  <a:outerShdw blurRad="50800" dist="38100" dir="5400000" algn="t" rotWithShape="0">
                    <a:prstClr val="black">
                      <a:alpha val="40000"/>
                    </a:prstClr>
                  </a:outerShdw>
                </a:effectLst>
                <a:latin typeface="Franklin Gothic Demi Cond" panose="020B0706030402020204" pitchFamily="34" charset="0"/>
              </a:rPr>
              <a:t>Building on the Affordable Care Act: </a:t>
            </a:r>
            <a:br>
              <a:rPr lang="en-US" sz="5400" b="0" i="0" dirty="0">
                <a:ln>
                  <a:solidFill>
                    <a:schemeClr val="bg1">
                      <a:lumMod val="85000"/>
                    </a:schemeClr>
                  </a:solidFill>
                </a:ln>
                <a:solidFill>
                  <a:schemeClr val="bg1"/>
                </a:solidFill>
                <a:effectLst>
                  <a:outerShdw blurRad="50800" dist="38100" dir="5400000" algn="t" rotWithShape="0">
                    <a:prstClr val="black">
                      <a:alpha val="40000"/>
                    </a:prstClr>
                  </a:outerShdw>
                </a:effectLst>
                <a:latin typeface="Franklin Gothic Book" panose="020B0503020102020204" pitchFamily="34" charset="0"/>
              </a:rPr>
            </a:br>
            <a:r>
              <a:rPr lang="en-US" sz="4000" dirty="0">
                <a:ln>
                  <a:solidFill>
                    <a:schemeClr val="bg1">
                      <a:lumMod val="85000"/>
                    </a:schemeClr>
                  </a:solidFill>
                </a:ln>
                <a:solidFill>
                  <a:schemeClr val="bg1"/>
                </a:solidFill>
                <a:effectLst>
                  <a:outerShdw blurRad="50800" dist="38100" dir="5400000" algn="t" rotWithShape="0">
                    <a:prstClr val="black">
                      <a:alpha val="40000"/>
                    </a:prstClr>
                  </a:outerShdw>
                </a:effectLst>
                <a:latin typeface="Franklin Gothic Book" panose="020B0503020102020204" pitchFamily="34" charset="0"/>
              </a:rPr>
              <a:t>Working with States and Marketplace Enrollees to Address Cost Challenges</a:t>
            </a:r>
            <a:endParaRPr lang="en-US" sz="5400" dirty="0">
              <a:ln>
                <a:solidFill>
                  <a:schemeClr val="bg1">
                    <a:lumMod val="85000"/>
                  </a:schemeClr>
                </a:solidFill>
              </a:ln>
              <a:solidFill>
                <a:schemeClr val="bg1"/>
              </a:solidFill>
              <a:effectLst>
                <a:outerShdw blurRad="50800" dist="38100" dir="5400000" algn="t" rotWithShape="0">
                  <a:prstClr val="black">
                    <a:alpha val="40000"/>
                  </a:prstClr>
                </a:outerShdw>
              </a:effectLst>
              <a:latin typeface="Franklin Gothic Book" panose="020B0503020102020204" pitchFamily="34" charset="0"/>
            </a:endParaRPr>
          </a:p>
        </p:txBody>
      </p:sp>
      <p:pic>
        <p:nvPicPr>
          <p:cNvPr id="2" name="Image 1" descr="preencoded.png">
            <a:extLst>
              <a:ext uri="{FF2B5EF4-FFF2-40B4-BE49-F238E27FC236}">
                <a16:creationId xmlns:a16="http://schemas.microsoft.com/office/drawing/2014/main" id="{023B75D0-7933-AC32-50A7-C407E7B872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2088" y="5450138"/>
            <a:ext cx="1523321" cy="1143332"/>
          </a:xfrm>
          <a:prstGeom prst="rect">
            <a:avLst/>
          </a:prstGeom>
        </p:spPr>
      </p:pic>
    </p:spTree>
    <p:extLst>
      <p:ext uri="{BB962C8B-B14F-4D97-AF65-F5344CB8AC3E}">
        <p14:creationId xmlns:p14="http://schemas.microsoft.com/office/powerpoint/2010/main" val="21713765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073C-8AE9-D5F0-FD0B-408082C7B342}"/>
              </a:ext>
            </a:extLst>
          </p:cNvPr>
          <p:cNvSpPr>
            <a:spLocks noGrp="1"/>
          </p:cNvSpPr>
          <p:nvPr>
            <p:ph type="title"/>
          </p:nvPr>
        </p:nvSpPr>
        <p:spPr/>
        <p:txBody>
          <a:bodyPr/>
          <a:lstStyle/>
          <a:p>
            <a:r>
              <a:rPr lang="en-US"/>
              <a:t>What we learned: engagement</a:t>
            </a:r>
          </a:p>
        </p:txBody>
      </p:sp>
      <p:sp>
        <p:nvSpPr>
          <p:cNvPr id="3" name="Content Placeholder 2">
            <a:extLst>
              <a:ext uri="{FF2B5EF4-FFF2-40B4-BE49-F238E27FC236}">
                <a16:creationId xmlns:a16="http://schemas.microsoft.com/office/drawing/2014/main" id="{5F8BCECE-87A7-46BB-64FE-7B8B5CC7C7C3}"/>
              </a:ext>
            </a:extLst>
          </p:cNvPr>
          <p:cNvSpPr>
            <a:spLocks noGrp="1"/>
          </p:cNvSpPr>
          <p:nvPr>
            <p:ph idx="1"/>
          </p:nvPr>
        </p:nvSpPr>
        <p:spPr>
          <a:xfrm>
            <a:off x="838200" y="1500771"/>
            <a:ext cx="10515600" cy="4351338"/>
          </a:xfrm>
        </p:spPr>
        <p:txBody>
          <a:bodyPr/>
          <a:lstStyle/>
          <a:p>
            <a:r>
              <a:rPr lang="en-US"/>
              <a:t>Avoid jargon and take the time to explain difficult concepts</a:t>
            </a:r>
          </a:p>
          <a:p>
            <a:r>
              <a:rPr lang="en-US"/>
              <a:t>Ideally, identify a single point of contact</a:t>
            </a:r>
          </a:p>
          <a:p>
            <a:r>
              <a:rPr lang="en-US"/>
              <a:t>Encourage questions and create multiple opportunities to share feedback</a:t>
            </a:r>
          </a:p>
          <a:p>
            <a:r>
              <a:rPr lang="en-US"/>
              <a:t>Leave ample time for discussion and connection</a:t>
            </a:r>
          </a:p>
          <a:p>
            <a:r>
              <a:rPr lang="en-US"/>
              <a:t>Offer resources</a:t>
            </a:r>
          </a:p>
          <a:p>
            <a:r>
              <a:rPr lang="en-US"/>
              <a:t>Building trust takes time</a:t>
            </a:r>
          </a:p>
          <a:p>
            <a:r>
              <a:rPr lang="en-US"/>
              <a:t>Emphasize that their expertise is valued</a:t>
            </a:r>
          </a:p>
        </p:txBody>
      </p:sp>
    </p:spTree>
    <p:extLst>
      <p:ext uri="{BB962C8B-B14F-4D97-AF65-F5344CB8AC3E}">
        <p14:creationId xmlns:p14="http://schemas.microsoft.com/office/powerpoint/2010/main" val="17951701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B014-9D0B-EB3E-6927-5D5CC4A5F4CF}"/>
              </a:ext>
            </a:extLst>
          </p:cNvPr>
          <p:cNvSpPr>
            <a:spLocks noGrp="1"/>
          </p:cNvSpPr>
          <p:nvPr>
            <p:ph type="title"/>
          </p:nvPr>
        </p:nvSpPr>
        <p:spPr>
          <a:xfrm>
            <a:off x="838198" y="204876"/>
            <a:ext cx="10515600" cy="1325563"/>
          </a:xfrm>
        </p:spPr>
        <p:txBody>
          <a:bodyPr/>
          <a:lstStyle/>
          <a:p>
            <a:r>
              <a:rPr lang="en-US"/>
              <a:t>Our Process</a:t>
            </a:r>
          </a:p>
        </p:txBody>
      </p:sp>
      <p:sp>
        <p:nvSpPr>
          <p:cNvPr id="3" name="Content Placeholder 2">
            <a:extLst>
              <a:ext uri="{FF2B5EF4-FFF2-40B4-BE49-F238E27FC236}">
                <a16:creationId xmlns:a16="http://schemas.microsoft.com/office/drawing/2014/main" id="{6F285229-FA9C-BF89-6913-77544F47DA8B}"/>
              </a:ext>
            </a:extLst>
          </p:cNvPr>
          <p:cNvSpPr>
            <a:spLocks noGrp="1"/>
          </p:cNvSpPr>
          <p:nvPr>
            <p:ph idx="1"/>
          </p:nvPr>
        </p:nvSpPr>
        <p:spPr>
          <a:xfrm>
            <a:off x="1593475" y="1449494"/>
            <a:ext cx="4020880" cy="1665545"/>
          </a:xfrm>
        </p:spPr>
        <p:txBody>
          <a:bodyPr/>
          <a:lstStyle/>
          <a:p>
            <a:r>
              <a:rPr lang="en-US"/>
              <a:t>Three ways to engage</a:t>
            </a:r>
          </a:p>
          <a:p>
            <a:pPr lvl="1"/>
            <a:r>
              <a:rPr lang="en-US"/>
              <a:t>Working groups</a:t>
            </a:r>
          </a:p>
          <a:p>
            <a:pPr lvl="1"/>
            <a:r>
              <a:rPr lang="en-US"/>
              <a:t>Focus groups</a:t>
            </a:r>
          </a:p>
          <a:p>
            <a:pPr lvl="1"/>
            <a:r>
              <a:rPr lang="en-US"/>
              <a:t>1:1 interviews</a:t>
            </a:r>
          </a:p>
        </p:txBody>
      </p:sp>
      <p:pic>
        <p:nvPicPr>
          <p:cNvPr id="5" name="Picture 4">
            <a:extLst>
              <a:ext uri="{FF2B5EF4-FFF2-40B4-BE49-F238E27FC236}">
                <a16:creationId xmlns:a16="http://schemas.microsoft.com/office/drawing/2014/main" id="{21DE8BE1-8A1C-289B-9762-11009784741A}"/>
              </a:ext>
            </a:extLst>
          </p:cNvPr>
          <p:cNvPicPr>
            <a:picLocks noChangeAspect="1"/>
          </p:cNvPicPr>
          <p:nvPr/>
        </p:nvPicPr>
        <p:blipFill>
          <a:blip r:embed="rId2"/>
          <a:stretch>
            <a:fillRect/>
          </a:stretch>
        </p:blipFill>
        <p:spPr>
          <a:xfrm>
            <a:off x="1593475" y="3273522"/>
            <a:ext cx="9005047" cy="2716820"/>
          </a:xfrm>
          <a:prstGeom prst="rect">
            <a:avLst/>
          </a:prstGeom>
        </p:spPr>
      </p:pic>
      <p:sp>
        <p:nvSpPr>
          <p:cNvPr id="4" name="Content Placeholder 2">
            <a:extLst>
              <a:ext uri="{FF2B5EF4-FFF2-40B4-BE49-F238E27FC236}">
                <a16:creationId xmlns:a16="http://schemas.microsoft.com/office/drawing/2014/main" id="{F40F4AC7-D959-809F-FA8A-1A08A33EE2C4}"/>
              </a:ext>
            </a:extLst>
          </p:cNvPr>
          <p:cNvSpPr txBox="1"/>
          <p:nvPr/>
        </p:nvSpPr>
        <p:spPr>
          <a:xfrm>
            <a:off x="6473637" y="1437311"/>
            <a:ext cx="4020880" cy="1569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In-person convening</a:t>
            </a:r>
          </a:p>
          <a:p>
            <a:pPr lvl="1"/>
            <a:endParaRPr lang="en-US"/>
          </a:p>
        </p:txBody>
      </p:sp>
    </p:spTree>
    <p:extLst>
      <p:ext uri="{BB962C8B-B14F-4D97-AF65-F5344CB8AC3E}">
        <p14:creationId xmlns:p14="http://schemas.microsoft.com/office/powerpoint/2010/main" val="21505785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9DCE-CF2A-0EE3-5822-01CEB129932C}"/>
              </a:ext>
            </a:extLst>
          </p:cNvPr>
          <p:cNvSpPr>
            <a:spLocks noGrp="1"/>
          </p:cNvSpPr>
          <p:nvPr>
            <p:ph type="title"/>
          </p:nvPr>
        </p:nvSpPr>
        <p:spPr/>
        <p:txBody>
          <a:bodyPr/>
          <a:lstStyle/>
          <a:p>
            <a:r>
              <a:rPr lang="en-US"/>
              <a:t>Affordability Pain Points</a:t>
            </a:r>
          </a:p>
        </p:txBody>
      </p:sp>
      <p:sp>
        <p:nvSpPr>
          <p:cNvPr id="3" name="Content Placeholder 2">
            <a:extLst>
              <a:ext uri="{FF2B5EF4-FFF2-40B4-BE49-F238E27FC236}">
                <a16:creationId xmlns:a16="http://schemas.microsoft.com/office/drawing/2014/main" id="{B50A9A3F-A8F2-8F76-7DB8-4E5A9647437A}"/>
              </a:ext>
            </a:extLst>
          </p:cNvPr>
          <p:cNvSpPr>
            <a:spLocks noGrp="1"/>
          </p:cNvSpPr>
          <p:nvPr>
            <p:ph idx="1"/>
          </p:nvPr>
        </p:nvSpPr>
        <p:spPr>
          <a:xfrm>
            <a:off x="838200" y="1631838"/>
            <a:ext cx="10515600" cy="4667250"/>
          </a:xfrm>
        </p:spPr>
        <p:txBody>
          <a:bodyPr>
            <a:normAutofit/>
          </a:bodyPr>
          <a:lstStyle/>
          <a:p>
            <a:pPr marL="514350" indent="-514350">
              <a:buFont typeface="+mj-lt"/>
              <a:buAutoNum type="arabicPeriod"/>
            </a:pPr>
            <a:r>
              <a:rPr lang="en-US"/>
              <a:t>Premium and cost-sharing affordability must be addressed together</a:t>
            </a:r>
          </a:p>
          <a:p>
            <a:pPr marL="514350" indent="-514350">
              <a:buFont typeface="+mj-lt"/>
              <a:buAutoNum type="arabicPeriod"/>
            </a:pPr>
            <a:r>
              <a:rPr lang="en-US"/>
              <a:t>People can easily find themselves underinsured after a change in health status</a:t>
            </a:r>
          </a:p>
          <a:p>
            <a:pPr marL="514350" indent="-514350">
              <a:buFont typeface="+mj-lt"/>
              <a:buAutoNum type="arabicPeriod"/>
            </a:pPr>
            <a:r>
              <a:rPr lang="en-US"/>
              <a:t>Individuals with chronic and complex conditions often face no-win choices</a:t>
            </a:r>
          </a:p>
          <a:p>
            <a:pPr marL="514350" indent="-514350">
              <a:buFont typeface="+mj-lt"/>
              <a:buAutoNum type="arabicPeriod"/>
            </a:pPr>
            <a:r>
              <a:rPr lang="en-US"/>
              <a:t>Deductibles are a major barrier to affordability and a driver of exorbitant health care costs</a:t>
            </a:r>
          </a:p>
          <a:p>
            <a:pPr marL="514350" indent="-514350">
              <a:buFont typeface="+mj-lt"/>
              <a:buAutoNum type="arabicPeriod"/>
            </a:pPr>
            <a:r>
              <a:rPr lang="en-US"/>
              <a:t>Marketplace plans, like many private insurance options, are not designed in ways that recognize the needs of low-income enrollees</a:t>
            </a:r>
          </a:p>
        </p:txBody>
      </p:sp>
    </p:spTree>
    <p:extLst>
      <p:ext uri="{BB962C8B-B14F-4D97-AF65-F5344CB8AC3E}">
        <p14:creationId xmlns:p14="http://schemas.microsoft.com/office/powerpoint/2010/main" val="1808119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6886-A1E9-DBEE-723F-9BF511A1AB46}"/>
              </a:ext>
            </a:extLst>
          </p:cNvPr>
          <p:cNvSpPr>
            <a:spLocks noGrp="1"/>
          </p:cNvSpPr>
          <p:nvPr>
            <p:ph type="title"/>
          </p:nvPr>
        </p:nvSpPr>
        <p:spPr>
          <a:xfrm>
            <a:off x="838200" y="328549"/>
            <a:ext cx="10515600" cy="1325563"/>
          </a:xfrm>
        </p:spPr>
        <p:txBody>
          <a:bodyPr/>
          <a:lstStyle/>
          <a:p>
            <a:r>
              <a:rPr lang="en-US"/>
              <a:t>In Their Own Words…</a:t>
            </a:r>
          </a:p>
        </p:txBody>
      </p:sp>
      <p:sp>
        <p:nvSpPr>
          <p:cNvPr id="4" name="Slide Number Placeholder 3">
            <a:extLst>
              <a:ext uri="{FF2B5EF4-FFF2-40B4-BE49-F238E27FC236}">
                <a16:creationId xmlns:a16="http://schemas.microsoft.com/office/drawing/2014/main" id="{35EE943E-D3DE-F726-6141-EB1CAE046E07}"/>
              </a:ext>
            </a:extLst>
          </p:cNvPr>
          <p:cNvSpPr>
            <a:spLocks noGrp="1"/>
          </p:cNvSpPr>
          <p:nvPr>
            <p:ph type="sldNum" sz="quarter" idx="12"/>
          </p:nvPr>
        </p:nvSpPr>
        <p:spPr/>
        <p:txBody>
          <a:bodyPr/>
          <a:lstStyle/>
          <a:p>
            <a:fld id="{15B758F3-2F0C-471B-AC1B-4C2A96600F27}" type="slidenum">
              <a:rPr lang="en-US" smtClean="0"/>
              <a:t>13</a:t>
            </a:fld>
            <a:endParaRPr lang="en-US"/>
          </a:p>
        </p:txBody>
      </p:sp>
      <p:pic>
        <p:nvPicPr>
          <p:cNvPr id="6" name="Picture 5">
            <a:extLst>
              <a:ext uri="{FF2B5EF4-FFF2-40B4-BE49-F238E27FC236}">
                <a16:creationId xmlns:a16="http://schemas.microsoft.com/office/drawing/2014/main" id="{BF16322F-7010-5B30-ADC8-205093C7F5EA}"/>
              </a:ext>
            </a:extLst>
          </p:cNvPr>
          <p:cNvPicPr>
            <a:picLocks noChangeAspect="1"/>
          </p:cNvPicPr>
          <p:nvPr/>
        </p:nvPicPr>
        <p:blipFill>
          <a:blip r:embed="rId2"/>
          <a:stretch>
            <a:fillRect/>
          </a:stretch>
        </p:blipFill>
        <p:spPr>
          <a:xfrm>
            <a:off x="391935" y="4464458"/>
            <a:ext cx="11408129" cy="2293819"/>
          </a:xfrm>
          <a:prstGeom prst="rect">
            <a:avLst/>
          </a:prstGeom>
          <a:ln>
            <a:solidFill>
              <a:schemeClr val="accent1"/>
            </a:solidFill>
          </a:ln>
        </p:spPr>
      </p:pic>
      <p:pic>
        <p:nvPicPr>
          <p:cNvPr id="8" name="Picture 7">
            <a:extLst>
              <a:ext uri="{FF2B5EF4-FFF2-40B4-BE49-F238E27FC236}">
                <a16:creationId xmlns:a16="http://schemas.microsoft.com/office/drawing/2014/main" id="{E88905A7-152C-FE4A-7962-F8D2AA16C5C2}"/>
              </a:ext>
            </a:extLst>
          </p:cNvPr>
          <p:cNvPicPr>
            <a:picLocks noChangeAspect="1"/>
          </p:cNvPicPr>
          <p:nvPr/>
        </p:nvPicPr>
        <p:blipFill>
          <a:blip r:embed="rId3"/>
          <a:stretch>
            <a:fillRect/>
          </a:stretch>
        </p:blipFill>
        <p:spPr>
          <a:xfrm>
            <a:off x="1164157" y="1556575"/>
            <a:ext cx="4761157" cy="2505873"/>
          </a:xfrm>
          <a:prstGeom prst="rect">
            <a:avLst/>
          </a:prstGeom>
          <a:ln>
            <a:solidFill>
              <a:schemeClr val="accent3"/>
            </a:solidFill>
          </a:ln>
        </p:spPr>
      </p:pic>
      <p:pic>
        <p:nvPicPr>
          <p:cNvPr id="10" name="Picture 9">
            <a:extLst>
              <a:ext uri="{FF2B5EF4-FFF2-40B4-BE49-F238E27FC236}">
                <a16:creationId xmlns:a16="http://schemas.microsoft.com/office/drawing/2014/main" id="{CB6C5662-B63B-89B6-C56E-E5B087E64A55}"/>
              </a:ext>
            </a:extLst>
          </p:cNvPr>
          <p:cNvPicPr>
            <a:picLocks noChangeAspect="1"/>
          </p:cNvPicPr>
          <p:nvPr/>
        </p:nvPicPr>
        <p:blipFill>
          <a:blip r:embed="rId4"/>
          <a:stretch>
            <a:fillRect/>
          </a:stretch>
        </p:blipFill>
        <p:spPr>
          <a:xfrm>
            <a:off x="6836480" y="583635"/>
            <a:ext cx="4191363" cy="3619814"/>
          </a:xfrm>
          <a:prstGeom prst="rect">
            <a:avLst/>
          </a:prstGeom>
          <a:ln>
            <a:solidFill>
              <a:schemeClr val="accent3"/>
            </a:solidFill>
          </a:ln>
        </p:spPr>
      </p:pic>
    </p:spTree>
    <p:extLst>
      <p:ext uri="{BB962C8B-B14F-4D97-AF65-F5344CB8AC3E}">
        <p14:creationId xmlns:p14="http://schemas.microsoft.com/office/powerpoint/2010/main" val="39374671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9DCE-CF2A-0EE3-5822-01CEB129932C}"/>
              </a:ext>
            </a:extLst>
          </p:cNvPr>
          <p:cNvSpPr>
            <a:spLocks noGrp="1"/>
          </p:cNvSpPr>
          <p:nvPr>
            <p:ph type="title"/>
          </p:nvPr>
        </p:nvSpPr>
        <p:spPr/>
        <p:txBody>
          <a:bodyPr/>
          <a:lstStyle/>
          <a:p>
            <a:r>
              <a:rPr lang="en-US"/>
              <a:t>Policy Solutions</a:t>
            </a:r>
          </a:p>
        </p:txBody>
      </p:sp>
      <p:sp>
        <p:nvSpPr>
          <p:cNvPr id="3" name="Content Placeholder 2">
            <a:extLst>
              <a:ext uri="{FF2B5EF4-FFF2-40B4-BE49-F238E27FC236}">
                <a16:creationId xmlns:a16="http://schemas.microsoft.com/office/drawing/2014/main" id="{B50A9A3F-A8F2-8F76-7DB8-4E5A9647437A}"/>
              </a:ext>
            </a:extLst>
          </p:cNvPr>
          <p:cNvSpPr>
            <a:spLocks noGrp="1"/>
          </p:cNvSpPr>
          <p:nvPr>
            <p:ph idx="1"/>
          </p:nvPr>
        </p:nvSpPr>
        <p:spPr>
          <a:xfrm>
            <a:off x="838200" y="1631838"/>
            <a:ext cx="10515600" cy="4667250"/>
          </a:xfrm>
        </p:spPr>
        <p:txBody>
          <a:bodyPr>
            <a:normAutofit/>
          </a:bodyPr>
          <a:lstStyle/>
          <a:p>
            <a:pPr marL="514350" indent="-514350">
              <a:buFont typeface="+mj-lt"/>
              <a:buAutoNum type="arabicPeriod"/>
            </a:pPr>
            <a:r>
              <a:rPr lang="en-US"/>
              <a:t>Ensure Affordable Premiums</a:t>
            </a:r>
          </a:p>
          <a:p>
            <a:pPr marL="514350" indent="-514350">
              <a:buFont typeface="+mj-lt"/>
              <a:buAutoNum type="arabicPeriod"/>
            </a:pPr>
            <a:r>
              <a:rPr lang="en-US"/>
              <a:t>Reduce Cost-Sharing</a:t>
            </a:r>
          </a:p>
          <a:p>
            <a:pPr marL="514350" indent="-514350">
              <a:buFont typeface="+mj-lt"/>
              <a:buAutoNum type="arabicPeriod"/>
            </a:pPr>
            <a:r>
              <a:rPr lang="en-US"/>
              <a:t>Strengthen Coverage Requirements</a:t>
            </a:r>
          </a:p>
          <a:p>
            <a:pPr marL="514350" indent="-514350">
              <a:buFont typeface="+mj-lt"/>
              <a:buAutoNum type="arabicPeriod"/>
            </a:pPr>
            <a:r>
              <a:rPr lang="en-US"/>
              <a:t>Create Federal Backstops for Coverage</a:t>
            </a:r>
          </a:p>
          <a:p>
            <a:pPr marL="514350" indent="-514350">
              <a:buFont typeface="+mj-lt"/>
              <a:buAutoNum type="arabicPeriod"/>
            </a:pPr>
            <a:r>
              <a:rPr lang="en-US"/>
              <a:t>Simplify Plan Options and Enrollment Pathways</a:t>
            </a:r>
          </a:p>
        </p:txBody>
      </p:sp>
      <p:sp>
        <p:nvSpPr>
          <p:cNvPr id="5" name="Rectangle 4">
            <a:extLst>
              <a:ext uri="{FF2B5EF4-FFF2-40B4-BE49-F238E27FC236}">
                <a16:creationId xmlns:a16="http://schemas.microsoft.com/office/drawing/2014/main" id="{A787A721-F421-3B34-2220-B05A66C2593B}"/>
              </a:ext>
            </a:extLst>
          </p:cNvPr>
          <p:cNvSpPr/>
          <p:nvPr/>
        </p:nvSpPr>
        <p:spPr>
          <a:xfrm>
            <a:off x="838200" y="2643894"/>
            <a:ext cx="6184037" cy="43665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376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B24E-1513-F3A7-897C-DC1B14E516E1}"/>
              </a:ext>
            </a:extLst>
          </p:cNvPr>
          <p:cNvSpPr>
            <a:spLocks noGrp="1"/>
          </p:cNvSpPr>
          <p:nvPr>
            <p:ph type="title"/>
          </p:nvPr>
        </p:nvSpPr>
        <p:spPr/>
        <p:txBody>
          <a:bodyPr/>
          <a:lstStyle/>
          <a:p>
            <a:r>
              <a:rPr lang="en-US"/>
              <a:t>Ensuring Affordable Premiums</a:t>
            </a:r>
          </a:p>
        </p:txBody>
      </p:sp>
      <p:sp>
        <p:nvSpPr>
          <p:cNvPr id="3" name="Content Placeholder 2">
            <a:extLst>
              <a:ext uri="{FF2B5EF4-FFF2-40B4-BE49-F238E27FC236}">
                <a16:creationId xmlns:a16="http://schemas.microsoft.com/office/drawing/2014/main" id="{B72B8453-8DC7-E63A-D2EF-E227E55F40FF}"/>
              </a:ext>
            </a:extLst>
          </p:cNvPr>
          <p:cNvSpPr>
            <a:spLocks noGrp="1"/>
          </p:cNvSpPr>
          <p:nvPr>
            <p:ph idx="1"/>
          </p:nvPr>
        </p:nvSpPr>
        <p:spPr>
          <a:xfrm>
            <a:off x="838200" y="1536420"/>
            <a:ext cx="10515600" cy="2270036"/>
          </a:xfrm>
        </p:spPr>
        <p:txBody>
          <a:bodyPr vert="horz" lIns="91440" tIns="45720" rIns="91440" bIns="45720" rtlCol="0" anchor="t">
            <a:normAutofit/>
          </a:bodyPr>
          <a:lstStyle/>
          <a:p>
            <a:r>
              <a:rPr lang="en-US">
                <a:latin typeface="Aptos"/>
              </a:rPr>
              <a:t>Require coverage of additional high-value services with no or low cost-sharing</a:t>
            </a:r>
          </a:p>
          <a:p>
            <a:r>
              <a:rPr lang="en-US">
                <a:latin typeface="Aptos"/>
              </a:rPr>
              <a:t>Update the ACA’s essential health benefits to close coverage gaps</a:t>
            </a:r>
          </a:p>
          <a:p>
            <a:r>
              <a:rPr lang="en-US">
                <a:latin typeface="Aptos"/>
              </a:rPr>
              <a:t>Better enforce ACA protections regarding coverage of preventive services and cost-sharing</a:t>
            </a:r>
          </a:p>
        </p:txBody>
      </p:sp>
      <p:pic>
        <p:nvPicPr>
          <p:cNvPr id="6" name="Picture 5">
            <a:extLst>
              <a:ext uri="{FF2B5EF4-FFF2-40B4-BE49-F238E27FC236}">
                <a16:creationId xmlns:a16="http://schemas.microsoft.com/office/drawing/2014/main" id="{CDB86256-3F62-25F3-D066-EF34E9B2DD5E}"/>
              </a:ext>
            </a:extLst>
          </p:cNvPr>
          <p:cNvPicPr>
            <a:picLocks noChangeAspect="1"/>
          </p:cNvPicPr>
          <p:nvPr/>
        </p:nvPicPr>
        <p:blipFill>
          <a:blip r:embed="rId2"/>
          <a:stretch>
            <a:fillRect/>
          </a:stretch>
        </p:blipFill>
        <p:spPr>
          <a:xfrm>
            <a:off x="1716833" y="4373597"/>
            <a:ext cx="9720240" cy="1778197"/>
          </a:xfrm>
          <a:prstGeom prst="rect">
            <a:avLst/>
          </a:prstGeom>
        </p:spPr>
      </p:pic>
    </p:spTree>
    <p:extLst>
      <p:ext uri="{BB962C8B-B14F-4D97-AF65-F5344CB8AC3E}">
        <p14:creationId xmlns:p14="http://schemas.microsoft.com/office/powerpoint/2010/main" val="37871726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B24E-1513-F3A7-897C-DC1B14E516E1}"/>
              </a:ext>
            </a:extLst>
          </p:cNvPr>
          <p:cNvSpPr>
            <a:spLocks noGrp="1"/>
          </p:cNvSpPr>
          <p:nvPr>
            <p:ph type="title"/>
          </p:nvPr>
        </p:nvSpPr>
        <p:spPr>
          <a:xfrm>
            <a:off x="838200" y="193787"/>
            <a:ext cx="10515600" cy="1325563"/>
          </a:xfrm>
        </p:spPr>
        <p:txBody>
          <a:bodyPr/>
          <a:lstStyle/>
          <a:p>
            <a:r>
              <a:rPr lang="en-US"/>
              <a:t>More about MAP</a:t>
            </a:r>
          </a:p>
        </p:txBody>
      </p:sp>
      <p:pic>
        <p:nvPicPr>
          <p:cNvPr id="5" name="Picture 4">
            <a:extLst>
              <a:ext uri="{FF2B5EF4-FFF2-40B4-BE49-F238E27FC236}">
                <a16:creationId xmlns:a16="http://schemas.microsoft.com/office/drawing/2014/main" id="{5C5EF15A-D4BA-46EE-D5ED-EA07396301C1}"/>
              </a:ext>
            </a:extLst>
          </p:cNvPr>
          <p:cNvPicPr>
            <a:picLocks noChangeAspect="1"/>
          </p:cNvPicPr>
          <p:nvPr/>
        </p:nvPicPr>
        <p:blipFill>
          <a:blip r:embed="rId2"/>
          <a:stretch>
            <a:fillRect/>
          </a:stretch>
        </p:blipFill>
        <p:spPr>
          <a:xfrm>
            <a:off x="1311195" y="1519350"/>
            <a:ext cx="2937842" cy="381243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F4B3E432-E889-9A32-739F-6C0A6C38F902}"/>
              </a:ext>
            </a:extLst>
          </p:cNvPr>
          <p:cNvSpPr>
            <a:spLocks noGrp="1"/>
          </p:cNvSpPr>
          <p:nvPr>
            <p:ph idx="1"/>
          </p:nvPr>
        </p:nvSpPr>
        <p:spPr>
          <a:xfrm>
            <a:off x="1691800" y="5606986"/>
            <a:ext cx="2331128" cy="542025"/>
          </a:xfrm>
        </p:spPr>
        <p:txBody>
          <a:bodyPr vert="horz" lIns="91440" tIns="45720" rIns="91440" bIns="45720" rtlCol="0" anchor="t">
            <a:normAutofit/>
          </a:bodyPr>
          <a:lstStyle/>
          <a:p>
            <a:pPr marL="0" indent="0" algn="ctr">
              <a:buNone/>
            </a:pPr>
            <a:r>
              <a:rPr lang="en-US" sz="2000" b="1">
                <a:latin typeface="Aptos"/>
                <a:hlinkClick r:id="rId3"/>
              </a:rPr>
              <a:t>Read the full report</a:t>
            </a:r>
            <a:endParaRPr lang="en-US" sz="2000" b="1">
              <a:latin typeface="Aptos"/>
            </a:endParaRPr>
          </a:p>
        </p:txBody>
      </p:sp>
      <p:pic>
        <p:nvPicPr>
          <p:cNvPr id="9" name="Picture 8">
            <a:extLst>
              <a:ext uri="{FF2B5EF4-FFF2-40B4-BE49-F238E27FC236}">
                <a16:creationId xmlns:a16="http://schemas.microsoft.com/office/drawing/2014/main" id="{D461DD15-E440-52B5-8381-F989960734DA}"/>
              </a:ext>
            </a:extLst>
          </p:cNvPr>
          <p:cNvPicPr>
            <a:picLocks noChangeAspect="1"/>
          </p:cNvPicPr>
          <p:nvPr/>
        </p:nvPicPr>
        <p:blipFill>
          <a:blip r:embed="rId4"/>
          <a:stretch>
            <a:fillRect/>
          </a:stretch>
        </p:blipFill>
        <p:spPr>
          <a:xfrm>
            <a:off x="6517207" y="1787635"/>
            <a:ext cx="4363597" cy="3275860"/>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5C86DC09-5505-AE21-AE36-07C8F939859F}"/>
              </a:ext>
            </a:extLst>
          </p:cNvPr>
          <p:cNvSpPr txBox="1"/>
          <p:nvPr/>
        </p:nvSpPr>
        <p:spPr>
          <a:xfrm>
            <a:off x="7533442" y="5578748"/>
            <a:ext cx="2331128" cy="5420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a:latin typeface="Aptos"/>
                <a:hlinkClick r:id="rId5"/>
              </a:rPr>
              <a:t>Read a summary</a:t>
            </a:r>
            <a:endParaRPr lang="en-US" sz="2000" b="1">
              <a:latin typeface="Aptos"/>
            </a:endParaRPr>
          </a:p>
        </p:txBody>
      </p:sp>
    </p:spTree>
    <p:extLst>
      <p:ext uri="{BB962C8B-B14F-4D97-AF65-F5344CB8AC3E}">
        <p14:creationId xmlns:p14="http://schemas.microsoft.com/office/powerpoint/2010/main" val="34544609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B24E-1513-F3A7-897C-DC1B14E516E1}"/>
              </a:ext>
            </a:extLst>
          </p:cNvPr>
          <p:cNvSpPr>
            <a:spLocks noGrp="1"/>
          </p:cNvSpPr>
          <p:nvPr>
            <p:ph type="title"/>
          </p:nvPr>
        </p:nvSpPr>
        <p:spPr/>
        <p:txBody>
          <a:bodyPr/>
          <a:lstStyle/>
          <a:p>
            <a:r>
              <a:rPr lang="en-US"/>
              <a:t>Resources for engaging PLE</a:t>
            </a:r>
          </a:p>
        </p:txBody>
      </p:sp>
      <p:sp>
        <p:nvSpPr>
          <p:cNvPr id="3" name="Content Placeholder 2">
            <a:extLst>
              <a:ext uri="{FF2B5EF4-FFF2-40B4-BE49-F238E27FC236}">
                <a16:creationId xmlns:a16="http://schemas.microsoft.com/office/drawing/2014/main" id="{B72B8453-8DC7-E63A-D2EF-E227E55F40FF}"/>
              </a:ext>
            </a:extLst>
          </p:cNvPr>
          <p:cNvSpPr>
            <a:spLocks noGrp="1"/>
          </p:cNvSpPr>
          <p:nvPr>
            <p:ph idx="1"/>
          </p:nvPr>
        </p:nvSpPr>
        <p:spPr>
          <a:xfrm>
            <a:off x="838200" y="1642745"/>
            <a:ext cx="10515600" cy="4351338"/>
          </a:xfrm>
        </p:spPr>
        <p:txBody>
          <a:bodyPr vert="horz" lIns="91440" tIns="45720" rIns="91440" bIns="45720" rtlCol="0" anchor="t">
            <a:normAutofit/>
          </a:bodyPr>
          <a:lstStyle/>
          <a:p>
            <a:r>
              <a:rPr lang="en-US" sz="2800"/>
              <a:t>Chicago Beyond, “</a:t>
            </a:r>
            <a:r>
              <a:rPr lang="en-US" sz="2800">
                <a:hlinkClick r:id="rId2"/>
              </a:rPr>
              <a:t>Why Am I Always Being Researched?</a:t>
            </a:r>
            <a:r>
              <a:rPr lang="en-US" sz="2800"/>
              <a:t>”</a:t>
            </a:r>
          </a:p>
          <a:p>
            <a:r>
              <a:rPr lang="en-US" sz="2800"/>
              <a:t>Jessica Greene et al., “</a:t>
            </a:r>
            <a:r>
              <a:rPr lang="en-US" sz="2800">
                <a:hlinkClick r:id="rId3"/>
              </a:rPr>
              <a:t>A Guide To Monitoring Medicaid Using Lived Experience</a:t>
            </a:r>
            <a:r>
              <a:rPr lang="en-US" sz="2800"/>
              <a:t>” </a:t>
            </a:r>
          </a:p>
          <a:p>
            <a:r>
              <a:rPr lang="en-US" sz="2800"/>
              <a:t>Urban Institute’s </a:t>
            </a:r>
            <a:r>
              <a:rPr lang="en-US" sz="2800">
                <a:hlinkClick r:id="rId4"/>
              </a:rPr>
              <a:t>Community Engagement Resource Center</a:t>
            </a:r>
            <a:endParaRPr lang="en-US"/>
          </a:p>
          <a:p>
            <a:pPr lvl="1"/>
            <a:r>
              <a:rPr lang="en-US"/>
              <a:t>I have especially appreciated their “</a:t>
            </a:r>
            <a:r>
              <a:rPr lang="en-US">
                <a:hlinkClick r:id="rId5"/>
              </a:rPr>
              <a:t>Equitable Compensation for Community Engagement Guidebook</a:t>
            </a:r>
            <a:r>
              <a:rPr lang="en-US"/>
              <a:t>”</a:t>
            </a:r>
          </a:p>
          <a:p>
            <a:endParaRPr lang="en-US" sz="2800"/>
          </a:p>
          <a:p>
            <a:endParaRPr lang="en-US" b="1">
              <a:latin typeface="Aptos"/>
            </a:endParaRPr>
          </a:p>
        </p:txBody>
      </p:sp>
      <p:sp>
        <p:nvSpPr>
          <p:cNvPr id="4" name="Slide Number Placeholder 3">
            <a:extLst>
              <a:ext uri="{FF2B5EF4-FFF2-40B4-BE49-F238E27FC236}">
                <a16:creationId xmlns:a16="http://schemas.microsoft.com/office/drawing/2014/main" id="{4A66ECA6-ADF8-16FF-A8DA-8684D900AE40}"/>
              </a:ext>
            </a:extLst>
          </p:cNvPr>
          <p:cNvSpPr>
            <a:spLocks noGrp="1"/>
          </p:cNvSpPr>
          <p:nvPr>
            <p:ph type="sldNum" sz="quarter" idx="12"/>
          </p:nvPr>
        </p:nvSpPr>
        <p:spPr/>
        <p:txBody>
          <a:bodyPr/>
          <a:lstStyle/>
          <a:p>
            <a:fld id="{15B758F3-2F0C-471B-AC1B-4C2A96600F27}" type="slidenum">
              <a:rPr lang="en-US" smtClean="0"/>
              <a:t>17</a:t>
            </a:fld>
            <a:endParaRPr lang="en-US"/>
          </a:p>
        </p:txBody>
      </p:sp>
    </p:spTree>
    <p:extLst>
      <p:ext uri="{BB962C8B-B14F-4D97-AF65-F5344CB8AC3E}">
        <p14:creationId xmlns:p14="http://schemas.microsoft.com/office/powerpoint/2010/main" val="32555181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A3A7-0DB8-CE17-A75D-06B66AADE312}"/>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D024684D-1C13-8DB0-8A15-BA859836A68C}"/>
              </a:ext>
            </a:extLst>
          </p:cNvPr>
          <p:cNvSpPr>
            <a:spLocks noGrp="1"/>
          </p:cNvSpPr>
          <p:nvPr>
            <p:ph type="body" idx="1"/>
          </p:nvPr>
        </p:nvSpPr>
        <p:spPr/>
        <p:txBody>
          <a:bodyPr/>
          <a:lstStyle/>
          <a:p>
            <a:r>
              <a:rPr lang="en-US"/>
              <a:t>Contact: cheyison@cbpp.org</a:t>
            </a:r>
          </a:p>
        </p:txBody>
      </p:sp>
      <p:sp>
        <p:nvSpPr>
          <p:cNvPr id="4" name="Slide Number Placeholder 3">
            <a:extLst>
              <a:ext uri="{FF2B5EF4-FFF2-40B4-BE49-F238E27FC236}">
                <a16:creationId xmlns:a16="http://schemas.microsoft.com/office/drawing/2014/main" id="{93D60415-50A8-8290-8998-5F6F7DE48FE9}"/>
              </a:ext>
            </a:extLst>
          </p:cNvPr>
          <p:cNvSpPr>
            <a:spLocks noGrp="1"/>
          </p:cNvSpPr>
          <p:nvPr>
            <p:ph type="sldNum" sz="quarter" idx="12"/>
          </p:nvPr>
        </p:nvSpPr>
        <p:spPr/>
        <p:txBody>
          <a:bodyPr/>
          <a:lstStyle/>
          <a:p>
            <a:fld id="{15B758F3-2F0C-471B-AC1B-4C2A96600F27}" type="slidenum">
              <a:rPr lang="en-US" smtClean="0"/>
              <a:t>18</a:t>
            </a:fld>
            <a:endParaRPr lang="en-US"/>
          </a:p>
        </p:txBody>
      </p:sp>
    </p:spTree>
    <p:extLst>
      <p:ext uri="{BB962C8B-B14F-4D97-AF65-F5344CB8AC3E}">
        <p14:creationId xmlns:p14="http://schemas.microsoft.com/office/powerpoint/2010/main" val="340106925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42154"/>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1460" y="220980"/>
            <a:ext cx="4320540" cy="6416040"/>
          </a:xfrm>
          <a:prstGeom prst="rect">
            <a:avLst/>
          </a:prstGeom>
        </p:spPr>
      </p:pic>
      <p:sp>
        <p:nvSpPr>
          <p:cNvPr id="3" name="Text 0"/>
          <p:cNvSpPr/>
          <p:nvPr/>
        </p:nvSpPr>
        <p:spPr>
          <a:xfrm>
            <a:off x="495300" y="419100"/>
            <a:ext cx="6560820" cy="906780"/>
          </a:xfrm>
          <a:prstGeom prst="rect">
            <a:avLst/>
          </a:prstGeom>
          <a:noFill/>
        </p:spPr>
        <p:txBody>
          <a:bodyPr wrap="square" lIns="0" tIns="0" rIns="0" bIns="0" rtlCol="0" anchor="t"/>
          <a:lstStyle/>
          <a:p>
            <a:pPr defTabSz="731520">
              <a:lnSpc>
                <a:spcPts val="7114"/>
              </a:lnSpc>
            </a:pPr>
            <a:r>
              <a:rPr lang="en-US" sz="6840">
                <a:solidFill>
                  <a:srgbClr val="FFFFFF"/>
                </a:solidFill>
                <a:latin typeface="Teodor Regular"/>
                <a:ea typeface="Teodor TRIAL Regular"/>
              </a:rPr>
              <a:t>Marketplace Affordability in the States</a:t>
            </a:r>
          </a:p>
        </p:txBody>
      </p:sp>
      <p:sp>
        <p:nvSpPr>
          <p:cNvPr id="4" name="Slide Number Placeholder 3">
            <a:extLst>
              <a:ext uri="{FF2B5EF4-FFF2-40B4-BE49-F238E27FC236}">
                <a16:creationId xmlns:a16="http://schemas.microsoft.com/office/drawing/2014/main" id="{76C4D47C-9754-096C-40EC-3955D262CBBC}"/>
              </a:ext>
            </a:extLst>
          </p:cNvPr>
          <p:cNvSpPr>
            <a:spLocks noGrp="1"/>
          </p:cNvSpPr>
          <p:nvPr>
            <p:ph type="sldNum" sz="quarter" idx="4294967295"/>
          </p:nvPr>
        </p:nvSpPr>
        <p:spPr>
          <a:xfrm>
            <a:off x="11101311" y="6277266"/>
            <a:ext cx="275350" cy="365760"/>
          </a:xfrm>
        </p:spPr>
        <p:txBody>
          <a:bodyPr/>
          <a:lstStyle/>
          <a:p>
            <a:pPr defTabSz="731520"/>
            <a:fld id="{961DE40D-D43C-0A42-89A0-C57E32B0199C}" type="slidenum">
              <a:rPr lang="en-US">
                <a:solidFill>
                  <a:srgbClr val="133C34"/>
                </a:solidFill>
              </a:rPr>
              <a:pPr defTabSz="731520"/>
              <a:t>19</a:t>
            </a:fld>
            <a:endParaRPr lang="en-US">
              <a:solidFill>
                <a:srgbClr val="133C34"/>
              </a:solidFill>
            </a:endParaRPr>
          </a:p>
        </p:txBody>
      </p:sp>
      <p:sp>
        <p:nvSpPr>
          <p:cNvPr id="6" name="TextBox 5">
            <a:extLst>
              <a:ext uri="{FF2B5EF4-FFF2-40B4-BE49-F238E27FC236}">
                <a16:creationId xmlns:a16="http://schemas.microsoft.com/office/drawing/2014/main" id="{6E90EE34-305E-73FF-FAC2-A06DE84ED892}"/>
              </a:ext>
            </a:extLst>
          </p:cNvPr>
          <p:cNvSpPr txBox="1"/>
          <p:nvPr/>
        </p:nvSpPr>
        <p:spPr>
          <a:xfrm>
            <a:off x="495300" y="3756075"/>
            <a:ext cx="6560819" cy="535531"/>
          </a:xfrm>
          <a:prstGeom prst="rect">
            <a:avLst/>
          </a:prstGeom>
          <a:noFill/>
        </p:spPr>
        <p:txBody>
          <a:bodyPr wrap="square">
            <a:spAutoFit/>
          </a:bodyPr>
          <a:lstStyle/>
          <a:p>
            <a:pPr defTabSz="731520"/>
            <a:r>
              <a:rPr lang="en-US" sz="1440">
                <a:solidFill>
                  <a:srgbClr val="FFFFFF"/>
                </a:solidFill>
                <a:latin typeface="Calibri" panose="020F0502020204030204"/>
              </a:rPr>
              <a:t>October 2024</a:t>
            </a:r>
          </a:p>
          <a:p>
            <a:pPr defTabSz="731520"/>
            <a:r>
              <a:rPr lang="en-US" sz="1440">
                <a:solidFill>
                  <a:srgbClr val="FFFFFF"/>
                </a:solidFill>
                <a:latin typeface="Calibri" panose="020F0502020204030204"/>
              </a:rPr>
              <a:t>Erin Miller, Deputy Director of Policy</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88A7E196-CA9E-4A38-52D0-3453C52E2590}"/>
              </a:ext>
            </a:extLst>
          </p:cNvPr>
          <p:cNvSpPr/>
          <p:nvPr/>
        </p:nvSpPr>
        <p:spPr>
          <a:xfrm>
            <a:off x="1636295" y="1299409"/>
            <a:ext cx="9805737" cy="1359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BA462E0-27F0-7315-40E9-5BAC0329C644}"/>
              </a:ext>
            </a:extLst>
          </p:cNvPr>
          <p:cNvSpPr>
            <a:spLocks noGrp="1"/>
          </p:cNvSpPr>
          <p:nvPr>
            <p:ph type="sldNum" sz="quarter" idx="12"/>
          </p:nvPr>
        </p:nvSpPr>
        <p:spPr/>
        <p:txBody>
          <a:bodyPr/>
          <a:lstStyle/>
          <a:p>
            <a:fld id="{15B758F3-2F0C-471B-AC1B-4C2A96600F27}" type="slidenum">
              <a:rPr lang="en-US" smtClean="0"/>
              <a:t>2</a:t>
            </a:fld>
            <a:endParaRPr lang="en-US"/>
          </a:p>
        </p:txBody>
      </p:sp>
      <p:pic>
        <p:nvPicPr>
          <p:cNvPr id="10" name="Picture 9" descr="A person writing on a paper&#10;&#10;Description automatically generated">
            <a:extLst>
              <a:ext uri="{FF2B5EF4-FFF2-40B4-BE49-F238E27FC236}">
                <a16:creationId xmlns:a16="http://schemas.microsoft.com/office/drawing/2014/main" id="{F43B6F8A-3A17-C3CD-FF65-BCE2B608521D}"/>
              </a:ext>
            </a:extLst>
          </p:cNvPr>
          <p:cNvPicPr>
            <a:picLocks noChangeAspect="1"/>
          </p:cNvPicPr>
          <p:nvPr/>
        </p:nvPicPr>
        <p:blipFill>
          <a:blip r:embed="rId3">
            <a:alphaModFix amt="5000"/>
            <a:extLst>
              <a:ext uri="{28A0092B-C50C-407E-A947-70E740481C1C}">
                <a14:useLocalDpi xmlns:a14="http://schemas.microsoft.com/office/drawing/2010/main" val="0"/>
              </a:ext>
            </a:extLst>
          </a:blip>
          <a:srcRect b="15625"/>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D033D12-3EA9-BBBD-4AC9-592494D12BD9}"/>
              </a:ext>
            </a:extLst>
          </p:cNvPr>
          <p:cNvSpPr/>
          <p:nvPr/>
        </p:nvSpPr>
        <p:spPr>
          <a:xfrm>
            <a:off x="1636295" y="1299410"/>
            <a:ext cx="9805737" cy="1359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laire Heyison | Center on Budget and Policy Priorities">
            <a:extLst>
              <a:ext uri="{FF2B5EF4-FFF2-40B4-BE49-F238E27FC236}">
                <a16:creationId xmlns:a16="http://schemas.microsoft.com/office/drawing/2014/main" id="{384DF536-31FF-3138-73BE-044EC332B53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4321" y="1033713"/>
            <a:ext cx="1993231" cy="19932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3010B9A-9BA6-0DF3-5156-1FC34184309D}"/>
              </a:ext>
            </a:extLst>
          </p:cNvPr>
          <p:cNvSpPr/>
          <p:nvPr/>
        </p:nvSpPr>
        <p:spPr>
          <a:xfrm>
            <a:off x="1636295" y="4078705"/>
            <a:ext cx="9805737" cy="135956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990BBB-161F-A7EE-9F8A-AEBD3DA99CD9}"/>
              </a:ext>
            </a:extLst>
          </p:cNvPr>
          <p:cNvSpPr/>
          <p:nvPr/>
        </p:nvSpPr>
        <p:spPr>
          <a:xfrm>
            <a:off x="3000708" y="1320830"/>
            <a:ext cx="2948821" cy="646331"/>
          </a:xfrm>
          <a:prstGeom prst="rect">
            <a:avLst/>
          </a:prstGeom>
          <a:noFill/>
        </p:spPr>
        <p:txBody>
          <a:bodyPr wrap="none" lIns="91440" tIns="45720" rIns="91440" bIns="45720">
            <a:spAutoFit/>
          </a:bodyPr>
          <a:lstStyle/>
          <a:p>
            <a:pPr algn="ctr"/>
            <a:r>
              <a:rPr lang="en-US" sz="3600" b="1" cap="none" spc="0">
                <a:ln w="0"/>
                <a:solidFill>
                  <a:schemeClr val="accent1"/>
                </a:solidFill>
                <a:effectLst>
                  <a:outerShdw blurRad="38100" dist="25400" dir="5400000" algn="ctr" rotWithShape="0">
                    <a:srgbClr val="6E747A">
                      <a:alpha val="43000"/>
                    </a:srgbClr>
                  </a:outerShdw>
                </a:effectLst>
                <a:latin typeface="Franklin Gothic Book" panose="020B0503020102020204" pitchFamily="34" charset="0"/>
              </a:rPr>
              <a:t>Claire Heyison</a:t>
            </a:r>
          </a:p>
        </p:txBody>
      </p:sp>
      <p:sp>
        <p:nvSpPr>
          <p:cNvPr id="15" name="Rectangle 14">
            <a:extLst>
              <a:ext uri="{FF2B5EF4-FFF2-40B4-BE49-F238E27FC236}">
                <a16:creationId xmlns:a16="http://schemas.microsoft.com/office/drawing/2014/main" id="{A20149CD-D763-3202-21B2-8CAE2E9335B9}"/>
              </a:ext>
            </a:extLst>
          </p:cNvPr>
          <p:cNvSpPr/>
          <p:nvPr/>
        </p:nvSpPr>
        <p:spPr>
          <a:xfrm>
            <a:off x="3000708" y="4208413"/>
            <a:ext cx="3279103" cy="646331"/>
          </a:xfrm>
          <a:prstGeom prst="rect">
            <a:avLst/>
          </a:prstGeom>
          <a:noFill/>
        </p:spPr>
        <p:txBody>
          <a:bodyPr wrap="none" lIns="91440" tIns="45720" rIns="91440" bIns="45720">
            <a:spAutoFit/>
          </a:bodyPr>
          <a:lstStyle/>
          <a:p>
            <a:pPr algn="ctr"/>
            <a:r>
              <a:rPr lang="en-US" sz="3600" b="1" cap="none" spc="0">
                <a:ln w="0"/>
                <a:solidFill>
                  <a:schemeClr val="accent1"/>
                </a:solidFill>
                <a:effectLst>
                  <a:outerShdw blurRad="38100" dist="25400" dir="5400000" algn="ctr" rotWithShape="0">
                    <a:srgbClr val="6E747A">
                      <a:alpha val="43000"/>
                    </a:srgbClr>
                  </a:outerShdw>
                </a:effectLst>
                <a:latin typeface="Franklin Gothic Book" panose="020B0503020102020204" pitchFamily="34" charset="0"/>
              </a:rPr>
              <a:t>Erin Miller, MPH</a:t>
            </a:r>
          </a:p>
        </p:txBody>
      </p:sp>
      <p:sp>
        <p:nvSpPr>
          <p:cNvPr id="16" name="Rectangle 15">
            <a:extLst>
              <a:ext uri="{FF2B5EF4-FFF2-40B4-BE49-F238E27FC236}">
                <a16:creationId xmlns:a16="http://schemas.microsoft.com/office/drawing/2014/main" id="{991CBE77-4273-48A5-6161-A6B4687371F5}"/>
              </a:ext>
            </a:extLst>
          </p:cNvPr>
          <p:cNvSpPr/>
          <p:nvPr/>
        </p:nvSpPr>
        <p:spPr>
          <a:xfrm>
            <a:off x="3029365" y="4746399"/>
            <a:ext cx="8164598" cy="400110"/>
          </a:xfrm>
          <a:prstGeom prst="rect">
            <a:avLst/>
          </a:prstGeom>
          <a:noFill/>
        </p:spPr>
        <p:txBody>
          <a:bodyPr wrap="square" lIns="91440" tIns="45720" rIns="91440" bIns="45720">
            <a:spAutoFit/>
          </a:bodyPr>
          <a:lstStyle/>
          <a:p>
            <a:r>
              <a:rPr lang="en-US" sz="2000">
                <a:ln w="0"/>
                <a:effectLst>
                  <a:outerShdw blurRad="38100" dist="25400" dir="5400000" algn="ctr" rotWithShape="0">
                    <a:srgbClr val="6E747A">
                      <a:alpha val="43000"/>
                    </a:srgbClr>
                  </a:outerShdw>
                </a:effectLst>
                <a:latin typeface="Franklin Gothic Book" panose="020B0503020102020204" pitchFamily="34" charset="0"/>
              </a:rPr>
              <a:t>Deputy Director of Policy, Community Catalyst</a:t>
            </a:r>
            <a:endParaRPr lang="en-US" sz="2000" cap="none" spc="0">
              <a:ln w="0"/>
              <a:effectLst>
                <a:outerShdw blurRad="38100" dist="25400" dir="5400000" algn="ctr" rotWithShape="0">
                  <a:srgbClr val="6E747A">
                    <a:alpha val="43000"/>
                  </a:srgbClr>
                </a:outerShdw>
              </a:effectLst>
              <a:latin typeface="Franklin Gothic Book" panose="020B0503020102020204" pitchFamily="34" charset="0"/>
            </a:endParaRPr>
          </a:p>
        </p:txBody>
      </p:sp>
      <p:sp>
        <p:nvSpPr>
          <p:cNvPr id="19" name="Rectangle 18">
            <a:extLst>
              <a:ext uri="{FF2B5EF4-FFF2-40B4-BE49-F238E27FC236}">
                <a16:creationId xmlns:a16="http://schemas.microsoft.com/office/drawing/2014/main" id="{E0C3D11B-D369-DC13-204E-1C45DCCC4FE9}"/>
              </a:ext>
            </a:extLst>
          </p:cNvPr>
          <p:cNvSpPr/>
          <p:nvPr/>
        </p:nvSpPr>
        <p:spPr>
          <a:xfrm>
            <a:off x="3029365" y="1837793"/>
            <a:ext cx="8164598" cy="707886"/>
          </a:xfrm>
          <a:prstGeom prst="rect">
            <a:avLst/>
          </a:prstGeom>
          <a:noFill/>
        </p:spPr>
        <p:txBody>
          <a:bodyPr wrap="square" lIns="91440" tIns="45720" rIns="91440" bIns="45720">
            <a:spAutoFit/>
          </a:bodyPr>
          <a:lstStyle/>
          <a:p>
            <a:r>
              <a:rPr lang="en-US" sz="2000">
                <a:ln w="0"/>
                <a:effectLst>
                  <a:outerShdw blurRad="38100" dist="25400" dir="5400000" algn="ctr" rotWithShape="0">
                    <a:srgbClr val="6E747A">
                      <a:alpha val="43000"/>
                    </a:srgbClr>
                  </a:outerShdw>
                </a:effectLst>
                <a:latin typeface="Franklin Gothic Book" panose="020B0503020102020204" pitchFamily="34" charset="0"/>
              </a:rPr>
              <a:t>Senior Health Policy Analyst, Health Insurance and Marketplace Policy</a:t>
            </a:r>
          </a:p>
          <a:p>
            <a:r>
              <a:rPr lang="en-US" sz="2000">
                <a:ln w="0"/>
                <a:effectLst>
                  <a:outerShdw blurRad="38100" dist="25400" dir="5400000" algn="ctr" rotWithShape="0">
                    <a:srgbClr val="6E747A">
                      <a:alpha val="43000"/>
                    </a:srgbClr>
                  </a:outerShdw>
                </a:effectLst>
                <a:latin typeface="Franklin Gothic Book" panose="020B0503020102020204" pitchFamily="34" charset="0"/>
              </a:rPr>
              <a:t>Center on Budget and Policy Priorities </a:t>
            </a:r>
            <a:endParaRPr lang="en-US" sz="2000" cap="none" spc="0">
              <a:ln w="0"/>
              <a:effectLst>
                <a:outerShdw blurRad="38100" dist="25400" dir="5400000" algn="ctr" rotWithShape="0">
                  <a:srgbClr val="6E747A">
                    <a:alpha val="43000"/>
                  </a:srgbClr>
                </a:outerShdw>
              </a:effectLst>
              <a:latin typeface="Franklin Gothic Book" panose="020B0503020102020204" pitchFamily="34" charset="0"/>
            </a:endParaRPr>
          </a:p>
        </p:txBody>
      </p:sp>
      <p:pic>
        <p:nvPicPr>
          <p:cNvPr id="2" name="Picture 4" descr="A person smiling with a scarf around her neck&#10;&#10;Description automatically generated">
            <a:extLst>
              <a:ext uri="{FF2B5EF4-FFF2-40B4-BE49-F238E27FC236}">
                <a16:creationId xmlns:a16="http://schemas.microsoft.com/office/drawing/2014/main" id="{9A0682FB-3D6C-E80B-86DC-681185BF2FF2}"/>
              </a:ext>
            </a:extLst>
          </p:cNvPr>
          <p:cNvPicPr>
            <a:picLocks noChangeAspect="1" noChangeArrowheads="1"/>
          </p:cNvPicPr>
          <p:nvPr/>
        </p:nvPicPr>
        <p:blipFill>
          <a:blip r:embed="rId5"/>
          <a:srcRect l="20513" t="1914" r="12500" b="-2392"/>
          <a:stretch/>
        </p:blipFill>
        <p:spPr bwMode="auto">
          <a:xfrm>
            <a:off x="884321" y="3699710"/>
            <a:ext cx="1990890" cy="200277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9784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9061" y="6240780"/>
            <a:ext cx="460351" cy="460550"/>
          </a:xfrm>
          <a:prstGeom prst="rect">
            <a:avLst/>
          </a:prstGeom>
        </p:spPr>
      </p:pic>
      <p:sp>
        <p:nvSpPr>
          <p:cNvPr id="4" name="Text 1"/>
          <p:cNvSpPr/>
          <p:nvPr/>
        </p:nvSpPr>
        <p:spPr>
          <a:xfrm>
            <a:off x="495300" y="1143000"/>
            <a:ext cx="8069580" cy="1295400"/>
          </a:xfrm>
          <a:prstGeom prst="rect">
            <a:avLst/>
          </a:prstGeom>
          <a:noFill/>
        </p:spPr>
        <p:txBody>
          <a:bodyPr wrap="square" lIns="0" tIns="0" rIns="0" bIns="0" rtlCol="0" anchor="t"/>
          <a:lstStyle/>
          <a:p>
            <a:pPr defTabSz="731520">
              <a:lnSpc>
                <a:spcPts val="5100"/>
              </a:lnSpc>
            </a:pPr>
            <a:endParaRPr lang="en-US" sz="4000">
              <a:solidFill>
                <a:srgbClr val="444444"/>
              </a:solidFill>
              <a:latin typeface="Calibri" panose="020F0502020204030204"/>
            </a:endParaRPr>
          </a:p>
        </p:txBody>
      </p:sp>
      <p:sp>
        <p:nvSpPr>
          <p:cNvPr id="5" name="Text 2"/>
          <p:cNvSpPr/>
          <p:nvPr/>
        </p:nvSpPr>
        <p:spPr>
          <a:xfrm>
            <a:off x="495300" y="2028908"/>
            <a:ext cx="8229931" cy="754380"/>
          </a:xfrm>
          <a:prstGeom prst="rect">
            <a:avLst/>
          </a:prstGeom>
          <a:noFill/>
        </p:spPr>
        <p:txBody>
          <a:bodyPr wrap="square" lIns="0" tIns="0" rIns="0" bIns="0" rtlCol="0" anchor="t"/>
          <a:lstStyle/>
          <a:p>
            <a:pPr defTabSz="731520"/>
            <a:r>
              <a:rPr lang="en-US" sz="1440">
                <a:solidFill>
                  <a:srgbClr val="000000"/>
                </a:solidFill>
                <a:latin typeface="Inter" panose="02000503000000020004" pitchFamily="2" charset="0"/>
                <a:ea typeface="Inter" panose="02000503000000020004" pitchFamily="2" charset="0"/>
              </a:rPr>
              <a:t>We’re a national organization dedicated to building the power of people to create a health system rooted in race equity and health justice and a society where health is a right for all. Together with partners, we’re building a powerful, united movement with a shared vision of and strategy for a health system accountable to all people.</a:t>
            </a:r>
          </a:p>
        </p:txBody>
      </p:sp>
      <p:sp>
        <p:nvSpPr>
          <p:cNvPr id="6" name="Text 3"/>
          <p:cNvSpPr/>
          <p:nvPr/>
        </p:nvSpPr>
        <p:spPr>
          <a:xfrm>
            <a:off x="495300" y="3848100"/>
            <a:ext cx="1958340" cy="952500"/>
          </a:xfrm>
          <a:prstGeom prst="rect">
            <a:avLst/>
          </a:prstGeom>
          <a:noFill/>
        </p:spPr>
        <p:txBody>
          <a:bodyPr wrap="square" lIns="0" tIns="0" rIns="0" bIns="0" rtlCol="0" anchor="t"/>
          <a:lstStyle/>
          <a:p>
            <a:pPr defTabSz="731520">
              <a:lnSpc>
                <a:spcPts val="7500"/>
              </a:lnSpc>
            </a:pPr>
            <a:r>
              <a:rPr lang="en-US" sz="6000" b="1">
                <a:solidFill>
                  <a:srgbClr val="133D35"/>
                </a:solidFill>
                <a:latin typeface="PP Mori Bold" pitchFamily="34" charset="0"/>
                <a:ea typeface="PP Mori Bold" pitchFamily="34" charset="-122"/>
                <a:cs typeface="PP Mori Bold" pitchFamily="34" charset="-120"/>
              </a:rPr>
              <a:t>300+</a:t>
            </a:r>
            <a:endParaRPr lang="en-US" sz="6000">
              <a:solidFill>
                <a:srgbClr val="444444"/>
              </a:solidFill>
              <a:latin typeface="Calibri" panose="020F0502020204030204"/>
            </a:endParaRPr>
          </a:p>
        </p:txBody>
      </p:sp>
      <p:sp>
        <p:nvSpPr>
          <p:cNvPr id="7" name="Text 4"/>
          <p:cNvSpPr/>
          <p:nvPr/>
        </p:nvSpPr>
        <p:spPr>
          <a:xfrm>
            <a:off x="495300" y="4724400"/>
            <a:ext cx="2574993" cy="502920"/>
          </a:xfrm>
          <a:prstGeom prst="rect">
            <a:avLst/>
          </a:prstGeom>
          <a:noFill/>
        </p:spPr>
        <p:txBody>
          <a:bodyPr wrap="square" lIns="0" tIns="0" rIns="0" bIns="0" rtlCol="0" anchor="t"/>
          <a:lstStyle/>
          <a:p>
            <a:pPr defTabSz="731520">
              <a:lnSpc>
                <a:spcPts val="1950"/>
              </a:lnSpc>
            </a:pPr>
            <a:r>
              <a:rPr lang="en-US" sz="1440">
                <a:solidFill>
                  <a:srgbClr val="000000"/>
                </a:solidFill>
                <a:latin typeface="Inter" panose="02000503000000020004" pitchFamily="2" charset="0"/>
              </a:rPr>
              <a:t>Partner organizations at the local and state level</a:t>
            </a:r>
            <a:endParaRPr lang="en-US" sz="1440">
              <a:solidFill>
                <a:srgbClr val="444444"/>
              </a:solidFill>
              <a:latin typeface="Inter" panose="02000503000000020004" pitchFamily="2" charset="0"/>
              <a:ea typeface="Inter" panose="02000503000000020004" pitchFamily="2" charset="0"/>
            </a:endParaRPr>
          </a:p>
        </p:txBody>
      </p:sp>
      <p:sp>
        <p:nvSpPr>
          <p:cNvPr id="8" name="Text 5"/>
          <p:cNvSpPr/>
          <p:nvPr/>
        </p:nvSpPr>
        <p:spPr>
          <a:xfrm>
            <a:off x="4465320" y="3848100"/>
            <a:ext cx="1958339" cy="952500"/>
          </a:xfrm>
          <a:prstGeom prst="rect">
            <a:avLst/>
          </a:prstGeom>
          <a:noFill/>
        </p:spPr>
        <p:txBody>
          <a:bodyPr wrap="square" lIns="0" tIns="0" rIns="0" bIns="0" rtlCol="0" anchor="t"/>
          <a:lstStyle/>
          <a:p>
            <a:pPr defTabSz="731520">
              <a:lnSpc>
                <a:spcPts val="7500"/>
              </a:lnSpc>
            </a:pPr>
            <a:r>
              <a:rPr lang="en-US" sz="6000" b="1">
                <a:solidFill>
                  <a:srgbClr val="133D35"/>
                </a:solidFill>
                <a:latin typeface="PP Mori Bold" pitchFamily="34" charset="0"/>
                <a:ea typeface="PP Mori Bold" pitchFamily="34" charset="-122"/>
                <a:cs typeface="PP Mori Bold" pitchFamily="34" charset="-120"/>
              </a:rPr>
              <a:t>45+</a:t>
            </a:r>
            <a:endParaRPr lang="en-US" sz="6000">
              <a:solidFill>
                <a:srgbClr val="444444"/>
              </a:solidFill>
              <a:latin typeface="Calibri" panose="020F0502020204030204"/>
            </a:endParaRPr>
          </a:p>
        </p:txBody>
      </p:sp>
      <p:sp>
        <p:nvSpPr>
          <p:cNvPr id="9" name="Text 6"/>
          <p:cNvSpPr/>
          <p:nvPr/>
        </p:nvSpPr>
        <p:spPr>
          <a:xfrm>
            <a:off x="4475922" y="4724400"/>
            <a:ext cx="2371465" cy="502920"/>
          </a:xfrm>
          <a:prstGeom prst="rect">
            <a:avLst/>
          </a:prstGeom>
          <a:noFill/>
        </p:spPr>
        <p:txBody>
          <a:bodyPr wrap="square" lIns="0" tIns="0" rIns="0" bIns="0" rtlCol="0" anchor="t"/>
          <a:lstStyle/>
          <a:p>
            <a:pPr defTabSz="731520"/>
            <a:r>
              <a:rPr lang="en-US" sz="1440">
                <a:solidFill>
                  <a:srgbClr val="000000"/>
                </a:solidFill>
                <a:latin typeface="Inter" panose="02000503000000020004" pitchFamily="2" charset="0"/>
              </a:rPr>
              <a:t>states where we do </a:t>
            </a:r>
          </a:p>
          <a:p>
            <a:pPr defTabSz="731520"/>
            <a:r>
              <a:rPr lang="en-US" sz="1440">
                <a:solidFill>
                  <a:srgbClr val="000000"/>
                </a:solidFill>
                <a:latin typeface="Inter" panose="02000503000000020004" pitchFamily="2" charset="0"/>
              </a:rPr>
              <a:t>our work</a:t>
            </a:r>
          </a:p>
        </p:txBody>
      </p:sp>
      <p:sp>
        <p:nvSpPr>
          <p:cNvPr id="10" name="Text 7"/>
          <p:cNvSpPr/>
          <p:nvPr/>
        </p:nvSpPr>
        <p:spPr>
          <a:xfrm>
            <a:off x="8229600" y="3848100"/>
            <a:ext cx="1615440" cy="952500"/>
          </a:xfrm>
          <a:prstGeom prst="rect">
            <a:avLst/>
          </a:prstGeom>
          <a:noFill/>
        </p:spPr>
        <p:txBody>
          <a:bodyPr wrap="square" lIns="0" tIns="0" rIns="0" bIns="0" rtlCol="0" anchor="t"/>
          <a:lstStyle/>
          <a:p>
            <a:pPr defTabSz="731520">
              <a:lnSpc>
                <a:spcPts val="7500"/>
              </a:lnSpc>
            </a:pPr>
            <a:r>
              <a:rPr lang="en-US" sz="6000" b="1">
                <a:solidFill>
                  <a:srgbClr val="133D35"/>
                </a:solidFill>
                <a:latin typeface="PP Mori Bold" pitchFamily="34" charset="0"/>
                <a:ea typeface="PP Mori Bold" pitchFamily="34" charset="-122"/>
                <a:cs typeface="PP Mori Bold" pitchFamily="34" charset="-120"/>
              </a:rPr>
              <a:t>9</a:t>
            </a:r>
            <a:endParaRPr lang="en-US" sz="6000">
              <a:solidFill>
                <a:srgbClr val="444444"/>
              </a:solidFill>
              <a:latin typeface="Calibri" panose="020F0502020204030204"/>
            </a:endParaRPr>
          </a:p>
        </p:txBody>
      </p:sp>
      <p:sp>
        <p:nvSpPr>
          <p:cNvPr id="11" name="Text 8"/>
          <p:cNvSpPr/>
          <p:nvPr/>
        </p:nvSpPr>
        <p:spPr>
          <a:xfrm>
            <a:off x="8229599" y="4724400"/>
            <a:ext cx="2997654" cy="502920"/>
          </a:xfrm>
          <a:prstGeom prst="rect">
            <a:avLst/>
          </a:prstGeom>
          <a:noFill/>
        </p:spPr>
        <p:txBody>
          <a:bodyPr wrap="square" lIns="0" tIns="0" rIns="0" bIns="0" rtlCol="0" anchor="t"/>
          <a:lstStyle/>
          <a:p>
            <a:pPr defTabSz="731520">
              <a:lnSpc>
                <a:spcPts val="1950"/>
              </a:lnSpc>
            </a:pPr>
            <a:r>
              <a:rPr lang="en-US" sz="1440">
                <a:solidFill>
                  <a:srgbClr val="000000"/>
                </a:solidFill>
                <a:latin typeface="Inter" panose="02000503000000020004" pitchFamily="2" charset="0"/>
              </a:rPr>
              <a:t>where we’ve incubated </a:t>
            </a:r>
          </a:p>
          <a:p>
            <a:pPr defTabSz="731520">
              <a:lnSpc>
                <a:spcPts val="1950"/>
              </a:lnSpc>
            </a:pPr>
            <a:r>
              <a:rPr lang="en-US" sz="1440">
                <a:solidFill>
                  <a:srgbClr val="000000"/>
                </a:solidFill>
                <a:latin typeface="Inter" panose="02000503000000020004" pitchFamily="2" charset="0"/>
              </a:rPr>
              <a:t>health advocacy organizations</a:t>
            </a:r>
            <a:endParaRPr lang="en-US" sz="1440" b="1">
              <a:solidFill>
                <a:srgbClr val="444444"/>
              </a:solidFill>
              <a:latin typeface="Calibri" panose="020F0502020204030204"/>
            </a:endParaRPr>
          </a:p>
        </p:txBody>
      </p:sp>
      <p:pic>
        <p:nvPicPr>
          <p:cNvPr id="12" name="Image 1" descr="preencoded.png">
            <a:extLst>
              <a:ext uri="{FF2B5EF4-FFF2-40B4-BE49-F238E27FC236}">
                <a16:creationId xmlns:a16="http://schemas.microsoft.com/office/drawing/2014/main" id="{BF08771E-D0C6-A4CB-7254-79EB6DF35A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200" y="121921"/>
            <a:ext cx="3340622" cy="2507311"/>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105400" cy="6858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9061" y="6240780"/>
            <a:ext cx="460351" cy="460550"/>
          </a:xfrm>
          <a:prstGeom prst="rect">
            <a:avLst/>
          </a:prstGeom>
        </p:spPr>
      </p:pic>
      <p:sp>
        <p:nvSpPr>
          <p:cNvPr id="5" name="TextBox 4">
            <a:extLst>
              <a:ext uri="{FF2B5EF4-FFF2-40B4-BE49-F238E27FC236}">
                <a16:creationId xmlns:a16="http://schemas.microsoft.com/office/drawing/2014/main" id="{3E903A7D-F983-CC46-45A1-EC6B73743C35}"/>
              </a:ext>
            </a:extLst>
          </p:cNvPr>
          <p:cNvSpPr txBox="1"/>
          <p:nvPr/>
        </p:nvSpPr>
        <p:spPr>
          <a:xfrm>
            <a:off x="5430982" y="399012"/>
            <a:ext cx="6417425" cy="978729"/>
          </a:xfrm>
          <a:prstGeom prst="rect">
            <a:avLst/>
          </a:prstGeom>
          <a:noFill/>
        </p:spPr>
        <p:txBody>
          <a:bodyPr wrap="square">
            <a:spAutoFit/>
          </a:bodyPr>
          <a:lstStyle/>
          <a:p>
            <a:pPr defTabSz="731520"/>
            <a:r>
              <a:rPr lang="en-US" sz="2880" b="1">
                <a:solidFill>
                  <a:srgbClr val="133C34"/>
                </a:solidFill>
                <a:latin typeface="Calibri" panose="020F0502020204030204"/>
              </a:rPr>
              <a:t>Community Catalyst Marketplace Affordability Project</a:t>
            </a:r>
          </a:p>
        </p:txBody>
      </p:sp>
      <p:sp>
        <p:nvSpPr>
          <p:cNvPr id="7" name="TextBox 6">
            <a:extLst>
              <a:ext uri="{FF2B5EF4-FFF2-40B4-BE49-F238E27FC236}">
                <a16:creationId xmlns:a16="http://schemas.microsoft.com/office/drawing/2014/main" id="{ECA064F5-E1EE-9A45-DB8C-2035C2F1456D}"/>
              </a:ext>
            </a:extLst>
          </p:cNvPr>
          <p:cNvSpPr txBox="1"/>
          <p:nvPr/>
        </p:nvSpPr>
        <p:spPr>
          <a:xfrm>
            <a:off x="5430982" y="1486536"/>
            <a:ext cx="6096000" cy="4819781"/>
          </a:xfrm>
          <a:prstGeom prst="rect">
            <a:avLst/>
          </a:prstGeom>
          <a:noFill/>
        </p:spPr>
        <p:txBody>
          <a:bodyPr wrap="square">
            <a:spAutoFit/>
          </a:bodyPr>
          <a:lstStyle/>
          <a:p>
            <a:pPr marL="228600" indent="-228600" defTabSz="731520">
              <a:buFont typeface="Arial" panose="020B0604020202020204" pitchFamily="34" charset="0"/>
              <a:buChar char="•"/>
            </a:pPr>
            <a:r>
              <a:rPr lang="en-US" sz="1920">
                <a:solidFill>
                  <a:srgbClr val="444444"/>
                </a:solidFill>
                <a:latin typeface="Calibri" panose="020F0502020204030204"/>
              </a:rPr>
              <a:t>Currently working with partners in 5 states – 2-3 partners per state</a:t>
            </a:r>
          </a:p>
          <a:p>
            <a:pPr marL="594360" lvl="1" indent="-228600" defTabSz="731520">
              <a:buFont typeface="Arial" panose="020B0604020202020204" pitchFamily="34" charset="0"/>
              <a:buChar char="•"/>
            </a:pPr>
            <a:r>
              <a:rPr lang="en-US" sz="1920">
                <a:solidFill>
                  <a:srgbClr val="444444"/>
                </a:solidFill>
                <a:latin typeface="Calibri" panose="020F0502020204030204"/>
              </a:rPr>
              <a:t>Current states: Washington, California, Colorado, Pennsylvania, Massachusetts</a:t>
            </a:r>
          </a:p>
          <a:p>
            <a:pPr marL="228600" indent="-228600" defTabSz="731520">
              <a:buFont typeface="Arial" panose="020B0604020202020204" pitchFamily="34" charset="0"/>
              <a:buChar char="•"/>
            </a:pPr>
            <a:r>
              <a:rPr lang="en-US" sz="1920">
                <a:solidFill>
                  <a:srgbClr val="444444"/>
                </a:solidFill>
                <a:latin typeface="Calibri" panose="020F0502020204030204"/>
              </a:rPr>
              <a:t>Adding two states this fall</a:t>
            </a:r>
          </a:p>
          <a:p>
            <a:pPr marL="594360" lvl="1" indent="-228600" defTabSz="731520">
              <a:buFont typeface="Arial" panose="020B0604020202020204" pitchFamily="34" charset="0"/>
              <a:buChar char="•"/>
            </a:pPr>
            <a:r>
              <a:rPr lang="en-US" sz="1920">
                <a:solidFill>
                  <a:srgbClr val="444444"/>
                </a:solidFill>
                <a:latin typeface="Calibri" panose="020F0502020204030204"/>
              </a:rPr>
              <a:t>Adding diverse political context, teachers and learners</a:t>
            </a:r>
          </a:p>
          <a:p>
            <a:pPr marL="228600" indent="-228600" defTabSz="731520">
              <a:buFont typeface="Arial" panose="020B0604020202020204" pitchFamily="34" charset="0"/>
              <a:buChar char="•"/>
            </a:pPr>
            <a:r>
              <a:rPr lang="en-US" sz="1920">
                <a:solidFill>
                  <a:srgbClr val="444444"/>
                </a:solidFill>
                <a:latin typeface="Calibri" panose="020F0502020204030204"/>
              </a:rPr>
              <a:t>Project Goals:</a:t>
            </a:r>
          </a:p>
          <a:p>
            <a:pPr marL="594360" lvl="1" indent="-228600" defTabSz="731520">
              <a:buFont typeface="Arial" panose="020B0604020202020204" pitchFamily="34" charset="0"/>
              <a:buChar char="•"/>
            </a:pPr>
            <a:r>
              <a:rPr lang="en-US" sz="1920">
                <a:solidFill>
                  <a:srgbClr val="444444"/>
                </a:solidFill>
                <a:latin typeface="Calibri" panose="020F0502020204030204"/>
              </a:rPr>
              <a:t>Reducing out-of-pocket costs – expanding financial assistance, and increasing comprehensiveness of coverage (e.g. EHBs)</a:t>
            </a:r>
          </a:p>
          <a:p>
            <a:pPr marL="594360" lvl="1" indent="-228600" defTabSz="731520">
              <a:buFont typeface="Arial" panose="020B0604020202020204" pitchFamily="34" charset="0"/>
              <a:buChar char="•"/>
            </a:pPr>
            <a:r>
              <a:rPr lang="en-US" sz="1920">
                <a:solidFill>
                  <a:srgbClr val="444444"/>
                </a:solidFill>
                <a:latin typeface="Calibri" panose="020F0502020204030204"/>
              </a:rPr>
              <a:t>Expanding access – including to immigrants, through SEPs, simplified enrollment</a:t>
            </a:r>
          </a:p>
          <a:p>
            <a:pPr marL="594360" lvl="1" indent="-228600" defTabSz="731520">
              <a:buFont typeface="Arial" panose="020B0604020202020204" pitchFamily="34" charset="0"/>
              <a:buChar char="•"/>
            </a:pPr>
            <a:r>
              <a:rPr lang="en-US" sz="1920">
                <a:solidFill>
                  <a:srgbClr val="444444"/>
                </a:solidFill>
                <a:latin typeface="Calibri" panose="020F0502020204030204"/>
              </a:rPr>
              <a:t>Cross state relationships and movement building</a:t>
            </a:r>
          </a:p>
          <a:p>
            <a:pPr marL="228600" indent="-228600" defTabSz="731520">
              <a:buFont typeface="Arial" panose="020B0604020202020204" pitchFamily="34" charset="0"/>
              <a:buChar char="•"/>
            </a:pPr>
            <a:r>
              <a:rPr lang="en-US" sz="1920">
                <a:solidFill>
                  <a:srgbClr val="444444"/>
                </a:solidFill>
                <a:latin typeface="Calibri" panose="020F0502020204030204"/>
              </a:rPr>
              <a:t>North star = policies that address structural racism in our health care system</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8800" y="5227320"/>
            <a:ext cx="2461260" cy="1630680"/>
          </a:xfrm>
          <a:prstGeom prst="rect">
            <a:avLst/>
          </a:prstGeom>
        </p:spPr>
      </p:pic>
      <p:sp>
        <p:nvSpPr>
          <p:cNvPr id="4" name="Text 0"/>
          <p:cNvSpPr/>
          <p:nvPr/>
        </p:nvSpPr>
        <p:spPr>
          <a:xfrm>
            <a:off x="548640" y="457200"/>
            <a:ext cx="8728028" cy="2511953"/>
          </a:xfrm>
          <a:prstGeom prst="rect">
            <a:avLst/>
          </a:prstGeom>
          <a:noFill/>
        </p:spPr>
        <p:txBody>
          <a:bodyPr wrap="square" lIns="0" tIns="0" rIns="0" bIns="0" rtlCol="0" anchor="t"/>
          <a:lstStyle/>
          <a:p>
            <a:pPr defTabSz="731520">
              <a:lnSpc>
                <a:spcPts val="6840"/>
              </a:lnSpc>
            </a:pPr>
            <a:endParaRPr lang="en-US" sz="6840">
              <a:solidFill>
                <a:srgbClr val="444444"/>
              </a:solidFill>
              <a:latin typeface="Calibri" panose="020F0502020204030204"/>
            </a:endParaRPr>
          </a:p>
        </p:txBody>
      </p:sp>
      <p:sp>
        <p:nvSpPr>
          <p:cNvPr id="5" name="Text 1"/>
          <p:cNvSpPr/>
          <p:nvPr/>
        </p:nvSpPr>
        <p:spPr>
          <a:xfrm>
            <a:off x="548640" y="3502553"/>
            <a:ext cx="5785706" cy="297180"/>
          </a:xfrm>
          <a:prstGeom prst="rect">
            <a:avLst/>
          </a:prstGeom>
          <a:noFill/>
        </p:spPr>
        <p:txBody>
          <a:bodyPr wrap="square" lIns="0" tIns="0" rIns="0" bIns="0" rtlCol="0" anchor="t"/>
          <a:lstStyle/>
          <a:p>
            <a:pPr defTabSz="731520">
              <a:lnSpc>
                <a:spcPts val="2352"/>
              </a:lnSpc>
            </a:pPr>
            <a:endParaRPr lang="en-US" sz="1680">
              <a:solidFill>
                <a:srgbClr val="444444"/>
              </a:solidFill>
              <a:latin typeface="Calibri" panose="020F0502020204030204"/>
            </a:endParaRPr>
          </a:p>
        </p:txBody>
      </p:sp>
      <p:sp>
        <p:nvSpPr>
          <p:cNvPr id="6" name="Text 2"/>
          <p:cNvSpPr/>
          <p:nvPr/>
        </p:nvSpPr>
        <p:spPr>
          <a:xfrm>
            <a:off x="548640" y="6286500"/>
            <a:ext cx="2650210" cy="114300"/>
          </a:xfrm>
          <a:prstGeom prst="rect">
            <a:avLst/>
          </a:prstGeom>
          <a:noFill/>
        </p:spPr>
        <p:txBody>
          <a:bodyPr wrap="square" lIns="0" tIns="0" rIns="0" bIns="0" rtlCol="0" anchor="t"/>
          <a:lstStyle/>
          <a:p>
            <a:pPr defTabSz="731520">
              <a:lnSpc>
                <a:spcPts val="702"/>
              </a:lnSpc>
            </a:pPr>
            <a:endParaRPr lang="en-US" sz="640">
              <a:solidFill>
                <a:srgbClr val="444444"/>
              </a:solidFill>
              <a:latin typeface="Calibri" panose="020F0502020204030204"/>
            </a:endParaRPr>
          </a:p>
        </p:txBody>
      </p:sp>
      <p:sp>
        <p:nvSpPr>
          <p:cNvPr id="11" name="Slide Number Placeholder 10">
            <a:extLst>
              <a:ext uri="{FF2B5EF4-FFF2-40B4-BE49-F238E27FC236}">
                <a16:creationId xmlns:a16="http://schemas.microsoft.com/office/drawing/2014/main" id="{A213DF76-8F1A-A4B1-2AC6-5F19C8780211}"/>
              </a:ext>
            </a:extLst>
          </p:cNvPr>
          <p:cNvSpPr>
            <a:spLocks noGrp="1"/>
          </p:cNvSpPr>
          <p:nvPr>
            <p:ph type="sldNum" sz="quarter" idx="4294967295"/>
          </p:nvPr>
        </p:nvSpPr>
        <p:spPr>
          <a:xfrm>
            <a:off x="11101311" y="6277266"/>
            <a:ext cx="275350" cy="365760"/>
          </a:xfrm>
        </p:spPr>
        <p:txBody>
          <a:bodyPr/>
          <a:lstStyle/>
          <a:p>
            <a:pPr defTabSz="731520"/>
            <a:fld id="{961DE40D-D43C-0A42-89A0-C57E32B0199C}" type="slidenum">
              <a:rPr lang="en-US">
                <a:solidFill>
                  <a:srgbClr val="133C34"/>
                </a:solidFill>
              </a:rPr>
              <a:pPr defTabSz="731520"/>
              <a:t>22</a:t>
            </a:fld>
            <a:endParaRPr lang="en-US">
              <a:solidFill>
                <a:srgbClr val="133C34"/>
              </a:solidFill>
            </a:endParaRPr>
          </a:p>
        </p:txBody>
      </p:sp>
      <p:graphicFrame>
        <p:nvGraphicFramePr>
          <p:cNvPr id="8" name="Diagram 7">
            <a:extLst>
              <a:ext uri="{FF2B5EF4-FFF2-40B4-BE49-F238E27FC236}">
                <a16:creationId xmlns:a16="http://schemas.microsoft.com/office/drawing/2014/main" id="{2904B1DC-E117-C486-8AFB-F44358C82869}"/>
              </a:ext>
            </a:extLst>
          </p:cNvPr>
          <p:cNvGraphicFramePr/>
          <p:nvPr/>
        </p:nvGraphicFramePr>
        <p:xfrm>
          <a:off x="1816088" y="1451610"/>
          <a:ext cx="8253742" cy="45730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B81741AE-942E-49AF-E613-66D7E2FDCB28}"/>
              </a:ext>
            </a:extLst>
          </p:cNvPr>
          <p:cNvSpPr txBox="1"/>
          <p:nvPr/>
        </p:nvSpPr>
        <p:spPr>
          <a:xfrm>
            <a:off x="548640" y="618282"/>
            <a:ext cx="3662017" cy="1421928"/>
          </a:xfrm>
          <a:prstGeom prst="rect">
            <a:avLst/>
          </a:prstGeom>
          <a:noFill/>
        </p:spPr>
        <p:txBody>
          <a:bodyPr wrap="square" rtlCol="0">
            <a:spAutoFit/>
          </a:bodyPr>
          <a:lstStyle/>
          <a:p>
            <a:pPr defTabSz="731520"/>
            <a:r>
              <a:rPr lang="en-US" sz="2880">
                <a:solidFill>
                  <a:srgbClr val="FFFFFF"/>
                </a:solidFill>
                <a:latin typeface="Calibri" panose="020F0502020204030204"/>
              </a:rPr>
              <a:t>Community Catalyst Marketplace Affordability Project</a:t>
            </a:r>
          </a:p>
        </p:txBody>
      </p:sp>
      <p:sp>
        <p:nvSpPr>
          <p:cNvPr id="12" name="TextBox 11">
            <a:extLst>
              <a:ext uri="{FF2B5EF4-FFF2-40B4-BE49-F238E27FC236}">
                <a16:creationId xmlns:a16="http://schemas.microsoft.com/office/drawing/2014/main" id="{E1EFE4FB-EEEE-C4F9-0645-6DD98C621364}"/>
              </a:ext>
            </a:extLst>
          </p:cNvPr>
          <p:cNvSpPr txBox="1"/>
          <p:nvPr/>
        </p:nvSpPr>
        <p:spPr>
          <a:xfrm>
            <a:off x="8150434" y="1654286"/>
            <a:ext cx="3662017" cy="2062103"/>
          </a:xfrm>
          <a:prstGeom prst="rect">
            <a:avLst/>
          </a:prstGeom>
          <a:noFill/>
        </p:spPr>
        <p:txBody>
          <a:bodyPr wrap="square" rtlCol="0">
            <a:spAutoFit/>
          </a:bodyPr>
          <a:lstStyle/>
          <a:p>
            <a:pPr defTabSz="731520"/>
            <a:r>
              <a:rPr lang="en-US" sz="1600">
                <a:solidFill>
                  <a:srgbClr val="FFFFFF"/>
                </a:solidFill>
                <a:latin typeface="Calibri" panose="020F0502020204030204"/>
              </a:rPr>
              <a:t>+ Power building</a:t>
            </a:r>
          </a:p>
          <a:p>
            <a:pPr defTabSz="731520"/>
            <a:r>
              <a:rPr lang="en-US" sz="1600">
                <a:solidFill>
                  <a:srgbClr val="FFFFFF"/>
                </a:solidFill>
                <a:latin typeface="Calibri" panose="020F0502020204030204"/>
              </a:rPr>
              <a:t>+ Narrative change</a:t>
            </a:r>
          </a:p>
          <a:p>
            <a:pPr defTabSz="731520"/>
            <a:r>
              <a:rPr lang="en-US" sz="1600">
                <a:solidFill>
                  <a:srgbClr val="FFFFFF"/>
                </a:solidFill>
                <a:latin typeface="Calibri" panose="020F0502020204030204"/>
              </a:rPr>
              <a:t>+ Policy support</a:t>
            </a:r>
          </a:p>
          <a:p>
            <a:pPr defTabSz="731520"/>
            <a:r>
              <a:rPr lang="en-US" sz="1600">
                <a:solidFill>
                  <a:srgbClr val="FFFFFF"/>
                </a:solidFill>
                <a:latin typeface="Calibri" panose="020F0502020204030204"/>
              </a:rPr>
              <a:t>+Actuarial resources</a:t>
            </a:r>
          </a:p>
          <a:p>
            <a:pPr defTabSz="731520"/>
            <a:r>
              <a:rPr lang="en-US" sz="1600">
                <a:solidFill>
                  <a:srgbClr val="FFFFFF"/>
                </a:solidFill>
                <a:latin typeface="Calibri" panose="020F0502020204030204"/>
              </a:rPr>
              <a:t>+ Research capacity</a:t>
            </a:r>
          </a:p>
          <a:p>
            <a:pPr defTabSz="731520"/>
            <a:r>
              <a:rPr lang="en-US" sz="1600">
                <a:solidFill>
                  <a:srgbClr val="FFFFFF"/>
                </a:solidFill>
                <a:latin typeface="Calibri" panose="020F0502020204030204"/>
              </a:rPr>
              <a:t>= increased ability to be active in the movement for health justice and push towards policy change</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105400" cy="6858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9061" y="6240780"/>
            <a:ext cx="460351" cy="460550"/>
          </a:xfrm>
          <a:prstGeom prst="rect">
            <a:avLst/>
          </a:prstGeom>
        </p:spPr>
      </p:pic>
      <p:sp>
        <p:nvSpPr>
          <p:cNvPr id="4" name="Text 0"/>
          <p:cNvSpPr/>
          <p:nvPr/>
        </p:nvSpPr>
        <p:spPr>
          <a:xfrm>
            <a:off x="5547360" y="777240"/>
            <a:ext cx="5410200" cy="4762500"/>
          </a:xfrm>
          <a:prstGeom prst="rect">
            <a:avLst/>
          </a:prstGeom>
          <a:noFill/>
        </p:spPr>
        <p:txBody>
          <a:bodyPr wrap="square" lIns="0" tIns="0" rIns="0" bIns="0" rtlCol="0" anchor="t"/>
          <a:lstStyle/>
          <a:p>
            <a:pPr marL="365760" indent="-365760" defTabSz="731520">
              <a:lnSpc>
                <a:spcPts val="2100"/>
              </a:lnSpc>
              <a:spcAft>
                <a:spcPts val="1440"/>
              </a:spcAft>
              <a:buFont typeface="+mj-lt"/>
              <a:buAutoNum type="arabicPeriod"/>
            </a:pPr>
            <a:endParaRPr lang="en-US" sz="1600" b="1">
              <a:solidFill>
                <a:srgbClr val="444444"/>
              </a:solidFill>
              <a:latin typeface="Inter" panose="020B0502030000000004" pitchFamily="34" charset="0"/>
              <a:ea typeface="Inter" panose="020B0502030000000004" pitchFamily="34" charset="0"/>
            </a:endParaRPr>
          </a:p>
        </p:txBody>
      </p:sp>
      <p:sp>
        <p:nvSpPr>
          <p:cNvPr id="5" name="TextBox 4">
            <a:extLst>
              <a:ext uri="{FF2B5EF4-FFF2-40B4-BE49-F238E27FC236}">
                <a16:creationId xmlns:a16="http://schemas.microsoft.com/office/drawing/2014/main" id="{296EB7AC-B212-0CF7-E3CA-1EB669B57048}"/>
              </a:ext>
            </a:extLst>
          </p:cNvPr>
          <p:cNvSpPr txBox="1"/>
          <p:nvPr/>
        </p:nvSpPr>
        <p:spPr>
          <a:xfrm>
            <a:off x="5430982" y="204639"/>
            <a:ext cx="6417425" cy="978729"/>
          </a:xfrm>
          <a:prstGeom prst="rect">
            <a:avLst/>
          </a:prstGeom>
          <a:noFill/>
        </p:spPr>
        <p:txBody>
          <a:bodyPr wrap="square">
            <a:spAutoFit/>
          </a:bodyPr>
          <a:lstStyle/>
          <a:p>
            <a:pPr defTabSz="731520"/>
            <a:r>
              <a:rPr lang="en-US" sz="2880" b="1">
                <a:solidFill>
                  <a:srgbClr val="133C34"/>
                </a:solidFill>
                <a:latin typeface="Calibri" panose="020F0502020204030204"/>
              </a:rPr>
              <a:t>Themes from Phase I</a:t>
            </a:r>
          </a:p>
          <a:p>
            <a:pPr defTabSz="731520"/>
            <a:r>
              <a:rPr lang="en-US" sz="2880" b="1" i="1">
                <a:solidFill>
                  <a:srgbClr val="133C34"/>
                </a:solidFill>
                <a:latin typeface="Calibri" panose="020F0502020204030204"/>
              </a:rPr>
              <a:t>Advocacy, engagement, power-building</a:t>
            </a:r>
          </a:p>
        </p:txBody>
      </p:sp>
      <p:sp>
        <p:nvSpPr>
          <p:cNvPr id="7" name="TextBox 6">
            <a:extLst>
              <a:ext uri="{FF2B5EF4-FFF2-40B4-BE49-F238E27FC236}">
                <a16:creationId xmlns:a16="http://schemas.microsoft.com/office/drawing/2014/main" id="{20FAC5F2-1E94-98FA-4301-3415C1D3968D}"/>
              </a:ext>
            </a:extLst>
          </p:cNvPr>
          <p:cNvSpPr txBox="1"/>
          <p:nvPr/>
        </p:nvSpPr>
        <p:spPr>
          <a:xfrm>
            <a:off x="5430981" y="1090934"/>
            <a:ext cx="6417425" cy="437043"/>
          </a:xfrm>
          <a:prstGeom prst="rect">
            <a:avLst/>
          </a:prstGeom>
          <a:noFill/>
        </p:spPr>
        <p:txBody>
          <a:bodyPr wrap="square">
            <a:spAutoFit/>
          </a:bodyPr>
          <a:lstStyle/>
          <a:p>
            <a:pPr defTabSz="731520"/>
            <a:endParaRPr lang="en-US" sz="2240">
              <a:solidFill>
                <a:srgbClr val="444444"/>
              </a:solidFill>
              <a:latin typeface="Calibri" panose="020F0502020204030204"/>
            </a:endParaRPr>
          </a:p>
        </p:txBody>
      </p:sp>
      <p:sp>
        <p:nvSpPr>
          <p:cNvPr id="8" name="TextBox 7">
            <a:extLst>
              <a:ext uri="{FF2B5EF4-FFF2-40B4-BE49-F238E27FC236}">
                <a16:creationId xmlns:a16="http://schemas.microsoft.com/office/drawing/2014/main" id="{E9724E4E-B0CE-5705-EDF5-5D48B6791ACD}"/>
              </a:ext>
            </a:extLst>
          </p:cNvPr>
          <p:cNvSpPr txBox="1"/>
          <p:nvPr/>
        </p:nvSpPr>
        <p:spPr>
          <a:xfrm>
            <a:off x="5430982" y="1495108"/>
            <a:ext cx="6417424" cy="4292970"/>
          </a:xfrm>
          <a:prstGeom prst="rect">
            <a:avLst/>
          </a:prstGeom>
          <a:noFill/>
        </p:spPr>
        <p:txBody>
          <a:bodyPr wrap="square">
            <a:spAutoFit/>
          </a:bodyPr>
          <a:lstStyle/>
          <a:p>
            <a:pPr marL="365760" indent="-365760" defTabSz="731520" fontAlgn="base">
              <a:spcBef>
                <a:spcPts val="480"/>
              </a:spcBef>
              <a:buFont typeface="Arial" panose="020B0604020202020204" pitchFamily="34" charset="0"/>
              <a:buChar char="•"/>
            </a:pPr>
            <a:r>
              <a:rPr lang="en-US" sz="2240">
                <a:solidFill>
                  <a:srgbClr val="444444"/>
                </a:solidFill>
                <a:latin typeface="Calibri" panose="020F0502020204030204"/>
              </a:rPr>
              <a:t>Advocating for state-based Marketplaces and state agencies to better integrate directly-impacted communities into their decision-making processes</a:t>
            </a:r>
          </a:p>
          <a:p>
            <a:pPr marL="365760" indent="-365760" defTabSz="731520" fontAlgn="base">
              <a:buFont typeface="Arial" panose="020B0604020202020204" pitchFamily="34" charset="0"/>
              <a:buChar char="•"/>
            </a:pPr>
            <a:r>
              <a:rPr lang="en-US" sz="2240">
                <a:solidFill>
                  <a:srgbClr val="444444"/>
                </a:solidFill>
                <a:latin typeface="Calibri" panose="020F0502020204030204"/>
              </a:rPr>
              <a:t>Serving as a bridge to directly-impacted community members</a:t>
            </a:r>
          </a:p>
          <a:p>
            <a:pPr marL="365760" indent="-365760" defTabSz="731520" fontAlgn="base">
              <a:buFont typeface="Arial" panose="020B0604020202020204" pitchFamily="34" charset="0"/>
              <a:buChar char="•"/>
            </a:pPr>
            <a:r>
              <a:rPr lang="en-US" sz="2240">
                <a:solidFill>
                  <a:srgbClr val="444444"/>
                </a:solidFill>
                <a:latin typeface="Calibri" panose="020F0502020204030204"/>
              </a:rPr>
              <a:t>Hosting listening sessions, focus groups and creating surveys</a:t>
            </a:r>
          </a:p>
          <a:p>
            <a:pPr marL="365760" indent="-365760" defTabSz="731520" fontAlgn="base">
              <a:buFont typeface="Arial" panose="020B0604020202020204" pitchFamily="34" charset="0"/>
              <a:buChar char="•"/>
            </a:pPr>
            <a:r>
              <a:rPr lang="en-US" sz="2240">
                <a:solidFill>
                  <a:srgbClr val="444444"/>
                </a:solidFill>
                <a:latin typeface="Calibri" panose="020F0502020204030204"/>
              </a:rPr>
              <a:t>Managing broad and diverse coalitions</a:t>
            </a:r>
          </a:p>
          <a:p>
            <a:pPr marL="365760" indent="-365760" defTabSz="731520" fontAlgn="base">
              <a:buFont typeface="Arial" panose="020B0604020202020204" pitchFamily="34" charset="0"/>
              <a:buChar char="•"/>
            </a:pPr>
            <a:r>
              <a:rPr lang="en-US" sz="2240">
                <a:solidFill>
                  <a:srgbClr val="444444"/>
                </a:solidFill>
                <a:latin typeface="Calibri" panose="020F0502020204030204"/>
              </a:rPr>
              <a:t>Engaging the media and policymakers</a:t>
            </a:r>
          </a:p>
          <a:p>
            <a:pPr marL="365760" indent="-365760" defTabSz="731520" fontAlgn="base">
              <a:spcBef>
                <a:spcPts val="480"/>
              </a:spcBef>
              <a:buFont typeface="Arial" panose="020B0604020202020204" pitchFamily="34" charset="0"/>
              <a:buChar char="•"/>
            </a:pPr>
            <a:r>
              <a:rPr lang="en-US" sz="2240">
                <a:solidFill>
                  <a:srgbClr val="444444"/>
                </a:solidFill>
                <a:latin typeface="Calibri" panose="020F0502020204030204"/>
              </a:rPr>
              <a:t>Providing FAQs and health literacy tools to newly covered individuals</a:t>
            </a:r>
          </a:p>
          <a:p>
            <a:pPr defTabSz="731520"/>
            <a:endParaRPr lang="en-US" sz="2240">
              <a:solidFill>
                <a:srgbClr val="444444"/>
              </a:solidFill>
              <a:latin typeface="Calibri" panose="020F0502020204030204"/>
            </a:endParaRPr>
          </a:p>
        </p:txBody>
      </p:sp>
    </p:spTree>
    <p:extLst>
      <p:ext uri="{BB962C8B-B14F-4D97-AF65-F5344CB8AC3E}">
        <p14:creationId xmlns:p14="http://schemas.microsoft.com/office/powerpoint/2010/main" val="316941098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086600" y="0"/>
            <a:ext cx="5105400" cy="6858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9060" y="6240780"/>
            <a:ext cx="460352" cy="460550"/>
          </a:xfrm>
          <a:prstGeom prst="rect">
            <a:avLst/>
          </a:prstGeom>
        </p:spPr>
      </p:pic>
      <p:sp>
        <p:nvSpPr>
          <p:cNvPr id="4" name="Text 0"/>
          <p:cNvSpPr/>
          <p:nvPr/>
        </p:nvSpPr>
        <p:spPr>
          <a:xfrm>
            <a:off x="495300" y="777240"/>
            <a:ext cx="2743200" cy="213360"/>
          </a:xfrm>
          <a:prstGeom prst="rect">
            <a:avLst/>
          </a:prstGeom>
          <a:noFill/>
        </p:spPr>
        <p:txBody>
          <a:bodyPr wrap="square" lIns="0" tIns="0" rIns="0" bIns="0" rtlCol="0" anchor="t"/>
          <a:lstStyle/>
          <a:p>
            <a:pPr defTabSz="731520">
              <a:lnSpc>
                <a:spcPts val="1650"/>
              </a:lnSpc>
            </a:pPr>
            <a:endParaRPr lang="en-US" sz="1320">
              <a:solidFill>
                <a:srgbClr val="444444"/>
              </a:solidFill>
              <a:latin typeface="Calibri" panose="020F0502020204030204"/>
            </a:endParaRPr>
          </a:p>
        </p:txBody>
      </p:sp>
      <p:sp>
        <p:nvSpPr>
          <p:cNvPr id="5" name="Text 1"/>
          <p:cNvSpPr/>
          <p:nvPr/>
        </p:nvSpPr>
        <p:spPr>
          <a:xfrm>
            <a:off x="495300" y="1143000"/>
            <a:ext cx="4701540" cy="1143000"/>
          </a:xfrm>
          <a:prstGeom prst="rect">
            <a:avLst/>
          </a:prstGeom>
          <a:noFill/>
        </p:spPr>
        <p:txBody>
          <a:bodyPr wrap="square" lIns="0" tIns="0" rIns="0" bIns="0" rtlCol="0" anchor="t"/>
          <a:lstStyle/>
          <a:p>
            <a:pPr defTabSz="731520">
              <a:lnSpc>
                <a:spcPts val="4488"/>
              </a:lnSpc>
            </a:pPr>
            <a:endParaRPr lang="en-US" sz="4080">
              <a:solidFill>
                <a:srgbClr val="444444"/>
              </a:solidFill>
              <a:latin typeface="Calibri" panose="020F0502020204030204"/>
            </a:endParaRPr>
          </a:p>
        </p:txBody>
      </p:sp>
      <p:sp>
        <p:nvSpPr>
          <p:cNvPr id="8" name="Text 4">
            <a:extLst>
              <a:ext uri="{FF2B5EF4-FFF2-40B4-BE49-F238E27FC236}">
                <a16:creationId xmlns:a16="http://schemas.microsoft.com/office/drawing/2014/main" id="{352C0E71-1527-634C-E1FE-042C193EDD8E}"/>
              </a:ext>
            </a:extLst>
          </p:cNvPr>
          <p:cNvSpPr/>
          <p:nvPr/>
        </p:nvSpPr>
        <p:spPr>
          <a:xfrm>
            <a:off x="9966960" y="6446520"/>
            <a:ext cx="1409700" cy="91440"/>
          </a:xfrm>
          <a:prstGeom prst="rect">
            <a:avLst/>
          </a:prstGeom>
          <a:noFill/>
        </p:spPr>
        <p:txBody>
          <a:bodyPr wrap="square" lIns="0" tIns="0" rIns="0" bIns="0" rtlCol="0" anchor="t"/>
          <a:lstStyle/>
          <a:p>
            <a:pPr defTabSz="731520">
              <a:lnSpc>
                <a:spcPts val="702"/>
              </a:lnSpc>
            </a:pPr>
            <a:r>
              <a:rPr lang="en-US" sz="540" kern="0" spc="38">
                <a:solidFill>
                  <a:srgbClr val="FFFFFF"/>
                </a:solidFill>
                <a:latin typeface="Inter" panose="020B0502030000000004" pitchFamily="34" charset="0"/>
                <a:ea typeface="Inter" panose="020B0502030000000004" pitchFamily="34" charset="0"/>
                <a:cs typeface="Inter" panose="020B0502030000000004" pitchFamily="34" charset="0"/>
              </a:rPr>
              <a:t>©COMMUNITY CATALYST 2022  •  </a:t>
            </a:r>
            <a:fld id="{D5E99594-AAAD-E74E-B720-4F8EF41D7383}" type="slidenum">
              <a:rPr lang="en-US" sz="540" kern="0" spc="38">
                <a:solidFill>
                  <a:srgbClr val="FFFFFF"/>
                </a:solidFill>
                <a:latin typeface="Inter" panose="020B0502030000000004" pitchFamily="34" charset="0"/>
                <a:ea typeface="Inter" panose="020B0502030000000004" pitchFamily="34" charset="0"/>
                <a:cs typeface="Inter" panose="020B0502030000000004" pitchFamily="34" charset="0"/>
              </a:rPr>
              <a:pPr defTabSz="731520">
                <a:lnSpc>
                  <a:spcPts val="702"/>
                </a:lnSpc>
              </a:pPr>
              <a:t>24</a:t>
            </a:fld>
            <a:endParaRPr lang="en-US" sz="540">
              <a:solidFill>
                <a:srgbClr val="FFFFFF"/>
              </a:solidFill>
              <a:latin typeface="Calibri" panose="020F0502020204030204"/>
            </a:endParaRPr>
          </a:p>
        </p:txBody>
      </p:sp>
      <p:sp>
        <p:nvSpPr>
          <p:cNvPr id="6" name="TextBox 5">
            <a:extLst>
              <a:ext uri="{FF2B5EF4-FFF2-40B4-BE49-F238E27FC236}">
                <a16:creationId xmlns:a16="http://schemas.microsoft.com/office/drawing/2014/main" id="{DDECF379-4F2D-1FAA-6B12-7C9F0499DB4B}"/>
              </a:ext>
            </a:extLst>
          </p:cNvPr>
          <p:cNvSpPr txBox="1"/>
          <p:nvPr/>
        </p:nvSpPr>
        <p:spPr>
          <a:xfrm>
            <a:off x="399011" y="365470"/>
            <a:ext cx="6417425" cy="978729"/>
          </a:xfrm>
          <a:prstGeom prst="rect">
            <a:avLst/>
          </a:prstGeom>
          <a:noFill/>
        </p:spPr>
        <p:txBody>
          <a:bodyPr wrap="square">
            <a:spAutoFit/>
          </a:bodyPr>
          <a:lstStyle/>
          <a:p>
            <a:pPr defTabSz="731520"/>
            <a:r>
              <a:rPr lang="en-US" sz="2880" b="1">
                <a:solidFill>
                  <a:srgbClr val="133C34"/>
                </a:solidFill>
                <a:latin typeface="Calibri" panose="020F0502020204030204"/>
              </a:rPr>
              <a:t>Themes from Phase I</a:t>
            </a:r>
          </a:p>
          <a:p>
            <a:pPr defTabSz="731520"/>
            <a:r>
              <a:rPr lang="en-US" sz="2880" b="1" i="1">
                <a:solidFill>
                  <a:srgbClr val="133C34"/>
                </a:solidFill>
                <a:latin typeface="Calibri" panose="020F0502020204030204"/>
              </a:rPr>
              <a:t>Policy Change</a:t>
            </a:r>
          </a:p>
        </p:txBody>
      </p:sp>
      <p:sp>
        <p:nvSpPr>
          <p:cNvPr id="7" name="TextBox 6">
            <a:extLst>
              <a:ext uri="{FF2B5EF4-FFF2-40B4-BE49-F238E27FC236}">
                <a16:creationId xmlns:a16="http://schemas.microsoft.com/office/drawing/2014/main" id="{2C22470D-5242-74EB-CE12-05BBD6A1982A}"/>
              </a:ext>
            </a:extLst>
          </p:cNvPr>
          <p:cNvSpPr txBox="1"/>
          <p:nvPr/>
        </p:nvSpPr>
        <p:spPr>
          <a:xfrm>
            <a:off x="399011" y="1308541"/>
            <a:ext cx="6417425" cy="6705938"/>
          </a:xfrm>
          <a:prstGeom prst="rect">
            <a:avLst/>
          </a:prstGeom>
          <a:noFill/>
        </p:spPr>
        <p:txBody>
          <a:bodyPr wrap="square">
            <a:spAutoFit/>
          </a:bodyPr>
          <a:lstStyle/>
          <a:p>
            <a:pPr marL="365760" indent="-365760" defTabSz="731520" fontAlgn="base">
              <a:spcBef>
                <a:spcPts val="480"/>
              </a:spcBef>
              <a:buFont typeface="Arial" panose="020B0604020202020204" pitchFamily="34" charset="0"/>
              <a:buChar char="•"/>
            </a:pPr>
            <a:r>
              <a:rPr lang="en-US" sz="2240">
                <a:solidFill>
                  <a:srgbClr val="444444"/>
                </a:solidFill>
                <a:latin typeface="Calibri" panose="020F0502020204030204"/>
              </a:rPr>
              <a:t>Increasing/implementing state-level financial assistance (through CSRs and/or additional premium assistance)</a:t>
            </a:r>
          </a:p>
          <a:p>
            <a:pPr marL="731520" lvl="1" indent="-365760" defTabSz="731520" fontAlgn="base">
              <a:spcBef>
                <a:spcPts val="480"/>
              </a:spcBef>
              <a:buFont typeface="Arial" panose="020B0604020202020204" pitchFamily="34" charset="0"/>
              <a:buChar char="•"/>
            </a:pPr>
            <a:r>
              <a:rPr lang="en-US" sz="2240">
                <a:solidFill>
                  <a:srgbClr val="444444"/>
                </a:solidFill>
                <a:latin typeface="Calibri" panose="020F0502020204030204"/>
              </a:rPr>
              <a:t>Focus on deductibles – reducing/eliminating, also reducing copays</a:t>
            </a:r>
          </a:p>
          <a:p>
            <a:pPr marL="365760" indent="-365760" defTabSz="731520" fontAlgn="base">
              <a:buFont typeface="Arial" panose="020B0604020202020204" pitchFamily="34" charset="0"/>
              <a:buChar char="•"/>
            </a:pPr>
            <a:r>
              <a:rPr lang="en-US" sz="2240">
                <a:solidFill>
                  <a:srgbClr val="444444"/>
                </a:solidFill>
                <a:latin typeface="Calibri" panose="020F0502020204030204"/>
              </a:rPr>
              <a:t>Improving plan design </a:t>
            </a:r>
          </a:p>
          <a:p>
            <a:pPr marL="731520" lvl="1" indent="-365760" defTabSz="731520" fontAlgn="base">
              <a:buFont typeface="Arial" panose="020B0604020202020204" pitchFamily="34" charset="0"/>
              <a:buChar char="•"/>
            </a:pPr>
            <a:r>
              <a:rPr lang="en-US" sz="2240">
                <a:solidFill>
                  <a:srgbClr val="444444"/>
                </a:solidFill>
                <a:latin typeface="Calibri" panose="020F0502020204030204"/>
              </a:rPr>
              <a:t>Adding or changing benefits including increased access to Rx drugs, exploring option to add adult dental</a:t>
            </a:r>
          </a:p>
          <a:p>
            <a:pPr marL="365760" indent="-365760" defTabSz="731520" fontAlgn="base">
              <a:buFont typeface="Arial" panose="020B0604020202020204" pitchFamily="34" charset="0"/>
              <a:buChar char="•"/>
            </a:pPr>
            <a:r>
              <a:rPr lang="en-US" sz="2240">
                <a:solidFill>
                  <a:srgbClr val="444444"/>
                </a:solidFill>
                <a:latin typeface="Calibri" panose="020F0502020204030204"/>
              </a:rPr>
              <a:t>Expanding access to affordable coverage for immigrants, including for people with DACA and undocumented immigrants</a:t>
            </a:r>
          </a:p>
          <a:p>
            <a:pPr defTabSz="731520"/>
            <a:br>
              <a:rPr lang="en-US" sz="2240">
                <a:solidFill>
                  <a:srgbClr val="444444"/>
                </a:solidFill>
                <a:latin typeface="Calibri" panose="020F0502020204030204"/>
              </a:rPr>
            </a:br>
            <a:endParaRPr lang="en-US" sz="2240">
              <a:solidFill>
                <a:srgbClr val="444444"/>
              </a:solidFill>
              <a:latin typeface="Calibri" panose="020F0502020204030204"/>
            </a:endParaRPr>
          </a:p>
          <a:p>
            <a:pPr marL="594360" lvl="1" indent="-228600" defTabSz="731520">
              <a:buFont typeface="Arial" panose="020B0604020202020204" pitchFamily="34" charset="0"/>
              <a:buChar char="•"/>
            </a:pPr>
            <a:endParaRPr lang="en-US" sz="2240">
              <a:solidFill>
                <a:srgbClr val="444444"/>
              </a:solidFill>
              <a:latin typeface="Calibri" panose="020F0502020204030204"/>
            </a:endParaRPr>
          </a:p>
          <a:p>
            <a:pPr marL="228600" indent="-228600" defTabSz="731520">
              <a:buFont typeface="Arial" panose="020B0604020202020204" pitchFamily="34" charset="0"/>
              <a:buChar char="•"/>
            </a:pPr>
            <a:endParaRPr lang="en-US" sz="2240">
              <a:solidFill>
                <a:srgbClr val="444444"/>
              </a:solidFill>
              <a:latin typeface="Calibri" panose="020F0502020204030204"/>
            </a:endParaRPr>
          </a:p>
          <a:p>
            <a:pPr marL="228600" indent="-228600" defTabSz="731520">
              <a:buFont typeface="Arial" panose="020B0604020202020204" pitchFamily="34" charset="0"/>
              <a:buChar char="•"/>
            </a:pPr>
            <a:endParaRPr lang="en-US" sz="2240">
              <a:solidFill>
                <a:srgbClr val="444444"/>
              </a:solidFill>
              <a:latin typeface="Calibri" panose="020F0502020204030204"/>
            </a:endParaRPr>
          </a:p>
          <a:p>
            <a:pPr marL="365760" lvl="1" defTabSz="731520"/>
            <a:endParaRPr lang="en-US" sz="2240">
              <a:solidFill>
                <a:srgbClr val="444444"/>
              </a:solidFill>
              <a:latin typeface="Calibri" panose="020F0502020204030204"/>
            </a:endParaRPr>
          </a:p>
          <a:p>
            <a:pPr marL="228600" indent="-228600" defTabSz="731520">
              <a:buFont typeface="Arial" panose="020B0604020202020204" pitchFamily="34" charset="0"/>
              <a:buChar char="•"/>
            </a:pPr>
            <a:endParaRPr lang="en-US" sz="2240">
              <a:solidFill>
                <a:srgbClr val="444444"/>
              </a:solidFill>
              <a:latin typeface="Calibri" panose="020F0502020204030204"/>
            </a:endParaRPr>
          </a:p>
        </p:txBody>
      </p:sp>
    </p:spTree>
    <p:extLst>
      <p:ext uri="{BB962C8B-B14F-4D97-AF65-F5344CB8AC3E}">
        <p14:creationId xmlns:p14="http://schemas.microsoft.com/office/powerpoint/2010/main" val="315039364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Text 0"/>
          <p:cNvSpPr/>
          <p:nvPr/>
        </p:nvSpPr>
        <p:spPr>
          <a:xfrm>
            <a:off x="548640" y="457200"/>
            <a:ext cx="8728028" cy="2511953"/>
          </a:xfrm>
          <a:prstGeom prst="rect">
            <a:avLst/>
          </a:prstGeom>
          <a:noFill/>
        </p:spPr>
        <p:txBody>
          <a:bodyPr wrap="square" lIns="0" tIns="0" rIns="0" bIns="0" rtlCol="0" anchor="t"/>
          <a:lstStyle/>
          <a:p>
            <a:pPr defTabSz="731520">
              <a:lnSpc>
                <a:spcPts val="6840"/>
              </a:lnSpc>
            </a:pPr>
            <a:endParaRPr lang="en-US" sz="6840">
              <a:solidFill>
                <a:srgbClr val="444444"/>
              </a:solidFill>
              <a:latin typeface="Calibri" panose="020F0502020204030204"/>
            </a:endParaRPr>
          </a:p>
        </p:txBody>
      </p:sp>
      <p:sp>
        <p:nvSpPr>
          <p:cNvPr id="5" name="Text 1"/>
          <p:cNvSpPr/>
          <p:nvPr/>
        </p:nvSpPr>
        <p:spPr>
          <a:xfrm>
            <a:off x="548640" y="3502553"/>
            <a:ext cx="5785706" cy="297180"/>
          </a:xfrm>
          <a:prstGeom prst="rect">
            <a:avLst/>
          </a:prstGeom>
          <a:noFill/>
        </p:spPr>
        <p:txBody>
          <a:bodyPr wrap="square" lIns="0" tIns="0" rIns="0" bIns="0" rtlCol="0" anchor="t"/>
          <a:lstStyle/>
          <a:p>
            <a:pPr defTabSz="731520">
              <a:lnSpc>
                <a:spcPts val="2352"/>
              </a:lnSpc>
            </a:pPr>
            <a:endParaRPr lang="en-US" sz="1680">
              <a:solidFill>
                <a:srgbClr val="444444"/>
              </a:solidFill>
              <a:latin typeface="Calibri" panose="020F0502020204030204"/>
            </a:endParaRPr>
          </a:p>
        </p:txBody>
      </p:sp>
      <p:sp>
        <p:nvSpPr>
          <p:cNvPr id="6" name="Text 2"/>
          <p:cNvSpPr/>
          <p:nvPr/>
        </p:nvSpPr>
        <p:spPr>
          <a:xfrm>
            <a:off x="548640" y="6286500"/>
            <a:ext cx="2650210" cy="114300"/>
          </a:xfrm>
          <a:prstGeom prst="rect">
            <a:avLst/>
          </a:prstGeom>
          <a:noFill/>
        </p:spPr>
        <p:txBody>
          <a:bodyPr wrap="square" lIns="0" tIns="0" rIns="0" bIns="0" rtlCol="0" anchor="t"/>
          <a:lstStyle/>
          <a:p>
            <a:pPr defTabSz="731520">
              <a:lnSpc>
                <a:spcPts val="702"/>
              </a:lnSpc>
            </a:pPr>
            <a:endParaRPr lang="en-US" sz="640">
              <a:solidFill>
                <a:srgbClr val="444444"/>
              </a:solidFill>
              <a:latin typeface="Calibri" panose="020F0502020204030204"/>
            </a:endParaRPr>
          </a:p>
        </p:txBody>
      </p:sp>
      <p:sp>
        <p:nvSpPr>
          <p:cNvPr id="11" name="Slide Number Placeholder 10">
            <a:extLst>
              <a:ext uri="{FF2B5EF4-FFF2-40B4-BE49-F238E27FC236}">
                <a16:creationId xmlns:a16="http://schemas.microsoft.com/office/drawing/2014/main" id="{A213DF76-8F1A-A4B1-2AC6-5F19C8780211}"/>
              </a:ext>
            </a:extLst>
          </p:cNvPr>
          <p:cNvSpPr>
            <a:spLocks noGrp="1"/>
          </p:cNvSpPr>
          <p:nvPr>
            <p:ph type="sldNum" sz="quarter" idx="4294967295"/>
          </p:nvPr>
        </p:nvSpPr>
        <p:spPr>
          <a:xfrm>
            <a:off x="11101311" y="6277266"/>
            <a:ext cx="275350" cy="365760"/>
          </a:xfrm>
        </p:spPr>
        <p:txBody>
          <a:bodyPr/>
          <a:lstStyle/>
          <a:p>
            <a:pPr defTabSz="731520"/>
            <a:fld id="{961DE40D-D43C-0A42-89A0-C57E32B0199C}" type="slidenum">
              <a:rPr lang="en-US">
                <a:solidFill>
                  <a:srgbClr val="133C34"/>
                </a:solidFill>
              </a:rPr>
              <a:pPr defTabSz="731520"/>
              <a:t>25</a:t>
            </a:fld>
            <a:endParaRPr lang="en-US">
              <a:solidFill>
                <a:srgbClr val="133C34"/>
              </a:solidFill>
            </a:endParaRPr>
          </a:p>
        </p:txBody>
      </p:sp>
      <p:pic>
        <p:nvPicPr>
          <p:cNvPr id="9" name="Picture 8">
            <a:extLst>
              <a:ext uri="{FF2B5EF4-FFF2-40B4-BE49-F238E27FC236}">
                <a16:creationId xmlns:a16="http://schemas.microsoft.com/office/drawing/2014/main" id="{DF6DF996-B7E3-3968-EB7E-F6761E9568FF}"/>
              </a:ext>
            </a:extLst>
          </p:cNvPr>
          <p:cNvPicPr>
            <a:picLocks noChangeAspect="1"/>
          </p:cNvPicPr>
          <p:nvPr/>
        </p:nvPicPr>
        <p:blipFill>
          <a:blip r:embed="rId5"/>
          <a:stretch>
            <a:fillRect/>
          </a:stretch>
        </p:blipFill>
        <p:spPr>
          <a:xfrm>
            <a:off x="380361" y="78337"/>
            <a:ext cx="6587911" cy="4753066"/>
          </a:xfrm>
          <a:prstGeom prst="rect">
            <a:avLst/>
          </a:prstGeom>
        </p:spPr>
      </p:pic>
      <p:pic>
        <p:nvPicPr>
          <p:cNvPr id="18" name="Picture 17">
            <a:extLst>
              <a:ext uri="{FF2B5EF4-FFF2-40B4-BE49-F238E27FC236}">
                <a16:creationId xmlns:a16="http://schemas.microsoft.com/office/drawing/2014/main" id="{3B7205A8-E702-0920-BC42-7BEF12DD2AE2}"/>
              </a:ext>
            </a:extLst>
          </p:cNvPr>
          <p:cNvPicPr>
            <a:picLocks noChangeAspect="1"/>
          </p:cNvPicPr>
          <p:nvPr/>
        </p:nvPicPr>
        <p:blipFill>
          <a:blip r:embed="rId6"/>
          <a:stretch>
            <a:fillRect/>
          </a:stretch>
        </p:blipFill>
        <p:spPr>
          <a:xfrm>
            <a:off x="380361" y="4683509"/>
            <a:ext cx="6587911" cy="2096154"/>
          </a:xfrm>
          <a:prstGeom prst="rect">
            <a:avLst/>
          </a:prstGeom>
        </p:spPr>
      </p:pic>
      <p:sp>
        <p:nvSpPr>
          <p:cNvPr id="23" name="TextBox 22">
            <a:extLst>
              <a:ext uri="{FF2B5EF4-FFF2-40B4-BE49-F238E27FC236}">
                <a16:creationId xmlns:a16="http://schemas.microsoft.com/office/drawing/2014/main" id="{E2F5729B-66D2-9DD3-633D-FF3E2319AC4E}"/>
              </a:ext>
            </a:extLst>
          </p:cNvPr>
          <p:cNvSpPr txBox="1"/>
          <p:nvPr/>
        </p:nvSpPr>
        <p:spPr>
          <a:xfrm>
            <a:off x="7250615" y="5845422"/>
            <a:ext cx="4671937" cy="830997"/>
          </a:xfrm>
          <a:prstGeom prst="rect">
            <a:avLst/>
          </a:prstGeom>
          <a:noFill/>
        </p:spPr>
        <p:txBody>
          <a:bodyPr wrap="square" rtlCol="0">
            <a:spAutoFit/>
          </a:bodyPr>
          <a:lstStyle/>
          <a:p>
            <a:pPr defTabSz="731520"/>
            <a:r>
              <a:rPr lang="en-US" sz="1600">
                <a:solidFill>
                  <a:srgbClr val="FFFFFF"/>
                </a:solidFill>
                <a:latin typeface="Calibri" panose="020F0502020204030204"/>
              </a:rPr>
              <a:t>See: https://communitycatalyst.org/resource/reducing-out-of-pocket-costs-for-marketplace-enrollees/</a:t>
            </a:r>
          </a:p>
        </p:txBody>
      </p:sp>
    </p:spTree>
    <p:extLst>
      <p:ext uri="{BB962C8B-B14F-4D97-AF65-F5344CB8AC3E}">
        <p14:creationId xmlns:p14="http://schemas.microsoft.com/office/powerpoint/2010/main" val="150526530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90D51-FFBE-05B6-1DF2-37AB39C52E5F}"/>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2D9178A-76B7-7E85-7D72-017BEC75BA79}"/>
              </a:ext>
            </a:extLst>
          </p:cNvPr>
          <p:cNvPicPr>
            <a:picLocks noChangeAspect="1"/>
          </p:cNvPicPr>
          <p:nvPr/>
        </p:nvPicPr>
        <p:blipFill>
          <a:blip r:embed="rId3"/>
          <a:stretch>
            <a:fillRect/>
          </a:stretch>
        </p:blipFill>
        <p:spPr>
          <a:xfrm>
            <a:off x="0" y="0"/>
            <a:ext cx="5105400" cy="6858000"/>
          </a:xfrm>
          <a:prstGeom prst="rect">
            <a:avLst/>
          </a:prstGeom>
        </p:spPr>
      </p:pic>
      <p:pic>
        <p:nvPicPr>
          <p:cNvPr id="3" name="Image 1" descr="preencoded.png">
            <a:extLst>
              <a:ext uri="{FF2B5EF4-FFF2-40B4-BE49-F238E27FC236}">
                <a16:creationId xmlns:a16="http://schemas.microsoft.com/office/drawing/2014/main" id="{B3BD9634-2235-852B-D6EF-8B44ADB8B6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9061" y="6240780"/>
            <a:ext cx="460351" cy="460550"/>
          </a:xfrm>
          <a:prstGeom prst="rect">
            <a:avLst/>
          </a:prstGeom>
        </p:spPr>
      </p:pic>
      <p:sp>
        <p:nvSpPr>
          <p:cNvPr id="5" name="TextBox 4">
            <a:extLst>
              <a:ext uri="{FF2B5EF4-FFF2-40B4-BE49-F238E27FC236}">
                <a16:creationId xmlns:a16="http://schemas.microsoft.com/office/drawing/2014/main" id="{D137D0DD-5F6E-8E1B-64E1-FDEEA1D96552}"/>
              </a:ext>
            </a:extLst>
          </p:cNvPr>
          <p:cNvSpPr txBox="1"/>
          <p:nvPr/>
        </p:nvSpPr>
        <p:spPr>
          <a:xfrm>
            <a:off x="5430980" y="673735"/>
            <a:ext cx="6417425" cy="5361468"/>
          </a:xfrm>
          <a:prstGeom prst="rect">
            <a:avLst/>
          </a:prstGeom>
          <a:noFill/>
        </p:spPr>
        <p:txBody>
          <a:bodyPr wrap="square">
            <a:spAutoFit/>
          </a:bodyPr>
          <a:lstStyle/>
          <a:p>
            <a:pPr defTabSz="731520"/>
            <a:r>
              <a:rPr lang="en-US" sz="2240" b="1" i="1" dirty="0">
                <a:solidFill>
                  <a:srgbClr val="444444"/>
                </a:solidFill>
                <a:latin typeface="Calibri" panose="020F0502020204030204"/>
              </a:rPr>
              <a:t>Progress relies on enhanced Premium Tax Credits:</a:t>
            </a:r>
          </a:p>
          <a:p>
            <a:pPr marL="365760" indent="-365760" defTabSz="731520">
              <a:buFont typeface="Arial" panose="020B0604020202020204" pitchFamily="34" charset="0"/>
              <a:buChar char="•"/>
            </a:pPr>
            <a:r>
              <a:rPr lang="en-US" sz="2240" dirty="0">
                <a:solidFill>
                  <a:srgbClr val="444444"/>
                </a:solidFill>
                <a:latin typeface="Calibri" panose="020F0502020204030204"/>
              </a:rPr>
              <a:t>States cannot make them up that revenue</a:t>
            </a:r>
          </a:p>
          <a:p>
            <a:pPr marL="365760" indent="-365760" defTabSz="731520">
              <a:buFont typeface="Arial" panose="020B0604020202020204" pitchFamily="34" charset="0"/>
              <a:buChar char="•"/>
            </a:pPr>
            <a:endParaRPr lang="en-US" sz="2240" dirty="0">
              <a:solidFill>
                <a:srgbClr val="444444"/>
              </a:solidFill>
              <a:latin typeface="Calibri" panose="020F0502020204030204"/>
            </a:endParaRPr>
          </a:p>
          <a:p>
            <a:pPr defTabSz="731520"/>
            <a:r>
              <a:rPr lang="en-US" sz="2240" b="1" dirty="0">
                <a:solidFill>
                  <a:srgbClr val="444444"/>
                </a:solidFill>
                <a:latin typeface="Calibri" panose="020F0502020204030204"/>
              </a:rPr>
              <a:t>Inequity across states:</a:t>
            </a:r>
          </a:p>
          <a:p>
            <a:pPr marL="365760" indent="-365760" defTabSz="731520">
              <a:buFont typeface="Arial" panose="020B0604020202020204" pitchFamily="34" charset="0"/>
              <a:buChar char="•"/>
            </a:pPr>
            <a:r>
              <a:rPr lang="en-US" sz="2240" dirty="0">
                <a:solidFill>
                  <a:srgbClr val="444444"/>
                </a:solidFill>
                <a:latin typeface="Calibri" panose="020F0502020204030204"/>
              </a:rPr>
              <a:t>Need to fill the coverage gap/create federal backstop</a:t>
            </a:r>
          </a:p>
          <a:p>
            <a:pPr marL="365760" indent="-365760" defTabSz="731520">
              <a:buFont typeface="Arial" panose="020B0604020202020204" pitchFamily="34" charset="0"/>
              <a:buChar char="•"/>
            </a:pPr>
            <a:r>
              <a:rPr lang="en-US" sz="2240" dirty="0">
                <a:solidFill>
                  <a:srgbClr val="444444"/>
                </a:solidFill>
                <a:latin typeface="Calibri" panose="020F0502020204030204"/>
              </a:rPr>
              <a:t>Inconsistent benefit standards (Essential Health Benefits</a:t>
            </a:r>
          </a:p>
          <a:p>
            <a:pPr marL="365760" indent="-365760" defTabSz="731520">
              <a:buFont typeface="Arial" panose="020B0604020202020204" pitchFamily="34" charset="0"/>
              <a:buChar char="•"/>
            </a:pPr>
            <a:endParaRPr lang="en-US" sz="2240" dirty="0">
              <a:solidFill>
                <a:srgbClr val="444444"/>
              </a:solidFill>
              <a:latin typeface="Calibri" panose="020F0502020204030204"/>
            </a:endParaRPr>
          </a:p>
          <a:p>
            <a:pPr defTabSz="731520"/>
            <a:r>
              <a:rPr lang="en-US" sz="2240" b="1" i="1" dirty="0">
                <a:solidFill>
                  <a:srgbClr val="444444"/>
                </a:solidFill>
                <a:latin typeface="Calibri" panose="020F0502020204030204"/>
              </a:rPr>
              <a:t>Actuarial value limitations &amp; benefit design:</a:t>
            </a:r>
          </a:p>
          <a:p>
            <a:pPr marL="274320" indent="-274320" defTabSz="731520">
              <a:buFont typeface="Arial" panose="020B0604020202020204" pitchFamily="34" charset="0"/>
              <a:buChar char="•"/>
            </a:pPr>
            <a:r>
              <a:rPr lang="en-US" sz="2240" dirty="0">
                <a:solidFill>
                  <a:srgbClr val="444444"/>
                </a:solidFill>
                <a:latin typeface="Calibri" panose="020F0502020204030204"/>
              </a:rPr>
              <a:t>Deductibles and MOOPs remain too high</a:t>
            </a:r>
          </a:p>
          <a:p>
            <a:pPr marL="640080" lvl="1" indent="-274320" defTabSz="731520">
              <a:buFont typeface="Arial" panose="020B0604020202020204" pitchFamily="34" charset="0"/>
              <a:buChar char="•"/>
            </a:pPr>
            <a:r>
              <a:rPr lang="en-US" sz="2240" dirty="0">
                <a:solidFill>
                  <a:srgbClr val="444444"/>
                </a:solidFill>
                <a:latin typeface="Calibri" panose="020F0502020204030204"/>
              </a:rPr>
              <a:t>2025 NBPP Federal Standard Silver:</a:t>
            </a:r>
          </a:p>
          <a:p>
            <a:pPr marL="1005840" lvl="2" indent="-274320" defTabSz="731520">
              <a:buFont typeface="Arial" panose="020B0604020202020204" pitchFamily="34" charset="0"/>
              <a:buChar char="•"/>
            </a:pPr>
            <a:r>
              <a:rPr lang="en-US" sz="2240" dirty="0">
                <a:solidFill>
                  <a:srgbClr val="444444"/>
                </a:solidFill>
                <a:latin typeface="Calibri" panose="020F0502020204030204"/>
              </a:rPr>
              <a:t>$5,000 deductible and $8,000 MOOP</a:t>
            </a:r>
          </a:p>
          <a:p>
            <a:pPr marL="274320" indent="-274320" defTabSz="731520">
              <a:buFont typeface="Arial" panose="020B0604020202020204" pitchFamily="34" charset="0"/>
              <a:buChar char="•"/>
            </a:pPr>
            <a:r>
              <a:rPr lang="en-US" sz="2240" dirty="0">
                <a:solidFill>
                  <a:srgbClr val="444444"/>
                </a:solidFill>
                <a:latin typeface="Calibri" panose="020F0502020204030204"/>
              </a:rPr>
              <a:t>Constrained plan designs inside the AV calculator</a:t>
            </a:r>
            <a:endParaRPr lang="en-US" sz="1920" dirty="0">
              <a:solidFill>
                <a:srgbClr val="444444"/>
              </a:solidFill>
              <a:latin typeface="Calibri" panose="020F0502020204030204"/>
            </a:endParaRPr>
          </a:p>
          <a:p>
            <a:pPr marL="228600" indent="-228600" defTabSz="731520">
              <a:buFont typeface="Arial" panose="020B0604020202020204" pitchFamily="34" charset="0"/>
              <a:buChar char="•"/>
            </a:pPr>
            <a:endParaRPr lang="en-US" sz="1440" dirty="0">
              <a:solidFill>
                <a:srgbClr val="444444"/>
              </a:solidFill>
              <a:latin typeface="Calibri" panose="020F0502020204030204"/>
            </a:endParaRPr>
          </a:p>
          <a:p>
            <a:pPr defTabSz="731520"/>
            <a:endParaRPr lang="en-US" sz="1440" dirty="0">
              <a:solidFill>
                <a:srgbClr val="444444"/>
              </a:solidFill>
              <a:latin typeface="Calibri" panose="020F0502020204030204"/>
            </a:endParaRPr>
          </a:p>
        </p:txBody>
      </p:sp>
      <p:sp>
        <p:nvSpPr>
          <p:cNvPr id="7" name="TextBox 6">
            <a:extLst>
              <a:ext uri="{FF2B5EF4-FFF2-40B4-BE49-F238E27FC236}">
                <a16:creationId xmlns:a16="http://schemas.microsoft.com/office/drawing/2014/main" id="{1E3DE84C-8F74-492E-1EC8-212D7BB5F66E}"/>
              </a:ext>
            </a:extLst>
          </p:cNvPr>
          <p:cNvSpPr txBox="1"/>
          <p:nvPr/>
        </p:nvSpPr>
        <p:spPr>
          <a:xfrm>
            <a:off x="5430981" y="156670"/>
            <a:ext cx="6417425" cy="535531"/>
          </a:xfrm>
          <a:prstGeom prst="rect">
            <a:avLst/>
          </a:prstGeom>
          <a:noFill/>
        </p:spPr>
        <p:txBody>
          <a:bodyPr wrap="square">
            <a:spAutoFit/>
          </a:bodyPr>
          <a:lstStyle/>
          <a:p>
            <a:pPr defTabSz="731520"/>
            <a:r>
              <a:rPr lang="en-US" sz="2880" b="1">
                <a:solidFill>
                  <a:srgbClr val="133C34"/>
                </a:solidFill>
                <a:latin typeface="Calibri" panose="020F0502020204030204"/>
              </a:rPr>
              <a:t>Remaining Policy Barriers</a:t>
            </a:r>
          </a:p>
        </p:txBody>
      </p:sp>
    </p:spTree>
    <p:extLst>
      <p:ext uri="{BB962C8B-B14F-4D97-AF65-F5344CB8AC3E}">
        <p14:creationId xmlns:p14="http://schemas.microsoft.com/office/powerpoint/2010/main" val="5476151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1A15B-0B18-9283-60F6-66311D6023B1}"/>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BC9AF90-89FE-5A54-0765-E4A1589901AD}"/>
              </a:ext>
            </a:extLst>
          </p:cNvPr>
          <p:cNvPicPr>
            <a:picLocks noChangeAspect="1"/>
          </p:cNvPicPr>
          <p:nvPr/>
        </p:nvPicPr>
        <p:blipFill>
          <a:blip r:embed="rId3"/>
          <a:stretch>
            <a:fillRect/>
          </a:stretch>
        </p:blipFill>
        <p:spPr>
          <a:xfrm>
            <a:off x="0" y="0"/>
            <a:ext cx="5105400" cy="6858000"/>
          </a:xfrm>
          <a:prstGeom prst="rect">
            <a:avLst/>
          </a:prstGeom>
        </p:spPr>
      </p:pic>
      <p:pic>
        <p:nvPicPr>
          <p:cNvPr id="3" name="Image 1" descr="preencoded.png">
            <a:extLst>
              <a:ext uri="{FF2B5EF4-FFF2-40B4-BE49-F238E27FC236}">
                <a16:creationId xmlns:a16="http://schemas.microsoft.com/office/drawing/2014/main" id="{D8B08977-6124-F54A-6F82-CC7E5AB71A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9061" y="6240780"/>
            <a:ext cx="460351" cy="460550"/>
          </a:xfrm>
          <a:prstGeom prst="rect">
            <a:avLst/>
          </a:prstGeom>
        </p:spPr>
      </p:pic>
      <p:sp>
        <p:nvSpPr>
          <p:cNvPr id="5" name="TextBox 4">
            <a:extLst>
              <a:ext uri="{FF2B5EF4-FFF2-40B4-BE49-F238E27FC236}">
                <a16:creationId xmlns:a16="http://schemas.microsoft.com/office/drawing/2014/main" id="{4AE41C1B-58E7-230E-56C9-78DF0212A134}"/>
              </a:ext>
            </a:extLst>
          </p:cNvPr>
          <p:cNvSpPr txBox="1"/>
          <p:nvPr/>
        </p:nvSpPr>
        <p:spPr>
          <a:xfrm>
            <a:off x="5280660" y="1308973"/>
            <a:ext cx="6096000" cy="4228850"/>
          </a:xfrm>
          <a:prstGeom prst="rect">
            <a:avLst/>
          </a:prstGeom>
          <a:noFill/>
        </p:spPr>
        <p:txBody>
          <a:bodyPr wrap="square">
            <a:spAutoFit/>
          </a:bodyPr>
          <a:lstStyle/>
          <a:p>
            <a:pPr marL="365760" lvl="1" defTabSz="731520"/>
            <a:r>
              <a:rPr lang="en-US" sz="2240" b="1" i="1">
                <a:solidFill>
                  <a:srgbClr val="444444"/>
                </a:solidFill>
                <a:latin typeface="Calibri" panose="020F0502020204030204"/>
              </a:rPr>
              <a:t>Federal laws and regulations that maintain unnecessary and oppressive exclusion of immigrants:</a:t>
            </a:r>
          </a:p>
          <a:p>
            <a:pPr marL="640080" lvl="1" indent="-274320" defTabSz="731520">
              <a:buFont typeface="Arial" panose="020B0604020202020204" pitchFamily="34" charset="0"/>
              <a:buChar char="•"/>
            </a:pPr>
            <a:r>
              <a:rPr lang="en-US" sz="2240">
                <a:solidFill>
                  <a:srgbClr val="444444"/>
                </a:solidFill>
                <a:latin typeface="Calibri" panose="020F0502020204030204"/>
              </a:rPr>
              <a:t>LPRs in 5-year bar have 94% AV plans facing high maximum out-of-pocket costs</a:t>
            </a:r>
          </a:p>
          <a:p>
            <a:pPr marL="640080" lvl="1" indent="-274320" defTabSz="731520">
              <a:buFont typeface="Arial" panose="020B0604020202020204" pitchFamily="34" charset="0"/>
              <a:buChar char="•"/>
            </a:pPr>
            <a:r>
              <a:rPr lang="en-US" sz="2240">
                <a:solidFill>
                  <a:srgbClr val="444444"/>
                </a:solidFill>
                <a:latin typeface="Calibri" panose="020F0502020204030204"/>
              </a:rPr>
              <a:t>Court cases regarding DACA</a:t>
            </a:r>
          </a:p>
          <a:p>
            <a:pPr marL="640080" lvl="1" indent="-274320" defTabSz="731520">
              <a:buFont typeface="Arial" panose="020B0604020202020204" pitchFamily="34" charset="0"/>
              <a:buChar char="•"/>
            </a:pPr>
            <a:r>
              <a:rPr lang="en-US" sz="2240">
                <a:solidFill>
                  <a:srgbClr val="444444"/>
                </a:solidFill>
                <a:latin typeface="Calibri" panose="020F0502020204030204"/>
              </a:rPr>
              <a:t>Lack of full federal financial participation for undocumented immigrants</a:t>
            </a:r>
          </a:p>
          <a:p>
            <a:pPr marL="640080" lvl="1" indent="-274320" defTabSz="731520">
              <a:buFont typeface="Arial" panose="020B0604020202020204" pitchFamily="34" charset="0"/>
              <a:buChar char="•"/>
            </a:pPr>
            <a:r>
              <a:rPr lang="en-US" sz="2240">
                <a:solidFill>
                  <a:srgbClr val="444444"/>
                </a:solidFill>
                <a:latin typeface="Calibri" panose="020F0502020204030204"/>
              </a:rPr>
              <a:t>Insurer requests for social security numbers</a:t>
            </a:r>
          </a:p>
          <a:p>
            <a:pPr marL="640080" lvl="1" indent="-274320" defTabSz="731520">
              <a:buFont typeface="Arial" panose="020B0604020202020204" pitchFamily="34" charset="0"/>
              <a:buChar char="•"/>
            </a:pPr>
            <a:r>
              <a:rPr lang="en-US" sz="2240">
                <a:solidFill>
                  <a:srgbClr val="444444"/>
                </a:solidFill>
                <a:latin typeface="Calibri" panose="020F0502020204030204"/>
              </a:rPr>
              <a:t>Hospital pricing and financial assistance policies for people with Marketplace coverage</a:t>
            </a:r>
          </a:p>
        </p:txBody>
      </p:sp>
      <p:sp>
        <p:nvSpPr>
          <p:cNvPr id="10" name="TextBox 9">
            <a:extLst>
              <a:ext uri="{FF2B5EF4-FFF2-40B4-BE49-F238E27FC236}">
                <a16:creationId xmlns:a16="http://schemas.microsoft.com/office/drawing/2014/main" id="{852E85D6-77F1-BD13-4232-5A6D5A9E6687}"/>
              </a:ext>
            </a:extLst>
          </p:cNvPr>
          <p:cNvSpPr txBox="1"/>
          <p:nvPr/>
        </p:nvSpPr>
        <p:spPr>
          <a:xfrm>
            <a:off x="5663235" y="320040"/>
            <a:ext cx="6096000" cy="535531"/>
          </a:xfrm>
          <a:prstGeom prst="rect">
            <a:avLst/>
          </a:prstGeom>
          <a:noFill/>
        </p:spPr>
        <p:txBody>
          <a:bodyPr wrap="square">
            <a:spAutoFit/>
          </a:bodyPr>
          <a:lstStyle/>
          <a:p>
            <a:pPr defTabSz="731520"/>
            <a:r>
              <a:rPr lang="en-US" sz="2880" b="1">
                <a:solidFill>
                  <a:srgbClr val="133C34"/>
                </a:solidFill>
                <a:latin typeface="Calibri" panose="020F0502020204030204"/>
              </a:rPr>
              <a:t>Remaining Policy Barriers (Continued)</a:t>
            </a:r>
          </a:p>
        </p:txBody>
      </p:sp>
    </p:spTree>
    <p:extLst>
      <p:ext uri="{BB962C8B-B14F-4D97-AF65-F5344CB8AC3E}">
        <p14:creationId xmlns:p14="http://schemas.microsoft.com/office/powerpoint/2010/main" val="224811521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3EE"/>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446520" y="121920"/>
            <a:ext cx="5288280" cy="5970638"/>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9060" y="6240780"/>
            <a:ext cx="460352" cy="460550"/>
          </a:xfrm>
          <a:prstGeom prst="rect">
            <a:avLst/>
          </a:prstGeom>
        </p:spPr>
      </p:pic>
      <p:sp>
        <p:nvSpPr>
          <p:cNvPr id="6" name="Text 2"/>
          <p:cNvSpPr/>
          <p:nvPr/>
        </p:nvSpPr>
        <p:spPr>
          <a:xfrm>
            <a:off x="495300" y="3162300"/>
            <a:ext cx="4602480" cy="3160838"/>
          </a:xfrm>
          <a:prstGeom prst="rect">
            <a:avLst/>
          </a:prstGeom>
          <a:noFill/>
        </p:spPr>
        <p:txBody>
          <a:bodyPr wrap="square" lIns="0" tIns="0" rIns="0" bIns="0" rtlCol="0" anchor="t"/>
          <a:lstStyle/>
          <a:p>
            <a:pPr defTabSz="731520">
              <a:lnSpc>
                <a:spcPts val="1920"/>
              </a:lnSpc>
            </a:pPr>
            <a:endParaRPr lang="en-US" sz="1440">
              <a:solidFill>
                <a:srgbClr val="444444"/>
              </a:solidFill>
              <a:latin typeface="Calibri" panose="020F0502020204030204"/>
            </a:endParaRPr>
          </a:p>
        </p:txBody>
      </p:sp>
      <p:sp>
        <p:nvSpPr>
          <p:cNvPr id="7" name="TextBox 6">
            <a:extLst>
              <a:ext uri="{FF2B5EF4-FFF2-40B4-BE49-F238E27FC236}">
                <a16:creationId xmlns:a16="http://schemas.microsoft.com/office/drawing/2014/main" id="{C40C764B-6C7C-E017-889D-3209AA8BF3A8}"/>
              </a:ext>
            </a:extLst>
          </p:cNvPr>
          <p:cNvSpPr txBox="1"/>
          <p:nvPr/>
        </p:nvSpPr>
        <p:spPr>
          <a:xfrm>
            <a:off x="399011" y="365470"/>
            <a:ext cx="6417425" cy="535531"/>
          </a:xfrm>
          <a:prstGeom prst="rect">
            <a:avLst/>
          </a:prstGeom>
          <a:noFill/>
        </p:spPr>
        <p:txBody>
          <a:bodyPr wrap="square">
            <a:spAutoFit/>
          </a:bodyPr>
          <a:lstStyle/>
          <a:p>
            <a:pPr defTabSz="731520"/>
            <a:r>
              <a:rPr lang="en-US" sz="2880" b="1">
                <a:solidFill>
                  <a:srgbClr val="133C34"/>
                </a:solidFill>
                <a:latin typeface="Calibri" panose="020F0502020204030204"/>
              </a:rPr>
              <a:t>What’s Next</a:t>
            </a:r>
          </a:p>
        </p:txBody>
      </p:sp>
      <p:sp>
        <p:nvSpPr>
          <p:cNvPr id="8" name="TextBox 7">
            <a:extLst>
              <a:ext uri="{FF2B5EF4-FFF2-40B4-BE49-F238E27FC236}">
                <a16:creationId xmlns:a16="http://schemas.microsoft.com/office/drawing/2014/main" id="{9AE725CF-B6B9-C1DF-AFFD-F151C4115EA5}"/>
              </a:ext>
            </a:extLst>
          </p:cNvPr>
          <p:cNvSpPr txBox="1"/>
          <p:nvPr/>
        </p:nvSpPr>
        <p:spPr>
          <a:xfrm>
            <a:off x="-1" y="867295"/>
            <a:ext cx="6446521" cy="8217634"/>
          </a:xfrm>
          <a:prstGeom prst="rect">
            <a:avLst/>
          </a:prstGeom>
          <a:noFill/>
        </p:spPr>
        <p:txBody>
          <a:bodyPr wrap="square">
            <a:spAutoFit/>
          </a:bodyPr>
          <a:lstStyle/>
          <a:p>
            <a:pPr marL="274320" indent="-274320" defTabSz="731520">
              <a:buFont typeface="Arial" panose="020B0604020202020204" pitchFamily="34" charset="0"/>
              <a:buChar char="•"/>
            </a:pPr>
            <a:r>
              <a:rPr lang="en-US" sz="1760" b="1" dirty="0">
                <a:solidFill>
                  <a:srgbClr val="444444"/>
                </a:solidFill>
                <a:latin typeface="Calibri" panose="020F0502020204030204"/>
              </a:rPr>
              <a:t>Implementation at the state level</a:t>
            </a:r>
          </a:p>
          <a:p>
            <a:pPr marL="640080" lvl="1" indent="-274320" defTabSz="731520">
              <a:buFont typeface="Arial" panose="020B0604020202020204" pitchFamily="34" charset="0"/>
              <a:buChar char="•"/>
            </a:pPr>
            <a:r>
              <a:rPr lang="en-US" sz="1760" dirty="0">
                <a:solidFill>
                  <a:srgbClr val="444444"/>
                </a:solidFill>
                <a:latin typeface="Calibri" panose="020F0502020204030204"/>
              </a:rPr>
              <a:t>Affordability context shifts, legislation allows for flexibility, and requires constant attention -- coalition building, serving on Governing bodies</a:t>
            </a:r>
          </a:p>
          <a:p>
            <a:pPr marL="640080" lvl="1" indent="-274320" defTabSz="731520">
              <a:buFont typeface="Arial" panose="020B0604020202020204" pitchFamily="34" charset="0"/>
              <a:buChar char="•"/>
            </a:pPr>
            <a:r>
              <a:rPr lang="en-US" sz="1760" dirty="0">
                <a:solidFill>
                  <a:srgbClr val="444444"/>
                </a:solidFill>
                <a:latin typeface="Calibri" panose="020F0502020204030204"/>
              </a:rPr>
              <a:t>Medicaid budget impacts</a:t>
            </a:r>
          </a:p>
          <a:p>
            <a:pPr marL="640080" lvl="1" indent="-274320" defTabSz="731520">
              <a:buFont typeface="Arial" panose="020B0604020202020204" pitchFamily="34" charset="0"/>
              <a:buChar char="•"/>
            </a:pPr>
            <a:r>
              <a:rPr lang="en-US" sz="1760" dirty="0">
                <a:solidFill>
                  <a:srgbClr val="444444"/>
                </a:solidFill>
                <a:latin typeface="Calibri" panose="020F0502020204030204"/>
              </a:rPr>
              <a:t>Strong implementation of ACA DACA as allowed by courts</a:t>
            </a:r>
          </a:p>
          <a:p>
            <a:pPr marL="640080" lvl="1" indent="-274320" defTabSz="731520">
              <a:buFont typeface="Arial" panose="020B0604020202020204" pitchFamily="34" charset="0"/>
              <a:buChar char="•"/>
            </a:pPr>
            <a:r>
              <a:rPr lang="en-US" sz="1760" dirty="0">
                <a:solidFill>
                  <a:srgbClr val="444444"/>
                </a:solidFill>
                <a:latin typeface="Calibri" panose="020F0502020204030204"/>
              </a:rPr>
              <a:t>Evaluating impact on medical debt</a:t>
            </a:r>
          </a:p>
          <a:p>
            <a:pPr marL="640080" lvl="1" indent="-274320" defTabSz="731520">
              <a:buFont typeface="Arial" panose="020B0604020202020204" pitchFamily="34" charset="0"/>
              <a:buChar char="•"/>
            </a:pPr>
            <a:endParaRPr lang="en-US" sz="1760" dirty="0">
              <a:solidFill>
                <a:srgbClr val="444444"/>
              </a:solidFill>
              <a:latin typeface="Calibri" panose="020F0502020204030204"/>
            </a:endParaRPr>
          </a:p>
          <a:p>
            <a:pPr marL="274320" indent="-274320" defTabSz="731520">
              <a:buFont typeface="Arial" panose="020B0604020202020204" pitchFamily="34" charset="0"/>
              <a:buChar char="•"/>
            </a:pPr>
            <a:r>
              <a:rPr lang="en-US" sz="1760" b="1" dirty="0">
                <a:solidFill>
                  <a:srgbClr val="444444"/>
                </a:solidFill>
                <a:latin typeface="Calibri" panose="020F0502020204030204"/>
                <a:sym typeface="Wingdings" panose="05000000000000000000" pitchFamily="2" charset="2"/>
              </a:rPr>
              <a:t>Support ongoing policy efforts to reduce out-of-pocket costs at the state and federal level</a:t>
            </a:r>
          </a:p>
          <a:p>
            <a:pPr marL="640080" lvl="1" indent="-274320" defTabSz="731520">
              <a:buFont typeface="Arial" panose="020B0604020202020204" pitchFamily="34" charset="0"/>
              <a:buChar char="•"/>
            </a:pPr>
            <a:r>
              <a:rPr lang="en-US" sz="1760" dirty="0">
                <a:solidFill>
                  <a:srgbClr val="444444"/>
                </a:solidFill>
                <a:latin typeface="Calibri" panose="020F0502020204030204"/>
                <a:sym typeface="Wingdings" panose="05000000000000000000" pitchFamily="2" charset="2"/>
              </a:rPr>
              <a:t>Raise state revenue and look to new models</a:t>
            </a:r>
          </a:p>
          <a:p>
            <a:pPr marL="640080" lvl="1" indent="-274320" defTabSz="731520">
              <a:buFont typeface="Arial" panose="020B0604020202020204" pitchFamily="34" charset="0"/>
              <a:buChar char="•"/>
            </a:pPr>
            <a:r>
              <a:rPr lang="en-US" sz="1760" dirty="0">
                <a:solidFill>
                  <a:srgbClr val="444444"/>
                </a:solidFill>
                <a:latin typeface="Calibri" panose="020F0502020204030204"/>
                <a:sym typeface="Wingdings" panose="05000000000000000000" pitchFamily="2" charset="2"/>
              </a:rPr>
              <a:t>Defend and expand federal policies, close coverage gap</a:t>
            </a:r>
          </a:p>
          <a:p>
            <a:pPr marL="365760" lvl="1" defTabSz="731520"/>
            <a:endParaRPr lang="en-US" sz="1760" dirty="0">
              <a:solidFill>
                <a:srgbClr val="444444"/>
              </a:solidFill>
              <a:latin typeface="Calibri" panose="020F0502020204030204"/>
            </a:endParaRPr>
          </a:p>
          <a:p>
            <a:pPr marL="274320" indent="-274320" defTabSz="731520">
              <a:buFont typeface="Arial" panose="020B0604020202020204" pitchFamily="34" charset="0"/>
              <a:buChar char="•"/>
            </a:pPr>
            <a:r>
              <a:rPr lang="en-US" sz="1760" b="1" dirty="0">
                <a:solidFill>
                  <a:srgbClr val="444444"/>
                </a:solidFill>
                <a:latin typeface="Calibri" panose="020F0502020204030204"/>
              </a:rPr>
              <a:t>Expanding coverage of services at state and federal level</a:t>
            </a:r>
          </a:p>
          <a:p>
            <a:pPr marL="640080" lvl="1" indent="-274320" defTabSz="731520">
              <a:buFont typeface="Arial" panose="020B0604020202020204" pitchFamily="34" charset="0"/>
              <a:buChar char="•"/>
            </a:pPr>
            <a:r>
              <a:rPr lang="en-US" sz="1760" dirty="0">
                <a:solidFill>
                  <a:srgbClr val="444444"/>
                </a:solidFill>
                <a:latin typeface="Calibri" panose="020F0502020204030204"/>
              </a:rPr>
              <a:t>EHB opportunities, </a:t>
            </a:r>
            <a:r>
              <a:rPr lang="en-US" sz="1760" dirty="0">
                <a:solidFill>
                  <a:srgbClr val="444444"/>
                </a:solidFill>
                <a:latin typeface="Calibri" panose="020F0502020204030204"/>
                <a:sym typeface="Wingdings" panose="05000000000000000000" pitchFamily="2" charset="2"/>
              </a:rPr>
              <a:t>equity-centered benefit designs</a:t>
            </a:r>
          </a:p>
          <a:p>
            <a:pPr marL="640080" lvl="1" indent="-274320" defTabSz="731520">
              <a:buFont typeface="Arial" panose="020B0604020202020204" pitchFamily="34" charset="0"/>
              <a:buChar char="•"/>
            </a:pPr>
            <a:r>
              <a:rPr lang="en-US" sz="1760" dirty="0">
                <a:solidFill>
                  <a:srgbClr val="444444"/>
                </a:solidFill>
                <a:latin typeface="Calibri" panose="020F0502020204030204"/>
                <a:sym typeface="Wingdings" panose="05000000000000000000" pitchFamily="2" charset="2"/>
              </a:rPr>
              <a:t>New state models (Covered CT)</a:t>
            </a:r>
          </a:p>
          <a:p>
            <a:pPr marL="640080" lvl="1" indent="-274320" defTabSz="731520">
              <a:buFont typeface="Arial" panose="020B0604020202020204" pitchFamily="34" charset="0"/>
              <a:buChar char="•"/>
            </a:pPr>
            <a:endParaRPr lang="en-US" sz="1760" dirty="0">
              <a:solidFill>
                <a:srgbClr val="444444"/>
              </a:solidFill>
              <a:latin typeface="Calibri" panose="020F0502020204030204"/>
              <a:sym typeface="Wingdings" panose="05000000000000000000" pitchFamily="2" charset="2"/>
            </a:endParaRPr>
          </a:p>
          <a:p>
            <a:pPr marL="274320" indent="-274320" defTabSz="731520">
              <a:buFont typeface="Arial" panose="020B0604020202020204" pitchFamily="34" charset="0"/>
              <a:buChar char="•"/>
            </a:pPr>
            <a:r>
              <a:rPr lang="en-US" sz="1760" b="1" dirty="0">
                <a:solidFill>
                  <a:srgbClr val="444444"/>
                </a:solidFill>
                <a:latin typeface="Calibri" panose="020F0502020204030204"/>
                <a:sym typeface="Wingdings" panose="05000000000000000000" pitchFamily="2" charset="2"/>
              </a:rPr>
              <a:t>Ongoing expansions to undocumented immigrants</a:t>
            </a:r>
            <a:endParaRPr lang="en-US" sz="1760" dirty="0">
              <a:solidFill>
                <a:srgbClr val="444444"/>
              </a:solidFill>
              <a:latin typeface="Calibri" panose="020F0502020204030204"/>
              <a:sym typeface="Wingdings" panose="05000000000000000000" pitchFamily="2" charset="2"/>
            </a:endParaRPr>
          </a:p>
          <a:p>
            <a:pPr marL="640080" lvl="1" indent="-274320" defTabSz="731520">
              <a:buFont typeface="Arial" panose="020B0604020202020204" pitchFamily="34" charset="0"/>
              <a:buChar char="•"/>
            </a:pPr>
            <a:endParaRPr lang="en-US" sz="1760" dirty="0">
              <a:solidFill>
                <a:srgbClr val="444444"/>
              </a:solidFill>
              <a:latin typeface="Calibri" panose="020F0502020204030204"/>
              <a:sym typeface="Wingdings" panose="05000000000000000000" pitchFamily="2" charset="2"/>
            </a:endParaRPr>
          </a:p>
          <a:p>
            <a:pPr marL="274320" indent="-274320" defTabSz="731520">
              <a:buFont typeface="Arial" panose="020B0604020202020204" pitchFamily="34" charset="0"/>
              <a:buChar char="•"/>
            </a:pPr>
            <a:r>
              <a:rPr lang="en-US" sz="1760" b="1" dirty="0">
                <a:solidFill>
                  <a:srgbClr val="444444"/>
                </a:solidFill>
                <a:latin typeface="Calibri" panose="020F0502020204030204"/>
                <a:sym typeface="Wingdings" panose="05000000000000000000" pitchFamily="2" charset="2"/>
              </a:rPr>
              <a:t>Iterate where there is state action to capitalize on federally</a:t>
            </a:r>
          </a:p>
          <a:p>
            <a:pPr marL="640080" lvl="1" indent="-274320" defTabSz="731520">
              <a:buFont typeface="Arial" panose="020B0604020202020204" pitchFamily="34" charset="0"/>
              <a:buChar char="•"/>
            </a:pPr>
            <a:r>
              <a:rPr lang="en-US" sz="1760" dirty="0">
                <a:solidFill>
                  <a:srgbClr val="444444"/>
                </a:solidFill>
                <a:latin typeface="Calibri" panose="020F0502020204030204"/>
                <a:sym typeface="Wingdings" panose="05000000000000000000" pitchFamily="2" charset="2"/>
              </a:rPr>
              <a:t>SEPS (pregnancy, tax time)</a:t>
            </a:r>
          </a:p>
          <a:p>
            <a:pPr marL="640080" lvl="1" indent="-274320" defTabSz="731520">
              <a:buFont typeface="Arial" panose="020B0604020202020204" pitchFamily="34" charset="0"/>
              <a:buChar char="•"/>
            </a:pPr>
            <a:r>
              <a:rPr lang="en-US" sz="1760" dirty="0">
                <a:solidFill>
                  <a:srgbClr val="444444"/>
                </a:solidFill>
                <a:latin typeface="Calibri" panose="020F0502020204030204"/>
                <a:sym typeface="Wingdings" panose="05000000000000000000" pitchFamily="2" charset="2"/>
              </a:rPr>
              <a:t>Auto enrollment</a:t>
            </a:r>
          </a:p>
          <a:p>
            <a:pPr defTabSz="731520"/>
            <a:endParaRPr lang="en-US" sz="1760" b="1" dirty="0">
              <a:solidFill>
                <a:srgbClr val="444444"/>
              </a:solidFill>
              <a:latin typeface="Calibri" panose="020F0502020204030204"/>
              <a:sym typeface="Wingdings" panose="05000000000000000000" pitchFamily="2" charset="2"/>
            </a:endParaRPr>
          </a:p>
          <a:p>
            <a:pPr lvl="3" indent="-274320" defTabSz="731520">
              <a:buFont typeface="Arial" panose="020B0604020202020204" pitchFamily="34" charset="0"/>
              <a:buChar char="•"/>
            </a:pPr>
            <a:endParaRPr lang="en-US" sz="1760" dirty="0">
              <a:solidFill>
                <a:srgbClr val="444444"/>
              </a:solidFill>
              <a:latin typeface="Calibri" panose="020F0502020204030204"/>
            </a:endParaRPr>
          </a:p>
          <a:p>
            <a:pPr marL="1097280" lvl="3" defTabSz="731520"/>
            <a:endParaRPr lang="en-US" sz="1760" dirty="0">
              <a:solidFill>
                <a:srgbClr val="444444"/>
              </a:solidFill>
              <a:latin typeface="Calibri" panose="020F0502020204030204"/>
            </a:endParaRPr>
          </a:p>
          <a:p>
            <a:pPr marL="594360" lvl="1" indent="-228600" defTabSz="731520">
              <a:buFont typeface="Arial" panose="020B0604020202020204" pitchFamily="34" charset="0"/>
              <a:buChar char="•"/>
            </a:pPr>
            <a:endParaRPr lang="en-US" sz="1760" dirty="0">
              <a:solidFill>
                <a:srgbClr val="444444"/>
              </a:solidFill>
              <a:latin typeface="Calibri" panose="020F0502020204030204"/>
            </a:endParaRPr>
          </a:p>
          <a:p>
            <a:pPr marL="228600" indent="-228600" defTabSz="731520">
              <a:buFont typeface="Arial" panose="020B0604020202020204" pitchFamily="34" charset="0"/>
              <a:buChar char="•"/>
            </a:pPr>
            <a:endParaRPr lang="en-US" sz="1760" dirty="0">
              <a:solidFill>
                <a:srgbClr val="444444"/>
              </a:solidFill>
              <a:latin typeface="Calibri" panose="020F0502020204030204"/>
            </a:endParaRPr>
          </a:p>
          <a:p>
            <a:pPr marL="228600" indent="-228600" defTabSz="731520">
              <a:buFont typeface="Arial" panose="020B0604020202020204" pitchFamily="34" charset="0"/>
              <a:buChar char="•"/>
            </a:pPr>
            <a:endParaRPr lang="en-US" sz="1760" dirty="0">
              <a:solidFill>
                <a:srgbClr val="444444"/>
              </a:solidFill>
              <a:latin typeface="Calibri" panose="020F0502020204030204"/>
            </a:endParaRPr>
          </a:p>
          <a:p>
            <a:pPr marL="365760" lvl="1" defTabSz="731520"/>
            <a:endParaRPr lang="en-US" sz="1760" dirty="0">
              <a:solidFill>
                <a:srgbClr val="444444"/>
              </a:solidFill>
              <a:latin typeface="Calibri" panose="020F0502020204030204"/>
            </a:endParaRPr>
          </a:p>
          <a:p>
            <a:pPr marL="228600" indent="-228600" defTabSz="731520">
              <a:buFont typeface="Arial" panose="020B0604020202020204" pitchFamily="34" charset="0"/>
              <a:buChar char="•"/>
            </a:pPr>
            <a:endParaRPr lang="en-US" sz="1760" dirty="0">
              <a:solidFill>
                <a:srgbClr val="444444"/>
              </a:solidFill>
              <a:latin typeface="Calibri" panose="020F0502020204030204"/>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33D35"/>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7780" y="5707380"/>
            <a:ext cx="2004060" cy="595547"/>
          </a:xfrm>
          <a:prstGeom prst="rect">
            <a:avLst/>
          </a:prstGeom>
        </p:spPr>
      </p:pic>
      <p:sp>
        <p:nvSpPr>
          <p:cNvPr id="3" name="Text 0"/>
          <p:cNvSpPr/>
          <p:nvPr/>
        </p:nvSpPr>
        <p:spPr>
          <a:xfrm>
            <a:off x="3154680" y="2263140"/>
            <a:ext cx="5882640" cy="899160"/>
          </a:xfrm>
          <a:prstGeom prst="rect">
            <a:avLst/>
          </a:prstGeom>
          <a:noFill/>
        </p:spPr>
        <p:txBody>
          <a:bodyPr wrap="square" lIns="0" tIns="0" rIns="0" bIns="0" rtlCol="0" anchor="t"/>
          <a:lstStyle/>
          <a:p>
            <a:pPr algn="ctr" defTabSz="731520">
              <a:lnSpc>
                <a:spcPts val="7094"/>
              </a:lnSpc>
            </a:pPr>
            <a:r>
              <a:rPr lang="en-US" sz="6822">
                <a:solidFill>
                  <a:srgbClr val="FFFFFF"/>
                </a:solidFill>
                <a:latin typeface="Teodor TRIAL Regular" pitchFamily="34" charset="0"/>
                <a:ea typeface="Teodor TRIAL Regular" pitchFamily="34" charset="-122"/>
                <a:cs typeface="Teodor TRIAL Regular" pitchFamily="34" charset="-120"/>
              </a:rPr>
              <a:t>Thank you</a:t>
            </a:r>
            <a:endParaRPr lang="en-US" sz="6822">
              <a:solidFill>
                <a:srgbClr val="444444"/>
              </a:solidFill>
              <a:latin typeface="Calibri" panose="020F0502020204030204"/>
            </a:endParaRPr>
          </a:p>
        </p:txBody>
      </p:sp>
      <p:sp>
        <p:nvSpPr>
          <p:cNvPr id="4" name="Slide Number Placeholder 3">
            <a:extLst>
              <a:ext uri="{FF2B5EF4-FFF2-40B4-BE49-F238E27FC236}">
                <a16:creationId xmlns:a16="http://schemas.microsoft.com/office/drawing/2014/main" id="{F01DFCDC-1D9E-96D9-A066-B66BA322A534}"/>
              </a:ext>
            </a:extLst>
          </p:cNvPr>
          <p:cNvSpPr>
            <a:spLocks noGrp="1"/>
          </p:cNvSpPr>
          <p:nvPr>
            <p:ph type="sldNum" sz="quarter" idx="4294967295"/>
          </p:nvPr>
        </p:nvSpPr>
        <p:spPr>
          <a:xfrm>
            <a:off x="11101311" y="6277266"/>
            <a:ext cx="275350" cy="365760"/>
          </a:xfrm>
        </p:spPr>
        <p:txBody>
          <a:bodyPr/>
          <a:lstStyle/>
          <a:p>
            <a:pPr defTabSz="731520"/>
            <a:fld id="{961DE40D-D43C-0A42-89A0-C57E32B0199C}" type="slidenum">
              <a:rPr lang="en-US">
                <a:solidFill>
                  <a:srgbClr val="133C34"/>
                </a:solidFill>
              </a:rPr>
              <a:pPr defTabSz="731520"/>
              <a:t>29</a:t>
            </a:fld>
            <a:endParaRPr lang="en-US">
              <a:solidFill>
                <a:srgbClr val="133C34"/>
              </a:solidFill>
            </a:endParaRPr>
          </a:p>
        </p:txBody>
      </p:sp>
      <p:sp>
        <p:nvSpPr>
          <p:cNvPr id="5" name="Text 0">
            <a:extLst>
              <a:ext uri="{FF2B5EF4-FFF2-40B4-BE49-F238E27FC236}">
                <a16:creationId xmlns:a16="http://schemas.microsoft.com/office/drawing/2014/main" id="{899FD2FE-4B98-5CE2-E9B6-C252AA66B0FC}"/>
              </a:ext>
            </a:extLst>
          </p:cNvPr>
          <p:cNvSpPr/>
          <p:nvPr/>
        </p:nvSpPr>
        <p:spPr>
          <a:xfrm>
            <a:off x="3154680" y="3307773"/>
            <a:ext cx="5882640" cy="1801784"/>
          </a:xfrm>
          <a:prstGeom prst="rect">
            <a:avLst/>
          </a:prstGeom>
          <a:noFill/>
        </p:spPr>
        <p:txBody>
          <a:bodyPr wrap="square" lIns="0" tIns="0" rIns="0" bIns="0" rtlCol="0" anchor="t"/>
          <a:lstStyle/>
          <a:p>
            <a:pPr algn="ctr" defTabSz="731520">
              <a:lnSpc>
                <a:spcPts val="7094"/>
              </a:lnSpc>
            </a:pPr>
            <a:r>
              <a:rPr lang="en-US" sz="1920">
                <a:solidFill>
                  <a:srgbClr val="FFFFFF"/>
                </a:solidFill>
                <a:latin typeface="Teodor TRIAL Regular" pitchFamily="34" charset="0"/>
                <a:ea typeface="Teodor TRIAL Regular" pitchFamily="34" charset="-122"/>
                <a:cs typeface="Teodor TRIAL Regular" pitchFamily="34" charset="-120"/>
              </a:rPr>
              <a:t>Contact: </a:t>
            </a:r>
            <a:r>
              <a:rPr lang="en-US" sz="1920">
                <a:solidFill>
                  <a:srgbClr val="FFFFFF"/>
                </a:solidFill>
                <a:latin typeface="Teodor TRIAL Regular" pitchFamily="34" charset="0"/>
                <a:ea typeface="Teodor TRIAL Regular" pitchFamily="34" charset="-122"/>
                <a:cs typeface="Teodor TRIAL Regular" pitchFamily="34" charset="-120"/>
                <a:hlinkClick r:id="rId5">
                  <a:extLst>
                    <a:ext uri="{A12FA001-AC4F-418D-AE19-62706E023703}">
                      <ahyp:hlinkClr xmlns:ahyp="http://schemas.microsoft.com/office/drawing/2018/hyperlinkcolor" val="tx"/>
                    </a:ext>
                  </a:extLst>
                </a:hlinkClick>
              </a:rPr>
              <a:t>emiller@communitycatalyst.org</a:t>
            </a:r>
            <a:br>
              <a:rPr lang="en-US" sz="1920">
                <a:solidFill>
                  <a:srgbClr val="FFFFFF"/>
                </a:solidFill>
                <a:latin typeface="Teodor TRIAL Regular" pitchFamily="34" charset="0"/>
                <a:ea typeface="Teodor TRIAL Regular" pitchFamily="34" charset="-122"/>
                <a:cs typeface="Teodor TRIAL Regular" pitchFamily="34" charset="-120"/>
                <a:hlinkClick r:id="rId5">
                  <a:extLst>
                    <a:ext uri="{A12FA001-AC4F-418D-AE19-62706E023703}">
                      <ahyp:hlinkClr xmlns:ahyp="http://schemas.microsoft.com/office/drawing/2018/hyperlinkcolor" val="tx"/>
                    </a:ext>
                  </a:extLst>
                </a:hlinkClick>
              </a:rPr>
            </a:br>
            <a:endParaRPr lang="en-US" sz="1920">
              <a:solidFill>
                <a:srgbClr val="FFFFFF"/>
              </a:solidFill>
              <a:latin typeface="Calibri" panose="020F0502020204030204"/>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11C80-0D7D-53F7-B6F1-49E95D4D9C4D}"/>
              </a:ext>
            </a:extLst>
          </p:cNvPr>
          <p:cNvSpPr>
            <a:spLocks noGrp="1"/>
          </p:cNvSpPr>
          <p:nvPr>
            <p:ph type="ctrTitle"/>
          </p:nvPr>
        </p:nvSpPr>
        <p:spPr/>
        <p:txBody>
          <a:bodyPr>
            <a:normAutofit fontScale="90000"/>
          </a:bodyPr>
          <a:lstStyle/>
          <a:p>
            <a:r>
              <a:rPr lang="en-US"/>
              <a:t>Findings from the Marketplace Affordability Project</a:t>
            </a:r>
          </a:p>
        </p:txBody>
      </p:sp>
      <p:sp>
        <p:nvSpPr>
          <p:cNvPr id="3" name="Subtitle 2">
            <a:extLst>
              <a:ext uri="{FF2B5EF4-FFF2-40B4-BE49-F238E27FC236}">
                <a16:creationId xmlns:a16="http://schemas.microsoft.com/office/drawing/2014/main" id="{C15EBF79-B705-70ED-9929-57C2111F1E84}"/>
              </a:ext>
            </a:extLst>
          </p:cNvPr>
          <p:cNvSpPr>
            <a:spLocks noGrp="1"/>
          </p:cNvSpPr>
          <p:nvPr>
            <p:ph type="subTitle" idx="1"/>
          </p:nvPr>
        </p:nvSpPr>
        <p:spPr>
          <a:xfrm>
            <a:off x="1524000" y="3770714"/>
            <a:ext cx="9144000" cy="1655762"/>
          </a:xfrm>
        </p:spPr>
        <p:txBody>
          <a:bodyPr>
            <a:normAutofit/>
          </a:bodyPr>
          <a:lstStyle/>
          <a:p>
            <a:r>
              <a:rPr lang="en-US" dirty="0"/>
              <a:t>Claire </a:t>
            </a:r>
            <a:r>
              <a:rPr lang="en-US" dirty="0" err="1"/>
              <a:t>Heyison</a:t>
            </a:r>
            <a:endParaRPr lang="en-US" dirty="0"/>
          </a:p>
          <a:p>
            <a:r>
              <a:rPr lang="en-US" dirty="0"/>
              <a:t>Center on Budget and Policy Priorities</a:t>
            </a:r>
          </a:p>
          <a:p>
            <a:r>
              <a:rPr lang="en-US" sz="2000" i="1" dirty="0"/>
              <a:t>October 21, 2024</a:t>
            </a:r>
          </a:p>
        </p:txBody>
      </p:sp>
    </p:spTree>
    <p:extLst>
      <p:ext uri="{BB962C8B-B14F-4D97-AF65-F5344CB8AC3E}">
        <p14:creationId xmlns:p14="http://schemas.microsoft.com/office/powerpoint/2010/main" val="108485160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F49AD"/>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2480" y="1005840"/>
            <a:ext cx="3821869" cy="4400264"/>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9060" y="6240780"/>
            <a:ext cx="460352" cy="460550"/>
          </a:xfrm>
          <a:prstGeom prst="rect">
            <a:avLst/>
          </a:prstGeom>
        </p:spPr>
      </p:pic>
      <p:sp>
        <p:nvSpPr>
          <p:cNvPr id="4" name="Text 0">
            <a:extLst>
              <a:ext uri="{FF2B5EF4-FFF2-40B4-BE49-F238E27FC236}">
                <a16:creationId xmlns:a16="http://schemas.microsoft.com/office/drawing/2014/main" id="{21E6209F-3AB9-7578-489E-7F475EC82FBA}"/>
              </a:ext>
            </a:extLst>
          </p:cNvPr>
          <p:cNvSpPr/>
          <p:nvPr/>
        </p:nvSpPr>
        <p:spPr>
          <a:xfrm>
            <a:off x="4181543" y="224347"/>
            <a:ext cx="5882640" cy="899160"/>
          </a:xfrm>
          <a:prstGeom prst="rect">
            <a:avLst/>
          </a:prstGeom>
          <a:noFill/>
        </p:spPr>
        <p:txBody>
          <a:bodyPr wrap="square" lIns="0" tIns="0" rIns="0" bIns="0" rtlCol="0" anchor="t"/>
          <a:lstStyle/>
          <a:p>
            <a:pPr algn="ctr" defTabSz="731520">
              <a:lnSpc>
                <a:spcPts val="7094"/>
              </a:lnSpc>
            </a:pPr>
            <a:r>
              <a:rPr lang="en-US" sz="6822">
                <a:solidFill>
                  <a:srgbClr val="FFFFFF"/>
                </a:solidFill>
                <a:latin typeface="Franklin Gothic Book" panose="020B0503020102020204" pitchFamily="34" charset="0"/>
                <a:ea typeface="Teodor TRIAL Regular" pitchFamily="34" charset="-122"/>
                <a:cs typeface="Teodor TRIAL Regular" pitchFamily="34" charset="-120"/>
              </a:rPr>
              <a:t>Discussion</a:t>
            </a:r>
            <a:endParaRPr lang="en-US" sz="6822">
              <a:solidFill>
                <a:srgbClr val="444444"/>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59584293-C6E6-A5CE-1AE2-E26E98BDFABB}"/>
              </a:ext>
            </a:extLst>
          </p:cNvPr>
          <p:cNvSpPr txBox="1"/>
          <p:nvPr/>
        </p:nvSpPr>
        <p:spPr>
          <a:xfrm>
            <a:off x="4766749" y="1246356"/>
            <a:ext cx="6417425" cy="5262979"/>
          </a:xfrm>
          <a:prstGeom prst="rect">
            <a:avLst/>
          </a:prstGeom>
          <a:noFill/>
        </p:spPr>
        <p:txBody>
          <a:bodyPr wrap="square">
            <a:spAutoFit/>
          </a:bodyPr>
          <a:lstStyle/>
          <a:p>
            <a:pPr marL="640080" lvl="1" indent="-274320" defTabSz="731520">
              <a:buFont typeface="Arial" panose="020B0604020202020204" pitchFamily="34" charset="0"/>
              <a:buChar char="•"/>
            </a:pPr>
            <a:r>
              <a:rPr lang="en-US" sz="2240">
                <a:solidFill>
                  <a:srgbClr val="FFFFFF"/>
                </a:solidFill>
                <a:latin typeface="Franklin Gothic Book" panose="020B0503020102020204" pitchFamily="34" charset="0"/>
              </a:rPr>
              <a:t>Any questions for us?</a:t>
            </a:r>
          </a:p>
          <a:p>
            <a:pPr marL="365760" lvl="1" defTabSz="731520"/>
            <a:endParaRPr lang="en-US" sz="2240">
              <a:solidFill>
                <a:srgbClr val="FFFFFF"/>
              </a:solidFill>
              <a:latin typeface="Franklin Gothic Book" panose="020B0503020102020204" pitchFamily="34" charset="0"/>
            </a:endParaRPr>
          </a:p>
          <a:p>
            <a:pPr marL="640080" lvl="1" indent="-274320" defTabSz="731520">
              <a:buFont typeface="Arial" panose="020B0604020202020204" pitchFamily="34" charset="0"/>
              <a:buChar char="•"/>
            </a:pPr>
            <a:r>
              <a:rPr lang="en-US" sz="2240">
                <a:solidFill>
                  <a:srgbClr val="FFFFFF"/>
                </a:solidFill>
                <a:latin typeface="Franklin Gothic Book" panose="020B0503020102020204" pitchFamily="34" charset="0"/>
              </a:rPr>
              <a:t>What do you wish your state would do to increase Marketplace affordability?</a:t>
            </a:r>
          </a:p>
          <a:p>
            <a:pPr marL="365760" lvl="1" defTabSz="731520"/>
            <a:endParaRPr lang="en-US" sz="2240">
              <a:solidFill>
                <a:srgbClr val="FFFFFF"/>
              </a:solidFill>
              <a:latin typeface="Franklin Gothic Book" panose="020B0503020102020204" pitchFamily="34" charset="0"/>
            </a:endParaRPr>
          </a:p>
          <a:p>
            <a:pPr marL="640080" lvl="1" indent="-274320" defTabSz="731520">
              <a:buFont typeface="Arial" panose="020B0604020202020204" pitchFamily="34" charset="0"/>
              <a:buChar char="•"/>
            </a:pPr>
            <a:r>
              <a:rPr lang="en-US" sz="2240">
                <a:solidFill>
                  <a:srgbClr val="FFFFFF"/>
                </a:solidFill>
                <a:latin typeface="Franklin Gothic Book" panose="020B0503020102020204" pitchFamily="34" charset="0"/>
              </a:rPr>
              <a:t>Have your states pursued any policies to improve affordability for people with Marketplace coverage that we did not cover?</a:t>
            </a:r>
          </a:p>
          <a:p>
            <a:pPr marL="365760" lvl="1" defTabSz="731520"/>
            <a:endParaRPr lang="en-US" sz="2240">
              <a:solidFill>
                <a:srgbClr val="FFFFFF"/>
              </a:solidFill>
              <a:latin typeface="Franklin Gothic Book" panose="020B0503020102020204" pitchFamily="34" charset="0"/>
              <a:sym typeface="Wingdings" panose="05000000000000000000" pitchFamily="2" charset="2"/>
            </a:endParaRPr>
          </a:p>
          <a:p>
            <a:pPr marL="640080" lvl="1" indent="-274320" defTabSz="731520">
              <a:buFont typeface="Arial" panose="020B0604020202020204" pitchFamily="34" charset="0"/>
              <a:buChar char="•"/>
            </a:pPr>
            <a:r>
              <a:rPr lang="en-US" sz="2240">
                <a:solidFill>
                  <a:srgbClr val="FFFFFF"/>
                </a:solidFill>
                <a:latin typeface="Franklin Gothic Book" panose="020B0503020102020204" pitchFamily="34" charset="0"/>
                <a:sym typeface="Wingdings" panose="05000000000000000000" pitchFamily="2" charset="2"/>
              </a:rPr>
              <a:t>Are there any barriers to policy change at the state level that you’ve experienced that we did not discuss?</a:t>
            </a:r>
          </a:p>
          <a:p>
            <a:pPr marL="640080" lvl="1" indent="-274320" defTabSz="731520">
              <a:buFont typeface="Arial" panose="020B0604020202020204" pitchFamily="34" charset="0"/>
              <a:buChar char="•"/>
            </a:pPr>
            <a:endParaRPr lang="en-US" sz="2240">
              <a:solidFill>
                <a:srgbClr val="FFFFFF"/>
              </a:solidFill>
              <a:latin typeface="Franklin Gothic Book" panose="020B0503020102020204" pitchFamily="34" charset="0"/>
              <a:sym typeface="Wingdings" panose="05000000000000000000" pitchFamily="2" charset="2"/>
            </a:endParaRPr>
          </a:p>
          <a:p>
            <a:pPr marL="640080" lvl="1" indent="-274320" defTabSz="731520">
              <a:buFont typeface="Arial" panose="020B0604020202020204" pitchFamily="34" charset="0"/>
              <a:buChar char="•"/>
            </a:pPr>
            <a:r>
              <a:rPr lang="en-US" sz="2240">
                <a:solidFill>
                  <a:srgbClr val="FFFFFF"/>
                </a:solidFill>
                <a:latin typeface="Franklin Gothic Book" panose="020B0503020102020204" pitchFamily="34" charset="0"/>
                <a:sym typeface="Wingdings" panose="05000000000000000000" pitchFamily="2" charset="2"/>
              </a:rPr>
              <a:t>How do out-of-pocket costs factor into your work on medical debt?</a:t>
            </a:r>
            <a:endParaRPr lang="en-US" sz="1920">
              <a:solidFill>
                <a:srgbClr val="FFFFFF"/>
              </a:solidFill>
              <a:latin typeface="Franklin Gothic Book" panose="020B05030201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A462E0-27F0-7315-40E9-5BAC0329C644}"/>
              </a:ext>
            </a:extLst>
          </p:cNvPr>
          <p:cNvSpPr>
            <a:spLocks noGrp="1"/>
          </p:cNvSpPr>
          <p:nvPr>
            <p:ph type="sldNum" sz="quarter" idx="12"/>
          </p:nvPr>
        </p:nvSpPr>
        <p:spPr/>
        <p:txBody>
          <a:bodyPr/>
          <a:lstStyle/>
          <a:p>
            <a:fld id="{15B758F3-2F0C-471B-AC1B-4C2A96600F27}" type="slidenum">
              <a:rPr lang="en-US" smtClean="0"/>
              <a:t>31</a:t>
            </a:fld>
            <a:endParaRPr lang="en-US"/>
          </a:p>
        </p:txBody>
      </p:sp>
      <p:pic>
        <p:nvPicPr>
          <p:cNvPr id="10" name="Picture 9" descr="A person writing on a paper&#10;&#10;Description automatically generated">
            <a:extLst>
              <a:ext uri="{FF2B5EF4-FFF2-40B4-BE49-F238E27FC236}">
                <a16:creationId xmlns:a16="http://schemas.microsoft.com/office/drawing/2014/main" id="{F43B6F8A-3A17-C3CD-FF65-BCE2B608521D}"/>
              </a:ext>
            </a:extLst>
          </p:cNvPr>
          <p:cNvPicPr>
            <a:picLocks noChangeAspect="1"/>
          </p:cNvPicPr>
          <p:nvPr/>
        </p:nvPicPr>
        <p:blipFill>
          <a:blip r:embed="rId3">
            <a:alphaModFix amt="5000"/>
            <a:extLst>
              <a:ext uri="{28A0092B-C50C-407E-A947-70E740481C1C}">
                <a14:useLocalDpi xmlns:a14="http://schemas.microsoft.com/office/drawing/2010/main" val="0"/>
              </a:ext>
            </a:extLst>
          </a:blip>
          <a:srcRect b="15625"/>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D033D12-3EA9-BBBD-4AC9-592494D12BD9}"/>
              </a:ext>
            </a:extLst>
          </p:cNvPr>
          <p:cNvSpPr/>
          <p:nvPr/>
        </p:nvSpPr>
        <p:spPr>
          <a:xfrm>
            <a:off x="831729" y="409073"/>
            <a:ext cx="10789657" cy="603985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8A6AD014-37A8-4228-46BC-EA8202595089}"/>
              </a:ext>
            </a:extLst>
          </p:cNvPr>
          <p:cNvSpPr>
            <a:spLocks noGrp="1"/>
          </p:cNvSpPr>
          <p:nvPr/>
        </p:nvSpPr>
        <p:spPr>
          <a:xfrm>
            <a:off x="2192769" y="497790"/>
            <a:ext cx="7805231" cy="48433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spcAft>
                <a:spcPts val="600"/>
              </a:spcAft>
            </a:pPr>
            <a:r>
              <a:rPr lang="en-US" sz="2000">
                <a:latin typeface="Franklin Gothic Book" panose="020B0503020102020204" pitchFamily="34" charset="0"/>
              </a:rPr>
              <a:t>Special thanks to Claire Heyison and Erin Miller for presenting, the Robert Wood Johnson Foundation, and Webinar attendees.</a:t>
            </a:r>
            <a:br>
              <a:rPr lang="en-US" sz="1600">
                <a:latin typeface="Franklin Gothic Book" panose="020B0503020102020204" pitchFamily="34" charset="0"/>
              </a:rPr>
            </a:br>
            <a:br>
              <a:rPr lang="en-US" sz="1600">
                <a:latin typeface="Franklin Gothic Book" panose="020B0503020102020204" pitchFamily="34" charset="0"/>
              </a:rPr>
            </a:br>
            <a:br>
              <a:rPr lang="en-US" sz="1600">
                <a:latin typeface="Franklin Gothic Book" panose="020B0503020102020204" pitchFamily="34" charset="0"/>
              </a:rPr>
            </a:br>
            <a:r>
              <a:rPr lang="en-US" sz="1600" b="1">
                <a:latin typeface="Franklin Gothic Book" panose="020B0503020102020204" pitchFamily="34" charset="0"/>
              </a:rPr>
              <a:t>Contact Information:</a:t>
            </a:r>
          </a:p>
          <a:p>
            <a:pPr algn="ctr">
              <a:lnSpc>
                <a:spcPct val="100000"/>
              </a:lnSpc>
              <a:spcBef>
                <a:spcPts val="600"/>
              </a:spcBef>
              <a:spcAft>
                <a:spcPts val="600"/>
              </a:spcAft>
            </a:pPr>
            <a:r>
              <a:rPr lang="en-US" sz="1600">
                <a:latin typeface="Franklin Gothic Book" panose="020B0503020102020204" pitchFamily="34" charset="0"/>
              </a:rPr>
              <a:t>Claire Heyison, Center on Budget and Policy Priorities</a:t>
            </a:r>
            <a:br>
              <a:rPr lang="en-US" sz="1600">
                <a:latin typeface="Franklin Gothic Book" panose="020B0503020102020204" pitchFamily="34" charset="0"/>
              </a:rPr>
            </a:br>
            <a:r>
              <a:rPr lang="en-US" sz="1600" u="sng">
                <a:solidFill>
                  <a:srgbClr val="00B0F0"/>
                </a:solidFill>
                <a:latin typeface="Franklin Gothic Book" panose="020B0503020102020204" pitchFamily="34" charset="0"/>
                <a:hlinkClick r:id="rId4">
                  <a:extLst>
                    <a:ext uri="{A12FA001-AC4F-418D-AE19-62706E023703}">
                      <ahyp:hlinkClr xmlns:ahyp="http://schemas.microsoft.com/office/drawing/2018/hyperlinkcolor" val="tx"/>
                    </a:ext>
                  </a:extLst>
                </a:hlinkClick>
              </a:rPr>
              <a:t>Cheyison@cbpp.org</a:t>
            </a:r>
            <a:endParaRPr lang="en-US" sz="1600" u="sng">
              <a:solidFill>
                <a:srgbClr val="00B0F0"/>
              </a:solidFill>
              <a:latin typeface="Franklin Gothic Book" panose="020B0503020102020204" pitchFamily="34" charset="0"/>
            </a:endParaRPr>
          </a:p>
          <a:p>
            <a:pPr algn="ctr">
              <a:lnSpc>
                <a:spcPct val="100000"/>
              </a:lnSpc>
              <a:spcBef>
                <a:spcPts val="600"/>
              </a:spcBef>
              <a:spcAft>
                <a:spcPts val="600"/>
              </a:spcAft>
            </a:pPr>
            <a:r>
              <a:rPr lang="en-US" sz="1600">
                <a:latin typeface="Franklin Gothic Book" panose="020B0503020102020204" pitchFamily="34" charset="0"/>
              </a:rPr>
              <a:t>Erin Miller, Community Catalyst</a:t>
            </a:r>
            <a:br>
              <a:rPr lang="en-US" sz="1600" u="sng">
                <a:solidFill>
                  <a:srgbClr val="00B0F0"/>
                </a:solidFill>
                <a:latin typeface="Franklin Gothic Book" panose="020B0503020102020204" pitchFamily="34" charset="0"/>
              </a:rPr>
            </a:br>
            <a:r>
              <a:rPr kumimoji="0" lang="en-US" sz="1600" b="0" i="0" u="none" strike="noStrike" kern="1200" cap="none" spc="0" normalizeH="0" baseline="0" noProof="0">
                <a:ln>
                  <a:noFill/>
                </a:ln>
                <a:solidFill>
                  <a:srgbClr val="00B0F0"/>
                </a:solidFill>
                <a:effectLst/>
                <a:uLnTx/>
                <a:uFillTx/>
                <a:latin typeface="Franklin Gothic Book" panose="020B0503020102020204" pitchFamily="34" charset="0"/>
                <a:ea typeface="Teodor TRIAL Regular" pitchFamily="34" charset="-122"/>
                <a:cs typeface="Teodor TRIAL Regular" pitchFamily="34" charset="-120"/>
                <a:hlinkClick r:id="rId5">
                  <a:extLst>
                    <a:ext uri="{A12FA001-AC4F-418D-AE19-62706E023703}">
                      <ahyp:hlinkClr xmlns:ahyp="http://schemas.microsoft.com/office/drawing/2018/hyperlinkcolor" val="tx"/>
                    </a:ext>
                  </a:extLst>
                </a:hlinkClick>
              </a:rPr>
              <a:t>emiller@communitycatalyst.org</a:t>
            </a:r>
            <a:endParaRPr kumimoji="0" lang="en-US" sz="1600" b="0" i="0" u="none" strike="noStrike" kern="1200" cap="none" spc="0" normalizeH="0" baseline="0" noProof="0">
              <a:ln>
                <a:noFill/>
              </a:ln>
              <a:solidFill>
                <a:srgbClr val="00B0F0"/>
              </a:solidFill>
              <a:effectLst/>
              <a:uLnTx/>
              <a:uFillTx/>
              <a:latin typeface="Franklin Gothic Book" panose="020B0503020102020204" pitchFamily="34" charset="0"/>
              <a:ea typeface="Teodor TRIAL Regular" pitchFamily="34" charset="-122"/>
              <a:cs typeface="Teodor TRIAL Regular" pitchFamily="34" charset="-120"/>
            </a:endParaRPr>
          </a:p>
          <a:p>
            <a:pPr algn="ctr">
              <a:lnSpc>
                <a:spcPct val="100000"/>
              </a:lnSpc>
              <a:spcBef>
                <a:spcPts val="600"/>
              </a:spcBef>
              <a:spcAft>
                <a:spcPts val="600"/>
              </a:spcAft>
            </a:pPr>
            <a:r>
              <a:rPr lang="en-US" sz="1600">
                <a:latin typeface="Franklin Gothic Book" panose="020B0503020102020204" pitchFamily="34" charset="0"/>
              </a:rPr>
              <a:t>Dr. Beth Beaudin-Seiler, Altarum Health Care Value Hub</a:t>
            </a:r>
            <a:br>
              <a:rPr lang="en-US" sz="1600" u="sng">
                <a:solidFill>
                  <a:srgbClr val="00B0F0"/>
                </a:solidFill>
                <a:latin typeface="Franklin Gothic Book" panose="020B0503020102020204" pitchFamily="34" charset="0"/>
              </a:rPr>
            </a:br>
            <a:r>
              <a:rPr lang="en-US" sz="1600" u="sng">
                <a:solidFill>
                  <a:srgbClr val="00B0F0"/>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Beth.Beaudin-Seiler@altarum.org</a:t>
            </a:r>
            <a:endParaRPr lang="en-US" sz="1600" u="sng">
              <a:solidFill>
                <a:srgbClr val="00B0F0"/>
              </a:solidFill>
              <a:latin typeface="Franklin Gothic Book" panose="020B0503020102020204" pitchFamily="34" charset="0"/>
            </a:endParaRPr>
          </a:p>
          <a:p>
            <a:pPr algn="ctr">
              <a:lnSpc>
                <a:spcPct val="100000"/>
              </a:lnSpc>
              <a:spcBef>
                <a:spcPts val="600"/>
              </a:spcBef>
              <a:spcAft>
                <a:spcPts val="600"/>
              </a:spcAft>
            </a:pPr>
            <a:r>
              <a:rPr lang="en-US" sz="1600">
                <a:latin typeface="Franklin Gothic Book" panose="020B0503020102020204" pitchFamily="34" charset="0"/>
              </a:rPr>
              <a:t>Britt Sanderson, Altarum Health Care Value Hub</a:t>
            </a:r>
            <a:br>
              <a:rPr lang="en-US" sz="1600" u="sng">
                <a:solidFill>
                  <a:srgbClr val="00B0F0"/>
                </a:solidFill>
                <a:latin typeface="Franklin Gothic Book" panose="020B0503020102020204" pitchFamily="34" charset="0"/>
              </a:rPr>
            </a:br>
            <a:r>
              <a:rPr lang="en-US" sz="1600" u="sng">
                <a:solidFill>
                  <a:srgbClr val="00B0F0"/>
                </a:solidFill>
                <a:latin typeface="Franklin Gothic Book" panose="020B0503020102020204" pitchFamily="34" charset="0"/>
                <a:hlinkClick r:id="rId7"/>
              </a:rPr>
              <a:t>Britt.Sanderson@altarum.org</a:t>
            </a:r>
            <a:endParaRPr lang="en-US" sz="1600" u="sng">
              <a:solidFill>
                <a:srgbClr val="00B0F0"/>
              </a:solidFill>
              <a:latin typeface="Franklin Gothic Book" panose="020B0503020102020204" pitchFamily="34" charset="0"/>
            </a:endParaRPr>
          </a:p>
        </p:txBody>
      </p:sp>
      <p:pic>
        <p:nvPicPr>
          <p:cNvPr id="23" name="Picture 22">
            <a:extLst>
              <a:ext uri="{FF2B5EF4-FFF2-40B4-BE49-F238E27FC236}">
                <a16:creationId xmlns:a16="http://schemas.microsoft.com/office/drawing/2014/main" id="{721FAF61-AA09-00FE-5D14-E5E6F5F17487}"/>
              </a:ext>
            </a:extLst>
          </p:cNvPr>
          <p:cNvPicPr>
            <a:picLocks noChangeAspect="1"/>
          </p:cNvPicPr>
          <p:nvPr/>
        </p:nvPicPr>
        <p:blipFill>
          <a:blip r:embed="rId8"/>
          <a:stretch>
            <a:fillRect/>
          </a:stretch>
        </p:blipFill>
        <p:spPr>
          <a:xfrm>
            <a:off x="1767094" y="5135591"/>
            <a:ext cx="1546223" cy="889555"/>
          </a:xfrm>
          <a:prstGeom prst="rect">
            <a:avLst/>
          </a:prstGeom>
        </p:spPr>
      </p:pic>
      <p:grpSp>
        <p:nvGrpSpPr>
          <p:cNvPr id="24" name="Group 9">
            <a:extLst>
              <a:ext uri="{FF2B5EF4-FFF2-40B4-BE49-F238E27FC236}">
                <a16:creationId xmlns:a16="http://schemas.microsoft.com/office/drawing/2014/main" id="{ECC0EF87-3E8C-9238-1F75-E9B6AB86C7D1}"/>
              </a:ext>
            </a:extLst>
          </p:cNvPr>
          <p:cNvGrpSpPr/>
          <p:nvPr/>
        </p:nvGrpSpPr>
        <p:grpSpPr>
          <a:xfrm>
            <a:off x="9062636" y="5341101"/>
            <a:ext cx="1870727" cy="575833"/>
            <a:chOff x="105613200" y="109704994"/>
            <a:chExt cx="9144000" cy="2815903"/>
          </a:xfrm>
        </p:grpSpPr>
        <p:pic>
          <p:nvPicPr>
            <p:cNvPr id="25" name="Picture 10">
              <a:extLst>
                <a:ext uri="{FF2B5EF4-FFF2-40B4-BE49-F238E27FC236}">
                  <a16:creationId xmlns:a16="http://schemas.microsoft.com/office/drawing/2014/main" id="{AD4CBF53-ECAC-8D69-0800-C2287ECF8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79051" b="44994"/>
            <a:stretch>
              <a:fillRect/>
            </a:stretch>
          </p:blipFill>
          <p:spPr bwMode="auto">
            <a:xfrm>
              <a:off x="110362442" y="109722307"/>
              <a:ext cx="1909456" cy="19248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6" name="Picture 11">
              <a:extLst>
                <a:ext uri="{FF2B5EF4-FFF2-40B4-BE49-F238E27FC236}">
                  <a16:creationId xmlns:a16="http://schemas.microsoft.com/office/drawing/2014/main" id="{33107D72-EBC2-747D-A030-BC0D78B80D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5815" r="52721" b="44994"/>
            <a:stretch>
              <a:fillRect/>
            </a:stretch>
          </p:blipFill>
          <p:spPr bwMode="auto">
            <a:xfrm>
              <a:off x="112491081" y="109739621"/>
              <a:ext cx="1938105" cy="19248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7" name="Picture 12">
              <a:extLst>
                <a:ext uri="{FF2B5EF4-FFF2-40B4-BE49-F238E27FC236}">
                  <a16:creationId xmlns:a16="http://schemas.microsoft.com/office/drawing/2014/main" id="{827E5667-E93C-69C3-3D97-CF88055C66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2399" r="26112" b="44994"/>
            <a:stretch>
              <a:fillRect/>
            </a:stretch>
          </p:blipFill>
          <p:spPr bwMode="auto">
            <a:xfrm>
              <a:off x="108178042" y="109722307"/>
              <a:ext cx="1925450" cy="19248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8" name="Picture 13">
              <a:extLst>
                <a:ext uri="{FF2B5EF4-FFF2-40B4-BE49-F238E27FC236}">
                  <a16:creationId xmlns:a16="http://schemas.microsoft.com/office/drawing/2014/main" id="{3D671FDF-542D-197D-FEB6-80E516DD7A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8999" t="-1112" r="-165" b="44557"/>
            <a:stretch>
              <a:fillRect/>
            </a:stretch>
          </p:blipFill>
          <p:spPr bwMode="auto">
            <a:xfrm>
              <a:off x="106052739" y="109704994"/>
              <a:ext cx="1906119" cy="19595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9" name="Text Box 14">
              <a:extLst>
                <a:ext uri="{FF2B5EF4-FFF2-40B4-BE49-F238E27FC236}">
                  <a16:creationId xmlns:a16="http://schemas.microsoft.com/office/drawing/2014/main" id="{80A4C29E-1323-0C25-23D9-B647E7529771}"/>
                </a:ext>
              </a:extLst>
            </p:cNvPr>
            <p:cNvSpPr txBox="1">
              <a:spLocks noChangeArrowheads="1"/>
            </p:cNvSpPr>
            <p:nvPr/>
          </p:nvSpPr>
          <p:spPr bwMode="auto">
            <a:xfrm>
              <a:off x="105613200" y="111507104"/>
              <a:ext cx="9144000" cy="10137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1400" i="0" u="none" strike="noStrike" cap="none" normalizeH="0" baseline="0">
                  <a:ln>
                    <a:noFill/>
                  </a:ln>
                  <a:solidFill>
                    <a:srgbClr val="2D4E6B"/>
                  </a:solidFill>
                  <a:effectLst/>
                  <a:latin typeface="Franklin Gothic Medium" panose="020B0603020102020204" pitchFamily="34" charset="0"/>
                </a:rPr>
                <a:t>Healthcare Value Hub</a:t>
              </a:r>
              <a:endParaRPr kumimoji="0" lang="en-US" altLang="en-US" sz="20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9109352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7E61-3FD3-45D5-A1A8-CAF9B530EB52}"/>
              </a:ext>
            </a:extLst>
          </p:cNvPr>
          <p:cNvSpPr>
            <a:spLocks noGrp="1"/>
          </p:cNvSpPr>
          <p:nvPr>
            <p:ph type="title"/>
          </p:nvPr>
        </p:nvSpPr>
        <p:spPr>
          <a:xfrm>
            <a:off x="801624" y="333227"/>
            <a:ext cx="10515600" cy="1325563"/>
          </a:xfrm>
        </p:spPr>
        <p:txBody>
          <a:bodyPr/>
          <a:lstStyle/>
          <a:p>
            <a:r>
              <a:rPr lang="en-US"/>
              <a:t>The Marketplace Affordability Project</a:t>
            </a:r>
          </a:p>
        </p:txBody>
      </p:sp>
      <p:sp>
        <p:nvSpPr>
          <p:cNvPr id="17" name="Content Placeholder 2">
            <a:extLst>
              <a:ext uri="{FF2B5EF4-FFF2-40B4-BE49-F238E27FC236}">
                <a16:creationId xmlns:a16="http://schemas.microsoft.com/office/drawing/2014/main" id="{39E4C463-50FD-4C40-CF3A-E0DE3B4CE022}"/>
              </a:ext>
            </a:extLst>
          </p:cNvPr>
          <p:cNvSpPr>
            <a:spLocks noGrp="1"/>
          </p:cNvSpPr>
          <p:nvPr>
            <p:ph idx="1"/>
          </p:nvPr>
        </p:nvSpPr>
        <p:spPr>
          <a:xfrm>
            <a:off x="801624" y="1579860"/>
            <a:ext cx="10515600" cy="4406411"/>
          </a:xfrm>
        </p:spPr>
        <p:txBody>
          <a:bodyPr vert="horz" lIns="91440" tIns="45720" rIns="91440" bIns="45720" rtlCol="0" anchor="t">
            <a:normAutofit fontScale="85000" lnSpcReduction="20000"/>
          </a:bodyPr>
          <a:lstStyle/>
          <a:p>
            <a:pPr>
              <a:lnSpc>
                <a:spcPct val="120000"/>
              </a:lnSpc>
              <a:spcAft>
                <a:spcPts val="1000"/>
              </a:spcAft>
            </a:pPr>
            <a:r>
              <a:rPr lang="en-US">
                <a:latin typeface="Arial"/>
                <a:cs typeface="Arial"/>
              </a:rPr>
              <a:t>18-month project</a:t>
            </a:r>
          </a:p>
          <a:p>
            <a:pPr>
              <a:lnSpc>
                <a:spcPct val="120000"/>
              </a:lnSpc>
              <a:spcAft>
                <a:spcPts val="1000"/>
              </a:spcAft>
            </a:pPr>
            <a:r>
              <a:rPr lang="en-US">
                <a:latin typeface="Arial"/>
                <a:cs typeface="Arial"/>
              </a:rPr>
              <a:t>Aimed at building on the successes of the Affordable Care Act (ACA)</a:t>
            </a:r>
          </a:p>
          <a:p>
            <a:pPr>
              <a:lnSpc>
                <a:spcPct val="120000"/>
              </a:lnSpc>
              <a:spcAft>
                <a:spcPts val="1000"/>
              </a:spcAft>
            </a:pPr>
            <a:r>
              <a:rPr lang="en-US">
                <a:latin typeface="Arial"/>
                <a:cs typeface="Arial"/>
              </a:rPr>
              <a:t>Led by the Center on Budget and Policy Priorities (CBPP)</a:t>
            </a:r>
          </a:p>
          <a:p>
            <a:pPr>
              <a:lnSpc>
                <a:spcPct val="120000"/>
              </a:lnSpc>
              <a:spcAft>
                <a:spcPts val="1000"/>
              </a:spcAft>
            </a:pPr>
            <a:r>
              <a:rPr lang="en-US">
                <a:latin typeface="Arial"/>
                <a:cs typeface="Arial"/>
              </a:rPr>
              <a:t>Focus areas:</a:t>
            </a:r>
          </a:p>
          <a:p>
            <a:pPr lvl="1">
              <a:lnSpc>
                <a:spcPct val="120000"/>
              </a:lnSpc>
              <a:spcAft>
                <a:spcPts val="1000"/>
              </a:spcAft>
            </a:pPr>
            <a:r>
              <a:rPr lang="en-US">
                <a:latin typeface="Arial"/>
                <a:cs typeface="Arial"/>
              </a:rPr>
              <a:t>Features of plan design that result in high out-of-pocket costs experienced by marketplace enrollees (deductibles, co-payments, co-insurance, covered benefits)</a:t>
            </a:r>
          </a:p>
          <a:p>
            <a:pPr lvl="1">
              <a:lnSpc>
                <a:spcPct val="120000"/>
              </a:lnSpc>
              <a:spcAft>
                <a:spcPts val="1000"/>
              </a:spcAft>
            </a:pPr>
            <a:r>
              <a:rPr lang="en-US">
                <a:latin typeface="Arial"/>
                <a:cs typeface="Arial"/>
              </a:rPr>
              <a:t>Federal policy</a:t>
            </a:r>
          </a:p>
          <a:p>
            <a:pPr lvl="1">
              <a:lnSpc>
                <a:spcPct val="120000"/>
              </a:lnSpc>
              <a:spcAft>
                <a:spcPts val="1000"/>
              </a:spcAft>
            </a:pPr>
            <a:r>
              <a:rPr lang="en-US">
                <a:latin typeface="Arial"/>
                <a:cs typeface="Arial"/>
              </a:rPr>
              <a:t>Long- and short-term solutions</a:t>
            </a:r>
            <a:endParaRPr lang="en-US"/>
          </a:p>
          <a:p>
            <a:pPr lvl="1">
              <a:lnSpc>
                <a:spcPct val="120000"/>
              </a:lnSpc>
              <a:spcAft>
                <a:spcPts val="1000"/>
              </a:spcAft>
            </a:pPr>
            <a:endParaRPr lang="en-US" sz="1800">
              <a:latin typeface="Arial"/>
              <a:cs typeface="Arial"/>
            </a:endParaRPr>
          </a:p>
          <a:p>
            <a:pPr>
              <a:lnSpc>
                <a:spcPct val="120000"/>
              </a:lnSpc>
              <a:spcAft>
                <a:spcPts val="1000"/>
              </a:spcAft>
            </a:pPr>
            <a:endParaRPr lang="en-US" sz="2400">
              <a:latin typeface="Arial"/>
              <a:cs typeface="Arial"/>
            </a:endParaRPr>
          </a:p>
          <a:p>
            <a:pPr>
              <a:lnSpc>
                <a:spcPct val="120000"/>
              </a:lnSpc>
              <a:spcAft>
                <a:spcPts val="1000"/>
              </a:spcAft>
            </a:pPr>
            <a:endParaRPr lang="en-US" sz="2400"/>
          </a:p>
          <a:p>
            <a:pPr>
              <a:lnSpc>
                <a:spcPct val="120000"/>
              </a:lnSpc>
            </a:pPr>
            <a:endParaRPr lang="en-US" sz="2400"/>
          </a:p>
        </p:txBody>
      </p:sp>
    </p:spTree>
    <p:extLst>
      <p:ext uri="{BB962C8B-B14F-4D97-AF65-F5344CB8AC3E}">
        <p14:creationId xmlns:p14="http://schemas.microsoft.com/office/powerpoint/2010/main" val="38222413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7E61-3FD3-45D5-A1A8-CAF9B530EB52}"/>
              </a:ext>
            </a:extLst>
          </p:cNvPr>
          <p:cNvSpPr>
            <a:spLocks noGrp="1"/>
          </p:cNvSpPr>
          <p:nvPr>
            <p:ph type="title"/>
          </p:nvPr>
        </p:nvSpPr>
        <p:spPr>
          <a:xfrm>
            <a:off x="583692" y="53390"/>
            <a:ext cx="11024616" cy="1325563"/>
          </a:xfrm>
        </p:spPr>
        <p:txBody>
          <a:bodyPr/>
          <a:lstStyle/>
          <a:p>
            <a:r>
              <a:rPr lang="en-US"/>
              <a:t>Our Goals</a:t>
            </a:r>
          </a:p>
        </p:txBody>
      </p:sp>
      <p:grpSp>
        <p:nvGrpSpPr>
          <p:cNvPr id="3" name="Group 2">
            <a:extLst>
              <a:ext uri="{FF2B5EF4-FFF2-40B4-BE49-F238E27FC236}">
                <a16:creationId xmlns:a16="http://schemas.microsoft.com/office/drawing/2014/main" id="{71CE0316-8A1E-5A00-9B73-1EEFAECE0F3A}"/>
              </a:ext>
            </a:extLst>
          </p:cNvPr>
          <p:cNvGrpSpPr/>
          <p:nvPr/>
        </p:nvGrpSpPr>
        <p:grpSpPr>
          <a:xfrm>
            <a:off x="583692" y="1094690"/>
            <a:ext cx="11024616" cy="4668619"/>
            <a:chOff x="583692" y="1094690"/>
            <a:chExt cx="11024616" cy="4668619"/>
          </a:xfrm>
        </p:grpSpPr>
        <p:graphicFrame>
          <p:nvGraphicFramePr>
            <p:cNvPr id="6" name="Content Placeholder 4">
              <a:extLst>
                <a:ext uri="{FF2B5EF4-FFF2-40B4-BE49-F238E27FC236}">
                  <a16:creationId xmlns:a16="http://schemas.microsoft.com/office/drawing/2014/main" id="{344BA5CF-8F7F-8633-D9EA-2C7142A70214}"/>
                </a:ext>
              </a:extLst>
            </p:cNvPr>
            <p:cNvGraphicFramePr/>
            <p:nvPr>
              <p:extLst>
                <p:ext uri="{D42A27DB-BD31-4B8C-83A1-F6EECF244321}">
                  <p14:modId xmlns:p14="http://schemas.microsoft.com/office/powerpoint/2010/main" val="1284567530"/>
                </p:ext>
              </p:extLst>
            </p:nvPr>
          </p:nvGraphicFramePr>
          <p:xfrm>
            <a:off x="583692" y="1094690"/>
            <a:ext cx="11024616" cy="4668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Cycle with people outline">
              <a:extLst>
                <a:ext uri="{FF2B5EF4-FFF2-40B4-BE49-F238E27FC236}">
                  <a16:creationId xmlns:a16="http://schemas.microsoft.com/office/drawing/2014/main" id="{B4EC6B2B-89FC-B96D-55F8-56EE9D59B3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6418" y="1378953"/>
              <a:ext cx="914400" cy="914400"/>
            </a:xfrm>
            <a:prstGeom prst="rect">
              <a:avLst/>
            </a:prstGeom>
          </p:spPr>
        </p:pic>
        <p:pic>
          <p:nvPicPr>
            <p:cNvPr id="11" name="Graphic 10" descr="Megaphone with solid fill">
              <a:extLst>
                <a:ext uri="{FF2B5EF4-FFF2-40B4-BE49-F238E27FC236}">
                  <a16:creationId xmlns:a16="http://schemas.microsoft.com/office/drawing/2014/main" id="{7940A330-5703-DCC7-4B53-BAF8280F49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1426" y="2959752"/>
              <a:ext cx="914400" cy="914400"/>
            </a:xfrm>
            <a:prstGeom prst="rect">
              <a:avLst/>
            </a:prstGeom>
          </p:spPr>
        </p:pic>
        <p:pic>
          <p:nvPicPr>
            <p:cNvPr id="12" name="Graphic 11" descr="Document with solid fill">
              <a:extLst>
                <a:ext uri="{FF2B5EF4-FFF2-40B4-BE49-F238E27FC236}">
                  <a16:creationId xmlns:a16="http://schemas.microsoft.com/office/drawing/2014/main" id="{A1C86879-68A0-BEC6-3938-F3E86CA935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0706" y="4345198"/>
              <a:ext cx="914400" cy="914400"/>
            </a:xfrm>
            <a:prstGeom prst="rect">
              <a:avLst/>
            </a:prstGeom>
          </p:spPr>
        </p:pic>
      </p:grpSp>
    </p:spTree>
    <p:extLst>
      <p:ext uri="{BB962C8B-B14F-4D97-AF65-F5344CB8AC3E}">
        <p14:creationId xmlns:p14="http://schemas.microsoft.com/office/powerpoint/2010/main" val="31238144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D090-0514-D92E-5275-6CA349EEE599}"/>
              </a:ext>
            </a:extLst>
          </p:cNvPr>
          <p:cNvSpPr>
            <a:spLocks noGrp="1"/>
          </p:cNvSpPr>
          <p:nvPr>
            <p:ph type="title"/>
          </p:nvPr>
        </p:nvSpPr>
        <p:spPr/>
        <p:txBody>
          <a:bodyPr/>
          <a:lstStyle/>
          <a:p>
            <a:r>
              <a:rPr lang="en-US"/>
              <a:t>Who participated?</a:t>
            </a:r>
          </a:p>
        </p:txBody>
      </p:sp>
      <p:sp>
        <p:nvSpPr>
          <p:cNvPr id="3" name="Content Placeholder 2">
            <a:extLst>
              <a:ext uri="{FF2B5EF4-FFF2-40B4-BE49-F238E27FC236}">
                <a16:creationId xmlns:a16="http://schemas.microsoft.com/office/drawing/2014/main" id="{95EFF7A9-A40F-39B2-E5A9-B4BA5ADEEC8B}"/>
              </a:ext>
            </a:extLst>
          </p:cNvPr>
          <p:cNvSpPr>
            <a:spLocks noGrp="1"/>
          </p:cNvSpPr>
          <p:nvPr>
            <p:ph idx="1"/>
          </p:nvPr>
        </p:nvSpPr>
        <p:spPr>
          <a:xfrm>
            <a:off x="838200" y="1593977"/>
            <a:ext cx="10515600" cy="4351338"/>
          </a:xfrm>
        </p:spPr>
        <p:txBody>
          <a:bodyPr/>
          <a:lstStyle/>
          <a:p>
            <a:r>
              <a:rPr lang="en-US"/>
              <a:t>14 marketplace enrollees</a:t>
            </a:r>
          </a:p>
          <a:p>
            <a:r>
              <a:rPr lang="en-US"/>
              <a:t>7 health policy experts</a:t>
            </a:r>
          </a:p>
          <a:p>
            <a:r>
              <a:rPr lang="en-US"/>
              <a:t>6 organizations representing specific racial, ethnic, disability, and age constituencies</a:t>
            </a:r>
          </a:p>
          <a:p>
            <a:r>
              <a:rPr lang="en-US"/>
              <a:t>5 ACA marketplace navigators</a:t>
            </a:r>
          </a:p>
          <a:p>
            <a:r>
              <a:rPr lang="en-US"/>
              <a:t>3 patient advocacy groups</a:t>
            </a:r>
          </a:p>
          <a:p>
            <a:r>
              <a:rPr lang="en-US"/>
              <a:t>CBPP staff and consultants</a:t>
            </a:r>
          </a:p>
          <a:p>
            <a:endParaRPr lang="en-US"/>
          </a:p>
        </p:txBody>
      </p:sp>
      <p:sp>
        <p:nvSpPr>
          <p:cNvPr id="4" name="Rectangle 3">
            <a:extLst>
              <a:ext uri="{FF2B5EF4-FFF2-40B4-BE49-F238E27FC236}">
                <a16:creationId xmlns:a16="http://schemas.microsoft.com/office/drawing/2014/main" id="{A9691F59-9119-D33F-134C-66BE77C203B1}"/>
              </a:ext>
            </a:extLst>
          </p:cNvPr>
          <p:cNvSpPr/>
          <p:nvPr/>
        </p:nvSpPr>
        <p:spPr>
          <a:xfrm>
            <a:off x="838200" y="1593977"/>
            <a:ext cx="4355237" cy="43665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080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5218-9169-A988-D33E-AF03ABED4DB2}"/>
              </a:ext>
            </a:extLst>
          </p:cNvPr>
          <p:cNvSpPr>
            <a:spLocks noGrp="1"/>
          </p:cNvSpPr>
          <p:nvPr>
            <p:ph type="title"/>
          </p:nvPr>
        </p:nvSpPr>
        <p:spPr>
          <a:xfrm>
            <a:off x="838200" y="555291"/>
            <a:ext cx="10515600" cy="1325563"/>
          </a:xfrm>
        </p:spPr>
        <p:txBody>
          <a:bodyPr/>
          <a:lstStyle/>
          <a:p>
            <a:r>
              <a:rPr lang="en-US"/>
              <a:t>People with lived experience (PLE)</a:t>
            </a:r>
          </a:p>
        </p:txBody>
      </p:sp>
      <p:sp>
        <p:nvSpPr>
          <p:cNvPr id="3" name="Content Placeholder 2">
            <a:extLst>
              <a:ext uri="{FF2B5EF4-FFF2-40B4-BE49-F238E27FC236}">
                <a16:creationId xmlns:a16="http://schemas.microsoft.com/office/drawing/2014/main" id="{DCEFA4E8-66B9-CEED-E534-49709DEC9DD7}"/>
              </a:ext>
            </a:extLst>
          </p:cNvPr>
          <p:cNvSpPr>
            <a:spLocks noGrp="1"/>
          </p:cNvSpPr>
          <p:nvPr>
            <p:ph idx="1"/>
          </p:nvPr>
        </p:nvSpPr>
        <p:spPr>
          <a:xfrm>
            <a:off x="838200" y="2126405"/>
            <a:ext cx="10515600" cy="2601569"/>
          </a:xfrm>
        </p:spPr>
        <p:txBody>
          <a:bodyPr>
            <a:normAutofit/>
          </a:bodyPr>
          <a:lstStyle/>
          <a:p>
            <a:pPr marL="0" indent="0" algn="ctr">
              <a:buNone/>
            </a:pPr>
            <a:r>
              <a:rPr lang="en-US" sz="2800" i="1"/>
              <a:t>“People with lived experience are those directly affected by social, health, public health, or other issues and by the strategies that aim to address those issues. </a:t>
            </a:r>
          </a:p>
          <a:p>
            <a:pPr marL="0" indent="0" algn="ctr">
              <a:buNone/>
            </a:pPr>
            <a:endParaRPr lang="en-US" sz="1000" i="1"/>
          </a:p>
          <a:p>
            <a:pPr marL="0" indent="0" algn="ctr">
              <a:buNone/>
            </a:pPr>
            <a:r>
              <a:rPr lang="en-US" sz="2800" i="1"/>
              <a:t>This gives them insights that can inform and improve systems, research, policies, practices, and programs.</a:t>
            </a:r>
            <a:r>
              <a:rPr lang="en-US" i="1"/>
              <a:t>”</a:t>
            </a:r>
            <a:endParaRPr lang="en-US" sz="2800" i="1"/>
          </a:p>
        </p:txBody>
      </p:sp>
      <p:sp>
        <p:nvSpPr>
          <p:cNvPr id="7" name="TextBox 6">
            <a:extLst>
              <a:ext uri="{FF2B5EF4-FFF2-40B4-BE49-F238E27FC236}">
                <a16:creationId xmlns:a16="http://schemas.microsoft.com/office/drawing/2014/main" id="{62A7D95E-5F24-A7E4-CB2A-9CA658B5DADE}"/>
              </a:ext>
            </a:extLst>
          </p:cNvPr>
          <p:cNvSpPr txBox="1"/>
          <p:nvPr/>
        </p:nvSpPr>
        <p:spPr>
          <a:xfrm>
            <a:off x="6797749" y="5933377"/>
            <a:ext cx="4941417" cy="369332"/>
          </a:xfrm>
          <a:prstGeom prst="rect">
            <a:avLst/>
          </a:prstGeom>
          <a:noFill/>
        </p:spPr>
        <p:txBody>
          <a:bodyPr wrap="none" rtlCol="0">
            <a:spAutoFit/>
          </a:bodyPr>
          <a:lstStyle/>
          <a:p>
            <a:r>
              <a:rPr lang="en-US"/>
              <a:t>Definition from ASPE, “</a:t>
            </a:r>
            <a:r>
              <a:rPr lang="en-US">
                <a:hlinkClick r:id="rId2"/>
              </a:rPr>
              <a:t>What is Lived Experience?</a:t>
            </a:r>
            <a:r>
              <a:rPr lang="en-US"/>
              <a:t>”</a:t>
            </a:r>
          </a:p>
        </p:txBody>
      </p:sp>
    </p:spTree>
    <p:extLst>
      <p:ext uri="{BB962C8B-B14F-4D97-AF65-F5344CB8AC3E}">
        <p14:creationId xmlns:p14="http://schemas.microsoft.com/office/powerpoint/2010/main" val="8942313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5218-9169-A988-D33E-AF03ABED4DB2}"/>
              </a:ext>
            </a:extLst>
          </p:cNvPr>
          <p:cNvSpPr>
            <a:spLocks noGrp="1"/>
          </p:cNvSpPr>
          <p:nvPr>
            <p:ph type="title"/>
          </p:nvPr>
        </p:nvSpPr>
        <p:spPr/>
        <p:txBody>
          <a:bodyPr/>
          <a:lstStyle/>
          <a:p>
            <a:r>
              <a:rPr lang="en-US"/>
              <a:t>Benefits of engaging PLE</a:t>
            </a:r>
          </a:p>
        </p:txBody>
      </p:sp>
      <p:sp>
        <p:nvSpPr>
          <p:cNvPr id="3" name="Content Placeholder 2">
            <a:extLst>
              <a:ext uri="{FF2B5EF4-FFF2-40B4-BE49-F238E27FC236}">
                <a16:creationId xmlns:a16="http://schemas.microsoft.com/office/drawing/2014/main" id="{DCEFA4E8-66B9-CEED-E534-49709DEC9DD7}"/>
              </a:ext>
            </a:extLst>
          </p:cNvPr>
          <p:cNvSpPr>
            <a:spLocks noGrp="1"/>
          </p:cNvSpPr>
          <p:nvPr>
            <p:ph idx="1"/>
          </p:nvPr>
        </p:nvSpPr>
        <p:spPr>
          <a:xfrm>
            <a:off x="838200" y="1585296"/>
            <a:ext cx="10515600" cy="3687408"/>
          </a:xfrm>
        </p:spPr>
        <p:txBody>
          <a:bodyPr/>
          <a:lstStyle/>
          <a:p>
            <a:pPr marL="461963" indent="-461963">
              <a:buFont typeface="Arial" panose="020B0604020202020204" pitchFamily="34" charset="0"/>
              <a:buChar char="•"/>
            </a:pPr>
            <a:r>
              <a:rPr lang="en-US" sz="2800"/>
              <a:t>Can build equity, inclusion, and justice for people who are marginalized because of their race/ethnicity, sexual orientation, gender identity, disability status, immigration status, and more</a:t>
            </a:r>
          </a:p>
          <a:p>
            <a:pPr marL="461963" indent="-461963">
              <a:buFont typeface="Arial" panose="020B0604020202020204" pitchFamily="34" charset="0"/>
              <a:buChar char="•"/>
            </a:pPr>
            <a:r>
              <a:rPr lang="en-US" sz="2800"/>
              <a:t>Focuses advocacy on the priorities of those most affected by a policy or issue</a:t>
            </a:r>
          </a:p>
          <a:p>
            <a:pPr marL="461963" indent="-461963">
              <a:buFont typeface="Arial" panose="020B0604020202020204" pitchFamily="34" charset="0"/>
              <a:buChar char="•"/>
            </a:pPr>
            <a:r>
              <a:rPr lang="en-US" sz="2800"/>
              <a:t>Uncovers hidden issues or unintended consequences</a:t>
            </a:r>
          </a:p>
          <a:p>
            <a:pPr marL="461963" indent="-461963">
              <a:buFont typeface="Arial" panose="020B0604020202020204" pitchFamily="34" charset="0"/>
              <a:buChar char="•"/>
            </a:pPr>
            <a:r>
              <a:rPr lang="en-US" sz="2800"/>
              <a:t>Builds momentum for change</a:t>
            </a:r>
          </a:p>
          <a:p>
            <a:pPr marL="461963" indent="-461963">
              <a:buFont typeface="Arial" panose="020B0604020202020204" pitchFamily="34" charset="0"/>
              <a:buChar char="•"/>
            </a:pPr>
            <a:r>
              <a:rPr lang="en-US" sz="2800"/>
              <a:t>Can be part of building community power</a:t>
            </a:r>
          </a:p>
        </p:txBody>
      </p:sp>
    </p:spTree>
    <p:extLst>
      <p:ext uri="{BB962C8B-B14F-4D97-AF65-F5344CB8AC3E}">
        <p14:creationId xmlns:p14="http://schemas.microsoft.com/office/powerpoint/2010/main" val="47856654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073C-8AE9-D5F0-FD0B-408082C7B342}"/>
              </a:ext>
            </a:extLst>
          </p:cNvPr>
          <p:cNvSpPr>
            <a:spLocks noGrp="1"/>
          </p:cNvSpPr>
          <p:nvPr>
            <p:ph type="title"/>
          </p:nvPr>
        </p:nvSpPr>
        <p:spPr/>
        <p:txBody>
          <a:bodyPr/>
          <a:lstStyle/>
          <a:p>
            <a:r>
              <a:rPr lang="en-US"/>
              <a:t>What we learned: recruiting</a:t>
            </a:r>
          </a:p>
        </p:txBody>
      </p:sp>
      <p:sp>
        <p:nvSpPr>
          <p:cNvPr id="3" name="Content Placeholder 2">
            <a:extLst>
              <a:ext uri="{FF2B5EF4-FFF2-40B4-BE49-F238E27FC236}">
                <a16:creationId xmlns:a16="http://schemas.microsoft.com/office/drawing/2014/main" id="{5F8BCECE-87A7-46BB-64FE-7B8B5CC7C7C3}"/>
              </a:ext>
            </a:extLst>
          </p:cNvPr>
          <p:cNvSpPr>
            <a:spLocks noGrp="1"/>
          </p:cNvSpPr>
          <p:nvPr>
            <p:ph idx="1"/>
          </p:nvPr>
        </p:nvSpPr>
        <p:spPr>
          <a:xfrm>
            <a:off x="838200" y="1500771"/>
            <a:ext cx="6334957" cy="4351338"/>
          </a:xfrm>
        </p:spPr>
        <p:txBody>
          <a:bodyPr>
            <a:normAutofit lnSpcReduction="10000"/>
          </a:bodyPr>
          <a:lstStyle/>
          <a:p>
            <a:r>
              <a:rPr lang="en-US"/>
              <a:t>Significant pre-work is required before beginning outreach</a:t>
            </a:r>
          </a:p>
          <a:p>
            <a:pPr lvl="1"/>
            <a:r>
              <a:rPr lang="en-US"/>
              <a:t>Compensation</a:t>
            </a:r>
          </a:p>
          <a:p>
            <a:pPr lvl="1"/>
            <a:r>
              <a:rPr lang="en-US"/>
              <a:t>Time commitment</a:t>
            </a:r>
          </a:p>
          <a:p>
            <a:pPr lvl="1"/>
            <a:r>
              <a:rPr lang="en-US"/>
              <a:t>Privacy</a:t>
            </a:r>
          </a:p>
          <a:p>
            <a:pPr lvl="1"/>
            <a:r>
              <a:rPr lang="en-US"/>
              <a:t>Ensuring diverse voices</a:t>
            </a:r>
          </a:p>
          <a:p>
            <a:r>
              <a:rPr lang="en-US"/>
              <a:t>Recruitment takes time and effort</a:t>
            </a:r>
          </a:p>
          <a:p>
            <a:r>
              <a:rPr lang="en-US"/>
              <a:t>Flexibility is key</a:t>
            </a:r>
          </a:p>
          <a:p>
            <a:r>
              <a:rPr lang="en-US"/>
              <a:t>Leverage existing relationships</a:t>
            </a:r>
            <a:endParaRPr lang="en-US" sz="2800"/>
          </a:p>
          <a:p>
            <a:r>
              <a:rPr lang="en-US"/>
              <a:t>Use visual aids</a:t>
            </a:r>
          </a:p>
        </p:txBody>
      </p:sp>
      <p:sp>
        <p:nvSpPr>
          <p:cNvPr id="4" name="Slide Number Placeholder 3">
            <a:extLst>
              <a:ext uri="{FF2B5EF4-FFF2-40B4-BE49-F238E27FC236}">
                <a16:creationId xmlns:a16="http://schemas.microsoft.com/office/drawing/2014/main" id="{350F17E6-AD89-3045-6F3D-A1A8B0DF00D1}"/>
              </a:ext>
            </a:extLst>
          </p:cNvPr>
          <p:cNvSpPr>
            <a:spLocks noGrp="1"/>
          </p:cNvSpPr>
          <p:nvPr>
            <p:ph type="sldNum" sz="quarter" idx="12"/>
          </p:nvPr>
        </p:nvSpPr>
        <p:spPr/>
        <p:txBody>
          <a:bodyPr/>
          <a:lstStyle/>
          <a:p>
            <a:fld id="{15B758F3-2F0C-471B-AC1B-4C2A96600F27}" type="slidenum">
              <a:rPr lang="en-US" smtClean="0"/>
              <a:t>9</a:t>
            </a:fld>
            <a:endParaRPr lang="en-US"/>
          </a:p>
        </p:txBody>
      </p:sp>
      <p:pic>
        <p:nvPicPr>
          <p:cNvPr id="5" name="Picture 4" descr="A screenshot of a phone&#10;&#10;Description automatically generated">
            <a:extLst>
              <a:ext uri="{FF2B5EF4-FFF2-40B4-BE49-F238E27FC236}">
                <a16:creationId xmlns:a16="http://schemas.microsoft.com/office/drawing/2014/main" id="{063CEB18-3093-9C16-58A7-291096B55361}"/>
              </a:ext>
            </a:extLst>
          </p:cNvPr>
          <p:cNvPicPr>
            <a:picLocks noChangeAspect="1"/>
          </p:cNvPicPr>
          <p:nvPr/>
        </p:nvPicPr>
        <p:blipFill>
          <a:blip r:embed="rId2"/>
          <a:stretch>
            <a:fillRect/>
          </a:stretch>
        </p:blipFill>
        <p:spPr>
          <a:xfrm>
            <a:off x="8009909" y="1581955"/>
            <a:ext cx="3681348" cy="4595008"/>
          </a:xfrm>
          <a:prstGeom prst="rect">
            <a:avLst/>
          </a:prstGeom>
        </p:spPr>
      </p:pic>
    </p:spTree>
    <p:extLst>
      <p:ext uri="{BB962C8B-B14F-4D97-AF65-F5344CB8AC3E}">
        <p14:creationId xmlns:p14="http://schemas.microsoft.com/office/powerpoint/2010/main" val="418846779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0.957"/>
  <p:tag name="AS_RELEASE_DATE" val="2023.07.31"/>
  <p:tag name="AS_TITLE" val="Aspose.Slides for Java"/>
  <p:tag name="AS_VERSION" val="23.7"/>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46D80"/>
      </a:accent1>
      <a:accent2>
        <a:srgbClr val="ED645A"/>
      </a:accent2>
      <a:accent3>
        <a:srgbClr val="68C1C7"/>
      </a:accent3>
      <a:accent4>
        <a:srgbClr val="F3AD79"/>
      </a:accent4>
      <a:accent5>
        <a:srgbClr val="FFC000"/>
      </a:accent5>
      <a:accent6>
        <a:srgbClr val="70AD47"/>
      </a:accent6>
      <a:hlink>
        <a:srgbClr val="ED645A"/>
      </a:hlink>
      <a:folHlink>
        <a:srgbClr val="F3AD79"/>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P Ppt Template" id="{68FCDD3B-337C-4493-B77B-6268356DDC45}" vid="{9E5123F5-6DE4-4649-93C3-1BFB62CD0D22}"/>
    </a:ext>
  </a:extLst>
</a:theme>
</file>

<file path=ppt/theme/theme2.xml><?xml version="1.0" encoding="utf-8"?>
<a:theme xmlns:a="http://schemas.openxmlformats.org/drawingml/2006/main" name="DEFAULT">
  <a:themeElements>
    <a:clrScheme name="Community Catalyst Colors">
      <a:dk1>
        <a:srgbClr val="444444"/>
      </a:dk1>
      <a:lt1>
        <a:srgbClr val="FFFFFF"/>
      </a:lt1>
      <a:dk2>
        <a:srgbClr val="133C34"/>
      </a:dk2>
      <a:lt2>
        <a:srgbClr val="E7E6E6"/>
      </a:lt2>
      <a:accent1>
        <a:srgbClr val="5049AD"/>
      </a:accent1>
      <a:accent2>
        <a:srgbClr val="F34B08"/>
      </a:accent2>
      <a:accent3>
        <a:srgbClr val="FFE9E0"/>
      </a:accent3>
      <a:accent4>
        <a:srgbClr val="FFC000"/>
      </a:accent4>
      <a:accent5>
        <a:srgbClr val="ACFDC5"/>
      </a:accent5>
      <a:accent6>
        <a:srgbClr val="C84678"/>
      </a:accent6>
      <a:hlink>
        <a:srgbClr val="133C34"/>
      </a:hlink>
      <a:folHlink>
        <a:srgbClr val="342054"/>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F8CB3BA-8F1D-6F47-8903-A663A5E34ABB}" vid="{C12C0618-CEBE-D84E-8CC2-CF5DFFB14E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4FA7662206EF4C8EF84DB0C0D6EA7E" ma:contentTypeVersion="15" ma:contentTypeDescription="Create a new document." ma:contentTypeScope="" ma:versionID="d56ae19ffb8218348e93bc74f1988982">
  <xsd:schema xmlns:xsd="http://www.w3.org/2001/XMLSchema" xmlns:xs="http://www.w3.org/2001/XMLSchema" xmlns:p="http://schemas.microsoft.com/office/2006/metadata/properties" xmlns:ns2="0cb0d176-1421-4ccc-82e7-793d488ab85b" xmlns:ns3="d54593af-db6e-4c95-a26e-257ce46a66c9" targetNamespace="http://schemas.microsoft.com/office/2006/metadata/properties" ma:root="true" ma:fieldsID="2547adc3f5f813a31ea16b5960116453" ns2:_="" ns3:_="">
    <xsd:import namespace="0cb0d176-1421-4ccc-82e7-793d488ab85b"/>
    <xsd:import namespace="d54593af-db6e-4c95-a26e-257ce46a66c9"/>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SearchPropertie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0d176-1421-4ccc-82e7-793d488ab8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900aa0af-a44c-4e3f-a6c7-78ee87b228fe}" ma:internalName="TaxCatchAll" ma:showField="CatchAllData" ma:web="0cb0d176-1421-4ccc-82e7-793d488ab8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4593af-db6e-4c95-a26e-257ce46a66c9"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e171600-9ef3-44e2-bb4b-159588a897ba"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54593af-db6e-4c95-a26e-257ce46a66c9">
      <Terms xmlns="http://schemas.microsoft.com/office/infopath/2007/PartnerControls"/>
    </lcf76f155ced4ddcb4097134ff3c332f>
    <TaxCatchAll xmlns="0cb0d176-1421-4ccc-82e7-793d488ab85b" xsi:nil="true"/>
  </documentManagement>
</p:properties>
</file>

<file path=customXml/itemProps1.xml><?xml version="1.0" encoding="utf-8"?>
<ds:datastoreItem xmlns:ds="http://schemas.openxmlformats.org/officeDocument/2006/customXml" ds:itemID="{CCDAFA0C-753C-4DD2-A14B-731E81BF18F1}">
  <ds:schemaRefs>
    <ds:schemaRef ds:uri="http://schemas.microsoft.com/sharepoint/v3/contenttype/forms"/>
  </ds:schemaRefs>
</ds:datastoreItem>
</file>

<file path=customXml/itemProps2.xml><?xml version="1.0" encoding="utf-8"?>
<ds:datastoreItem xmlns:ds="http://schemas.openxmlformats.org/officeDocument/2006/customXml" ds:itemID="{224729C1-1E22-48AC-A82B-DC64527294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b0d176-1421-4ccc-82e7-793d488ab85b"/>
    <ds:schemaRef ds:uri="d54593af-db6e-4c95-a26e-257ce46a66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805606-FDD1-4AFE-B6AC-BDA1DF042385}">
  <ds:schemaRefs>
    <ds:schemaRef ds:uri="http://schemas.microsoft.com/office/2006/metadata/properties"/>
    <ds:schemaRef ds:uri="http://purl.org/dc/dcmitype/"/>
    <ds:schemaRef ds:uri="http://schemas.openxmlformats.org/package/2006/metadata/core-properties"/>
    <ds:schemaRef ds:uri="http://www.w3.org/XML/1998/namespace"/>
    <ds:schemaRef ds:uri="http://purl.org/dc/elements/1.1/"/>
    <ds:schemaRef ds:uri="0cb0d176-1421-4ccc-82e7-793d488ab85b"/>
    <ds:schemaRef ds:uri="http://schemas.microsoft.com/office/2006/documentManagement/types"/>
    <ds:schemaRef ds:uri="http://schemas.microsoft.com/office/infopath/2007/PartnerControls"/>
    <ds:schemaRef ds:uri="d54593af-db6e-4c95-a26e-257ce46a66c9"/>
    <ds:schemaRef ds:uri="http://purl.org/dc/terms/"/>
  </ds:schemaRefs>
</ds:datastoreItem>
</file>

<file path=docProps/app.xml><?xml version="1.0" encoding="utf-8"?>
<Properties xmlns="http://schemas.openxmlformats.org/officeDocument/2006/extended-properties" xmlns:vt="http://schemas.openxmlformats.org/officeDocument/2006/docPropsVTypes">
  <Template>MAP Ppt Template</Template>
  <TotalTime>496</TotalTime>
  <Words>2738</Words>
  <Application>Microsoft Office PowerPoint</Application>
  <PresentationFormat>Widescreen</PresentationFormat>
  <Paragraphs>301</Paragraphs>
  <Slides>31</Slides>
  <Notes>16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31</vt:i4>
      </vt:variant>
    </vt:vector>
  </HeadingPairs>
  <TitlesOfParts>
    <vt:vector size="49" baseType="lpstr">
      <vt:lpstr>Aptos</vt:lpstr>
      <vt:lpstr>Aptos Display</vt:lpstr>
      <vt:lpstr>Arial</vt:lpstr>
      <vt:lpstr>Calibri</vt:lpstr>
      <vt:lpstr>Franklin Gothic Book</vt:lpstr>
      <vt:lpstr>Franklin Gothic Demi Cond</vt:lpstr>
      <vt:lpstr>Franklin Gothic Medium</vt:lpstr>
      <vt:lpstr>Georgia</vt:lpstr>
      <vt:lpstr>Inter</vt:lpstr>
      <vt:lpstr>Montserrat</vt:lpstr>
      <vt:lpstr>PP Mori</vt:lpstr>
      <vt:lpstr>PP Mori Bold</vt:lpstr>
      <vt:lpstr>Segoe UI</vt:lpstr>
      <vt:lpstr>Teodor</vt:lpstr>
      <vt:lpstr>Teodor Regular</vt:lpstr>
      <vt:lpstr>Teodor TRIAL Regular</vt:lpstr>
      <vt:lpstr>Office Theme</vt:lpstr>
      <vt:lpstr>DEFAULT</vt:lpstr>
      <vt:lpstr>Building on the Affordable Care Act:  Working with States and Marketplace Enrollees to Address Cost Challenges</vt:lpstr>
      <vt:lpstr>PowerPoint Presentation</vt:lpstr>
      <vt:lpstr>Findings from the Marketplace Affordability Project</vt:lpstr>
      <vt:lpstr>The Marketplace Affordability Project</vt:lpstr>
      <vt:lpstr>Our Goals</vt:lpstr>
      <vt:lpstr>Who participated?</vt:lpstr>
      <vt:lpstr>People with lived experience (PLE)</vt:lpstr>
      <vt:lpstr>Benefits of engaging PLE</vt:lpstr>
      <vt:lpstr>What we learned: recruiting</vt:lpstr>
      <vt:lpstr>What we learned: engagement</vt:lpstr>
      <vt:lpstr>Our Process</vt:lpstr>
      <vt:lpstr>Affordability Pain Points</vt:lpstr>
      <vt:lpstr>In Their Own Words…</vt:lpstr>
      <vt:lpstr>Policy Solutions</vt:lpstr>
      <vt:lpstr>Ensuring Affordable Premiums</vt:lpstr>
      <vt:lpstr>More about MAP</vt:lpstr>
      <vt:lpstr>Resources for engaging PLE</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Findings from the Marketplace Affordability Project</dc:title>
  <dc:creator>Claire Heyison</dc:creator>
  <cp:lastModifiedBy>Britt Sanderson</cp:lastModifiedBy>
  <cp:revision>9</cp:revision>
  <dcterms:created xsi:type="dcterms:W3CDTF">2024-05-13T19:23:56Z</dcterms:created>
  <dcterms:modified xsi:type="dcterms:W3CDTF">2024-10-21T19:39:42Z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0x0101005D4FA7662206EF4C8EF84DB0C0D6EA7E</vt:lpwstr>
  </property>
  <property fmtid="{D5CDD505-2E9C-101B-9397-08002B2CF9AE}" pid="3" name="MediaServiceImageTags">
    <vt:lpwstr/>
  </property>
</Properties>
</file>