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33.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34.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782" r:id="rId4"/>
    <p:sldMasterId id="2147483804" r:id="rId5"/>
    <p:sldMasterId id="2147483817" r:id="rId6"/>
    <p:sldMasterId id="2147483829" r:id="rId7"/>
    <p:sldMasterId id="2147483841" r:id="rId8"/>
  </p:sldMasterIdLst>
  <p:notesMasterIdLst>
    <p:notesMasterId r:id="rId60"/>
  </p:notesMasterIdLst>
  <p:sldIdLst>
    <p:sldId id="503" r:id="rId9"/>
    <p:sldId id="532" r:id="rId10"/>
    <p:sldId id="511" r:id="rId11"/>
    <p:sldId id="504" r:id="rId12"/>
    <p:sldId id="533" r:id="rId13"/>
    <p:sldId id="505" r:id="rId14"/>
    <p:sldId id="534" r:id="rId15"/>
    <p:sldId id="535" r:id="rId16"/>
    <p:sldId id="506" r:id="rId17"/>
    <p:sldId id="507" r:id="rId18"/>
    <p:sldId id="508" r:id="rId19"/>
    <p:sldId id="536" r:id="rId20"/>
    <p:sldId id="510" r:id="rId21"/>
    <p:sldId id="537" r:id="rId22"/>
    <p:sldId id="512" r:id="rId23"/>
    <p:sldId id="513" r:id="rId24"/>
    <p:sldId id="514" r:id="rId25"/>
    <p:sldId id="515" r:id="rId26"/>
    <p:sldId id="516" r:id="rId27"/>
    <p:sldId id="517" r:id="rId28"/>
    <p:sldId id="518" r:id="rId29"/>
    <p:sldId id="538" r:id="rId30"/>
    <p:sldId id="500" r:id="rId31"/>
    <p:sldId id="501" r:id="rId32"/>
    <p:sldId id="539" r:id="rId33"/>
    <p:sldId id="540" r:id="rId34"/>
    <p:sldId id="519" r:id="rId35"/>
    <p:sldId id="520" r:id="rId36"/>
    <p:sldId id="522" r:id="rId37"/>
    <p:sldId id="523" r:id="rId38"/>
    <p:sldId id="524" r:id="rId39"/>
    <p:sldId id="541" r:id="rId40"/>
    <p:sldId id="542" r:id="rId41"/>
    <p:sldId id="543" r:id="rId42"/>
    <p:sldId id="544" r:id="rId43"/>
    <p:sldId id="545" r:id="rId44"/>
    <p:sldId id="546" r:id="rId45"/>
    <p:sldId id="256" r:id="rId46"/>
    <p:sldId id="268" r:id="rId47"/>
    <p:sldId id="2147477231" r:id="rId48"/>
    <p:sldId id="2147477234" r:id="rId49"/>
    <p:sldId id="2147477236" r:id="rId50"/>
    <p:sldId id="2147477209" r:id="rId51"/>
    <p:sldId id="2147477238" r:id="rId52"/>
    <p:sldId id="2147469301" r:id="rId53"/>
    <p:sldId id="526" r:id="rId54"/>
    <p:sldId id="527" r:id="rId55"/>
    <p:sldId id="528" r:id="rId56"/>
    <p:sldId id="529" r:id="rId57"/>
    <p:sldId id="530" r:id="rId58"/>
    <p:sldId id="531" r:id="rId59"/>
  </p:sldIdLst>
  <p:sldSz cx="12192000" cy="6858000"/>
  <p:notesSz cx="6858000" cy="9144000"/>
  <p:custDataLst>
    <p:tags r:id="rId6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1DBD18-D5F2-7D15-4970-40D1E6C6C5EB}" name="Maggie Fairchild" initials="MF" userId="S::Maggie.Fairchild@Altarum.org::5b02464b-1338-42f0-9c2b-9cbec0ec3edf" providerId="AD"/>
  <p188:author id="{B0FED62D-7687-03DB-D7F2-F84335F3BC3F}" name="Audrey Hughes" initials="AH" userId="S::Audrey.Hughes@Altarum.org::4cbc13fb-27e2-43a3-906f-73fdc4401702" providerId="AD"/>
  <p188:author id="{A1D1554C-6271-BE03-FCE8-3AD5AF492C69}" name="Maggie Fairchild" initials="MF" userId="S::maggie.fairchild@altarum.org::5b02464b-1338-42f0-9c2b-9cbec0ec3edf" providerId="AD"/>
  <p188:author id="{8A397DC4-FFC2-50E4-0351-DED56AC8F602}" name="Laura Harker" initials="LH" userId="S::lharker@cbpp.org::6b18d6ac-2ff3-44fb-9bfa-8d03c6408933" providerId="AD"/>
  <p188:author id="{ABF32CE7-6FDD-7261-89BB-ECEE4610E1D2}" name="Megan Szalwinski" initials="MS" userId="S::Megan.Szalwinski@Altarum.org::1cf5cd06-18b8-4a0d-8875-7dd3721a1bf5" providerId="AD"/>
  <p188:author id="{B23C4FEB-84DE-D073-4728-A017761BB280}" name="Allison Orris" initials="AO" userId="S::aorris@cbpp.org::c789a4e1-f85b-4eb5-bb61-bbb6c0ecfacd" providerId="AD"/>
  <p188:author id="{56322AF4-3DDC-5DDB-0A4A-1FF05C6613DA}" name="Mary Rozga" initials="MR" userId="S::mary.rozga@altarum.org::2b7dc199-7a27-4f87-9d4a-f011291482a4" providerId="AD"/>
  <p188:author id="{534746F9-0F8A-5A22-0305-ADAD3A1EDB17}" name="Britt Sanderson" initials="BS" userId="S::Britt.Sanderson@Altarum.org::bedf3858-89fb-4ddc-9e96-8a2a8a3124e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3520"/>
    <a:srgbClr val="1B1B1B"/>
    <a:srgbClr val="DFEBF7"/>
    <a:srgbClr val="181818"/>
    <a:srgbClr val="202224"/>
    <a:srgbClr val="F80800"/>
    <a:srgbClr val="F9E701"/>
    <a:srgbClr val="003960"/>
    <a:srgbClr val="003D56"/>
    <a:srgbClr val="F7F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979128-E9EB-4674-983A-40DF93E96514}" v="1" dt="2026-04-08T19:29:46.045"/>
    <p1510:client id="{68A0C990-CC34-4FFE-9EDD-EE96FF061BB5}" v="168" dt="2026-04-08T15:39:42.956"/>
    <p1510:client id="{C55FC017-F75C-A672-CA73-9871C15DC92A}" v="16" dt="2026-04-08T18:47:27.996"/>
    <p1510:client id="{F81C2FE4-F1DA-4460-8786-2311BA1E3EE3}" v="4933" dt="2026-04-08T20:58:50.455"/>
  </p1510:revLst>
</p1510:revInfo>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392" autoAdjust="0"/>
  </p:normalViewPr>
  <p:slideViewPr>
    <p:cSldViewPr snapToGrid="0">
      <p:cViewPr varScale="1">
        <p:scale>
          <a:sx n="65" d="100"/>
          <a:sy n="65" d="100"/>
        </p:scale>
        <p:origin x="1330" y="278"/>
      </p:cViewPr>
      <p:guideLst>
        <p:guide orient="horz" pos="2160"/>
        <p:guide pos="3840"/>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tags" Target="tags/tag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microsoft.com/office/2018/10/relationships/authors" Target="author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Medicaid</c:v>
                </c:pt>
              </c:strCache>
            </c:strRef>
          </c:tx>
          <c:spPr>
            <a:solidFill>
              <a:srgbClr val="003960"/>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01-EDB9-4307-AB9B-68B56BC51C09}"/>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2-7EFF-43A5-A890-585B6F35950D}"/>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7EFF-43A5-A890-585B6F35950D}"/>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4-7EFF-43A5-A890-585B6F35950D}"/>
              </c:ext>
            </c:extLst>
          </c:dPt>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Medicaid</c:v>
                </c:pt>
                <c:pt idx="1">
                  <c:v>Independently Purchased Insurance, Marketplace</c:v>
                </c:pt>
                <c:pt idx="2">
                  <c:v>Insurance Through Employer</c:v>
                </c:pt>
                <c:pt idx="3">
                  <c:v>Medicare</c:v>
                </c:pt>
              </c:strCache>
            </c:strRef>
          </c:cat>
          <c:val>
            <c:numRef>
              <c:f>Sheet1!$B$2:$B$5</c:f>
              <c:numCache>
                <c:formatCode>0%</c:formatCode>
                <c:ptCount val="4"/>
                <c:pt idx="0">
                  <c:v>0.81</c:v>
                </c:pt>
                <c:pt idx="1">
                  <c:v>0.78</c:v>
                </c:pt>
                <c:pt idx="2">
                  <c:v>0.67</c:v>
                </c:pt>
                <c:pt idx="3">
                  <c:v>0.52</c:v>
                </c:pt>
              </c:numCache>
            </c:numRef>
          </c:val>
          <c:extLst>
            <c:ext xmlns:c16="http://schemas.microsoft.com/office/drawing/2014/chart" uri="{C3380CC4-5D6E-409C-BE32-E72D297353CC}">
              <c16:uniqueId val="{00000002-EDB9-4307-AB9B-68B56BC51C09}"/>
            </c:ext>
          </c:extLst>
        </c:ser>
        <c:dLbls>
          <c:showLegendKey val="0"/>
          <c:showVal val="0"/>
          <c:showCatName val="0"/>
          <c:showSerName val="0"/>
          <c:showPercent val="0"/>
          <c:showBubbleSize val="0"/>
        </c:dLbls>
        <c:gapWidth val="219"/>
        <c:overlap val="-27"/>
        <c:axId val="1292112320"/>
        <c:axId val="1292100320"/>
      </c:barChart>
      <c:catAx>
        <c:axId val="1292112320"/>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crossAx val="1292100320"/>
        <c:crosses val="autoZero"/>
        <c:auto val="1"/>
        <c:lblAlgn val="ctr"/>
        <c:lblOffset val="100"/>
        <c:noMultiLvlLbl val="0"/>
      </c:catAx>
      <c:valAx>
        <c:axId val="1292100320"/>
        <c:scaling>
          <c:orientation val="minMax"/>
          <c:max val="1"/>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crossAx val="1292112320"/>
        <c:crosses val="autoZero"/>
        <c:crossBetween val="between"/>
        <c:majorUnit val="0.2"/>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b="0">
          <a:solidFill>
            <a:schemeClr val="tx1"/>
          </a:solidFill>
          <a:latin typeface="Franklin Gothic Book" panose="020B05030201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Independently Purchased Insurance, Marketplace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panose="020B0703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2021</c:v>
                </c:pt>
                <c:pt idx="1">
                  <c:v>2022</c:v>
                </c:pt>
                <c:pt idx="2">
                  <c:v>2023</c:v>
                </c:pt>
                <c:pt idx="3">
                  <c:v>2024</c:v>
                </c:pt>
                <c:pt idx="4">
                  <c:v>2025</c:v>
                </c:pt>
              </c:numCache>
            </c:numRef>
          </c:cat>
          <c:val>
            <c:numRef>
              <c:f>Sheet1!$B$2:$B$6</c:f>
              <c:numCache>
                <c:formatCode>0%</c:formatCode>
                <c:ptCount val="5"/>
                <c:pt idx="0">
                  <c:v>0.38</c:v>
                </c:pt>
                <c:pt idx="1">
                  <c:v>0.37</c:v>
                </c:pt>
                <c:pt idx="2">
                  <c:v>0.41</c:v>
                </c:pt>
                <c:pt idx="3">
                  <c:v>0.42</c:v>
                </c:pt>
                <c:pt idx="4">
                  <c:v>0.43</c:v>
                </c:pt>
              </c:numCache>
            </c:numRef>
          </c:val>
          <c:extLst>
            <c:ext xmlns:c16="http://schemas.microsoft.com/office/drawing/2014/chart" uri="{C3380CC4-5D6E-409C-BE32-E72D297353CC}">
              <c16:uniqueId val="{00000000-F080-4E39-8A0C-8A54F5738B82}"/>
            </c:ext>
          </c:extLst>
        </c:ser>
        <c:dLbls>
          <c:showLegendKey val="0"/>
          <c:showVal val="0"/>
          <c:showCatName val="0"/>
          <c:showSerName val="0"/>
          <c:showPercent val="0"/>
          <c:showBubbleSize val="0"/>
        </c:dLbls>
        <c:gapWidth val="219"/>
        <c:overlap val="-27"/>
        <c:axId val="276340336"/>
        <c:axId val="276352336"/>
      </c:barChart>
      <c:catAx>
        <c:axId val="276340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Franklin Gothic Demi" panose="020B0703020102020204" pitchFamily="34" charset="0"/>
                <a:ea typeface="+mn-ea"/>
                <a:cs typeface="+mn-cs"/>
              </a:defRPr>
            </a:pPr>
            <a:endParaRPr lang="en-US"/>
          </a:p>
        </c:txPr>
        <c:crossAx val="276352336"/>
        <c:crosses val="autoZero"/>
        <c:auto val="1"/>
        <c:lblAlgn val="ctr"/>
        <c:lblOffset val="100"/>
        <c:noMultiLvlLbl val="0"/>
      </c:catAx>
      <c:valAx>
        <c:axId val="276352336"/>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crossAx val="2763403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latin typeface="Franklin Gothic Book" panose="020B05030201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Medicaid</c:v>
                </c:pt>
              </c:strCache>
            </c:strRef>
          </c:tx>
          <c:spPr>
            <a:solidFill>
              <a:srgbClr val="D53520"/>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2021</c:v>
                </c:pt>
                <c:pt idx="1">
                  <c:v>2022</c:v>
                </c:pt>
                <c:pt idx="2">
                  <c:v>2023</c:v>
                </c:pt>
                <c:pt idx="3">
                  <c:v>2024</c:v>
                </c:pt>
                <c:pt idx="4">
                  <c:v>2025</c:v>
                </c:pt>
              </c:strCache>
            </c:strRef>
          </c:cat>
          <c:val>
            <c:numRef>
              <c:f>Sheet1!$B$2:$B$6</c:f>
              <c:numCache>
                <c:formatCode>0%</c:formatCode>
                <c:ptCount val="5"/>
                <c:pt idx="0">
                  <c:v>0.7</c:v>
                </c:pt>
                <c:pt idx="1">
                  <c:v>0.7</c:v>
                </c:pt>
                <c:pt idx="2">
                  <c:v>0.78</c:v>
                </c:pt>
                <c:pt idx="3">
                  <c:v>0.86</c:v>
                </c:pt>
                <c:pt idx="4">
                  <c:v>0.82</c:v>
                </c:pt>
              </c:numCache>
            </c:numRef>
          </c:val>
          <c:extLst>
            <c:ext xmlns:c16="http://schemas.microsoft.com/office/drawing/2014/chart" uri="{C3380CC4-5D6E-409C-BE32-E72D297353CC}">
              <c16:uniqueId val="{00000000-FC95-4D02-B7E3-27886A94D0C9}"/>
            </c:ext>
          </c:extLst>
        </c:ser>
        <c:ser>
          <c:idx val="1"/>
          <c:order val="1"/>
          <c:tx>
            <c:strRef>
              <c:f>Sheet1!$C$1</c:f>
              <c:strCache>
                <c:ptCount val="1"/>
                <c:pt idx="0">
                  <c:v>Independently Purchased Insurance, Marketplace</c:v>
                </c:pt>
              </c:strCache>
            </c:strRef>
          </c:tx>
          <c:spPr>
            <a:solidFill>
              <a:srgbClr val="9ECAE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2021</c:v>
                </c:pt>
                <c:pt idx="1">
                  <c:v>2022</c:v>
                </c:pt>
                <c:pt idx="2">
                  <c:v>2023</c:v>
                </c:pt>
                <c:pt idx="3">
                  <c:v>2024</c:v>
                </c:pt>
                <c:pt idx="4">
                  <c:v>2025</c:v>
                </c:pt>
              </c:strCache>
            </c:strRef>
          </c:cat>
          <c:val>
            <c:numRef>
              <c:f>Sheet1!$C$2:$C$6</c:f>
              <c:numCache>
                <c:formatCode>0%</c:formatCode>
                <c:ptCount val="5"/>
                <c:pt idx="0">
                  <c:v>0.57999999999999996</c:v>
                </c:pt>
                <c:pt idx="1">
                  <c:v>0.69</c:v>
                </c:pt>
                <c:pt idx="2">
                  <c:v>0.74</c:v>
                </c:pt>
                <c:pt idx="3">
                  <c:v>0.81</c:v>
                </c:pt>
                <c:pt idx="4">
                  <c:v>0.79</c:v>
                </c:pt>
              </c:numCache>
            </c:numRef>
          </c:val>
          <c:extLst>
            <c:ext xmlns:c16="http://schemas.microsoft.com/office/drawing/2014/chart" uri="{C3380CC4-5D6E-409C-BE32-E72D297353CC}">
              <c16:uniqueId val="{00000001-FC95-4D02-B7E3-27886A94D0C9}"/>
            </c:ext>
          </c:extLst>
        </c:ser>
        <c:ser>
          <c:idx val="2"/>
          <c:order val="2"/>
          <c:tx>
            <c:strRef>
              <c:f>Sheet1!$D$1</c:f>
              <c:strCache>
                <c:ptCount val="1"/>
                <c:pt idx="0">
                  <c:v>Insurance Through Employer</c:v>
                </c:pt>
              </c:strCache>
            </c:strRef>
          </c:tx>
          <c:spPr>
            <a:solidFill>
              <a:srgbClr val="4292C6"/>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2021</c:v>
                </c:pt>
                <c:pt idx="1">
                  <c:v>2022</c:v>
                </c:pt>
                <c:pt idx="2">
                  <c:v>2023</c:v>
                </c:pt>
                <c:pt idx="3">
                  <c:v>2024</c:v>
                </c:pt>
                <c:pt idx="4">
                  <c:v>2025</c:v>
                </c:pt>
              </c:strCache>
            </c:strRef>
          </c:cat>
          <c:val>
            <c:numRef>
              <c:f>Sheet1!$D$2:$D$6</c:f>
              <c:numCache>
                <c:formatCode>0%</c:formatCode>
                <c:ptCount val="5"/>
                <c:pt idx="0">
                  <c:v>0.64</c:v>
                </c:pt>
                <c:pt idx="1">
                  <c:v>0.59</c:v>
                </c:pt>
                <c:pt idx="2">
                  <c:v>0.66</c:v>
                </c:pt>
                <c:pt idx="3">
                  <c:v>0.72</c:v>
                </c:pt>
                <c:pt idx="4">
                  <c:v>0.74</c:v>
                </c:pt>
              </c:numCache>
            </c:numRef>
          </c:val>
          <c:extLst>
            <c:ext xmlns:c16="http://schemas.microsoft.com/office/drawing/2014/chart" uri="{C3380CC4-5D6E-409C-BE32-E72D297353CC}">
              <c16:uniqueId val="{00000002-FC95-4D02-B7E3-27886A94D0C9}"/>
            </c:ext>
          </c:extLst>
        </c:ser>
        <c:ser>
          <c:idx val="3"/>
          <c:order val="3"/>
          <c:tx>
            <c:strRef>
              <c:f>Sheet1!$E$1</c:f>
              <c:strCache>
                <c:ptCount val="1"/>
                <c:pt idx="0">
                  <c:v>Medicare</c:v>
                </c:pt>
              </c:strCache>
            </c:strRef>
          </c:tx>
          <c:spPr>
            <a:solidFill>
              <a:srgbClr val="084594"/>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2021</c:v>
                </c:pt>
                <c:pt idx="1">
                  <c:v>2022</c:v>
                </c:pt>
                <c:pt idx="2">
                  <c:v>2023</c:v>
                </c:pt>
                <c:pt idx="3">
                  <c:v>2024</c:v>
                </c:pt>
                <c:pt idx="4">
                  <c:v>2025</c:v>
                </c:pt>
              </c:strCache>
            </c:strRef>
          </c:cat>
          <c:val>
            <c:numRef>
              <c:f>Sheet1!$E$2:$E$6</c:f>
              <c:numCache>
                <c:formatCode>0%</c:formatCode>
                <c:ptCount val="5"/>
                <c:pt idx="0">
                  <c:v>0.61</c:v>
                </c:pt>
                <c:pt idx="1">
                  <c:v>0.52</c:v>
                </c:pt>
                <c:pt idx="2">
                  <c:v>0.51</c:v>
                </c:pt>
                <c:pt idx="3">
                  <c:v>0.56000000000000005</c:v>
                </c:pt>
                <c:pt idx="4">
                  <c:v>0.51</c:v>
                </c:pt>
              </c:numCache>
            </c:numRef>
          </c:val>
          <c:extLst>
            <c:ext xmlns:c16="http://schemas.microsoft.com/office/drawing/2014/chart" uri="{C3380CC4-5D6E-409C-BE32-E72D297353CC}">
              <c16:uniqueId val="{00000003-FC95-4D02-B7E3-27886A94D0C9}"/>
            </c:ext>
          </c:extLst>
        </c:ser>
        <c:dLbls>
          <c:showLegendKey val="0"/>
          <c:showVal val="0"/>
          <c:showCatName val="0"/>
          <c:showSerName val="0"/>
          <c:showPercent val="0"/>
          <c:showBubbleSize val="0"/>
        </c:dLbls>
        <c:gapWidth val="219"/>
        <c:overlap val="-38"/>
        <c:axId val="1292112320"/>
        <c:axId val="1292100320"/>
      </c:barChart>
      <c:catAx>
        <c:axId val="1292112320"/>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crossAx val="1292100320"/>
        <c:crosses val="autoZero"/>
        <c:auto val="1"/>
        <c:lblAlgn val="ctr"/>
        <c:lblOffset val="100"/>
        <c:noMultiLvlLbl val="0"/>
      </c:catAx>
      <c:valAx>
        <c:axId val="1292100320"/>
        <c:scaling>
          <c:orientation val="minMax"/>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crossAx val="1292112320"/>
        <c:crosses val="autoZero"/>
        <c:crossBetween val="between"/>
        <c:majorUnit val="0.2"/>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latin typeface="Franklin Gothic Book" panose="020B05030201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tx>
            <c:strRef>
              <c:f>Sheet1!$B$1</c:f>
              <c:strCache>
                <c:ptCount val="1"/>
                <c:pt idx="0">
                  <c:v>2021</c:v>
                </c:pt>
              </c:strCache>
            </c:strRef>
          </c:tx>
          <c:spPr>
            <a:solidFill>
              <a:schemeClr val="accent3">
                <a:lumMod val="75000"/>
              </a:schemeClr>
            </a:solidFill>
            <a:ln>
              <a:noFill/>
            </a:ln>
            <a:effectLst/>
          </c:spPr>
          <c:invertIfNegative val="0"/>
          <c:dPt>
            <c:idx val="0"/>
            <c:invertIfNegative val="0"/>
            <c:bubble3D val="0"/>
            <c:spPr>
              <a:solidFill>
                <a:srgbClr val="D53520"/>
              </a:solidFill>
              <a:ln>
                <a:noFill/>
              </a:ln>
              <a:effectLst/>
            </c:spPr>
            <c:extLst>
              <c:ext xmlns:c16="http://schemas.microsoft.com/office/drawing/2014/chart" uri="{C3380CC4-5D6E-409C-BE32-E72D297353CC}">
                <c16:uniqueId val="{00000001-4FBF-43A9-8221-24184C6783D7}"/>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4FBF-43A9-8221-24184C6783D7}"/>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4-4FBF-43A9-8221-24184C6783D7}"/>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5-4FBF-43A9-8221-24184C6783D7}"/>
              </c:ext>
            </c:extLst>
          </c:dPt>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Medicaid</c:v>
                </c:pt>
                <c:pt idx="1">
                  <c:v>Independently Purchased Insurance, Marketplace</c:v>
                </c:pt>
                <c:pt idx="2">
                  <c:v>Insurance through Employer</c:v>
                </c:pt>
                <c:pt idx="3">
                  <c:v>Medicare</c:v>
                </c:pt>
              </c:strCache>
            </c:strRef>
          </c:cat>
          <c:val>
            <c:numRef>
              <c:f>Sheet1!$B$2:$B$5</c:f>
              <c:numCache>
                <c:formatCode>0%</c:formatCode>
                <c:ptCount val="4"/>
                <c:pt idx="0">
                  <c:v>0.74</c:v>
                </c:pt>
                <c:pt idx="1">
                  <c:v>0.71</c:v>
                </c:pt>
                <c:pt idx="2">
                  <c:v>0.61</c:v>
                </c:pt>
                <c:pt idx="3">
                  <c:v>0.46</c:v>
                </c:pt>
              </c:numCache>
            </c:numRef>
          </c:val>
          <c:extLst>
            <c:ext xmlns:c16="http://schemas.microsoft.com/office/drawing/2014/chart" uri="{C3380CC4-5D6E-409C-BE32-E72D297353CC}">
              <c16:uniqueId val="{00000002-4FBF-43A9-8221-24184C6783D7}"/>
            </c:ext>
          </c:extLst>
        </c:ser>
        <c:dLbls>
          <c:showLegendKey val="0"/>
          <c:showVal val="0"/>
          <c:showCatName val="0"/>
          <c:showSerName val="0"/>
          <c:showPercent val="0"/>
          <c:showBubbleSize val="0"/>
        </c:dLbls>
        <c:gapWidth val="219"/>
        <c:overlap val="-27"/>
        <c:axId val="1292112320"/>
        <c:axId val="1292100320"/>
      </c:barChart>
      <c:catAx>
        <c:axId val="1292112320"/>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crossAx val="1292100320"/>
        <c:crosses val="autoZero"/>
        <c:auto val="1"/>
        <c:lblAlgn val="ctr"/>
        <c:lblOffset val="100"/>
        <c:noMultiLvlLbl val="0"/>
      </c:catAx>
      <c:valAx>
        <c:axId val="1292100320"/>
        <c:scaling>
          <c:orientation val="minMax"/>
          <c:max val="1"/>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crossAx val="1292112320"/>
        <c:crosses val="autoZero"/>
        <c:crossBetween val="between"/>
        <c:majorUnit val="0.2"/>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latin typeface="Franklin Gothic Book" panose="020B05030201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tx>
            <c:strRef>
              <c:f>Sheet1!$B$1</c:f>
              <c:strCache>
                <c:ptCount val="1"/>
                <c:pt idx="0">
                  <c:v>2021</c:v>
                </c:pt>
              </c:strCache>
            </c:strRef>
          </c:tx>
          <c:spPr>
            <a:solidFill>
              <a:schemeClr val="accent3">
                <a:lumMod val="75000"/>
              </a:schemeClr>
            </a:solidFill>
            <a:ln>
              <a:noFill/>
            </a:ln>
            <a:effectLst/>
          </c:spPr>
          <c:invertIfNegative val="0"/>
          <c:dPt>
            <c:idx val="0"/>
            <c:invertIfNegative val="0"/>
            <c:bubble3D val="0"/>
            <c:spPr>
              <a:solidFill>
                <a:srgbClr val="D53520"/>
              </a:solidFill>
              <a:ln>
                <a:noFill/>
              </a:ln>
              <a:effectLst/>
            </c:spPr>
            <c:extLst>
              <c:ext xmlns:c16="http://schemas.microsoft.com/office/drawing/2014/chart" uri="{C3380CC4-5D6E-409C-BE32-E72D297353CC}">
                <c16:uniqueId val="{00000001-4FBF-43A9-8221-24184C6783D7}"/>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4FBF-43A9-8221-24184C6783D7}"/>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4-4FBF-43A9-8221-24184C6783D7}"/>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5-4FBF-43A9-8221-24184C6783D7}"/>
              </c:ext>
            </c:extLst>
          </c:dPt>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Medicaid</c:v>
                </c:pt>
                <c:pt idx="1">
                  <c:v>Independently Purchased Insurance, Marketplace</c:v>
                </c:pt>
                <c:pt idx="2">
                  <c:v>Insurance through Employer</c:v>
                </c:pt>
                <c:pt idx="3">
                  <c:v>Medicare</c:v>
                </c:pt>
              </c:strCache>
            </c:strRef>
          </c:cat>
          <c:val>
            <c:numRef>
              <c:f>Sheet1!$B$2:$B$5</c:f>
              <c:numCache>
                <c:formatCode>0%</c:formatCode>
                <c:ptCount val="4"/>
                <c:pt idx="0">
                  <c:v>0.31</c:v>
                </c:pt>
                <c:pt idx="1">
                  <c:v>0.27</c:v>
                </c:pt>
                <c:pt idx="2">
                  <c:v>0.28000000000000003</c:v>
                </c:pt>
                <c:pt idx="3">
                  <c:v>0.16</c:v>
                </c:pt>
              </c:numCache>
            </c:numRef>
          </c:val>
          <c:extLst>
            <c:ext xmlns:c16="http://schemas.microsoft.com/office/drawing/2014/chart" uri="{C3380CC4-5D6E-409C-BE32-E72D297353CC}">
              <c16:uniqueId val="{00000002-4FBF-43A9-8221-24184C6783D7}"/>
            </c:ext>
          </c:extLst>
        </c:ser>
        <c:dLbls>
          <c:showLegendKey val="0"/>
          <c:showVal val="0"/>
          <c:showCatName val="0"/>
          <c:showSerName val="0"/>
          <c:showPercent val="0"/>
          <c:showBubbleSize val="0"/>
        </c:dLbls>
        <c:gapWidth val="219"/>
        <c:overlap val="-27"/>
        <c:axId val="1292112320"/>
        <c:axId val="1292100320"/>
      </c:barChart>
      <c:catAx>
        <c:axId val="1292112320"/>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crossAx val="1292100320"/>
        <c:crosses val="autoZero"/>
        <c:auto val="1"/>
        <c:lblAlgn val="ctr"/>
        <c:lblOffset val="100"/>
        <c:noMultiLvlLbl val="0"/>
      </c:catAx>
      <c:valAx>
        <c:axId val="1292100320"/>
        <c:scaling>
          <c:orientation val="minMax"/>
          <c:max val="1"/>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crossAx val="1292112320"/>
        <c:crosses val="autoZero"/>
        <c:crossBetween val="between"/>
        <c:majorUnit val="0.2"/>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latin typeface="Franklin Gothic Book" panose="020B05030201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tx>
            <c:strRef>
              <c:f>Sheet1!$B$1</c:f>
              <c:strCache>
                <c:ptCount val="1"/>
                <c:pt idx="0">
                  <c:v>2021</c:v>
                </c:pt>
              </c:strCache>
            </c:strRef>
          </c:tx>
          <c:spPr>
            <a:solidFill>
              <a:schemeClr val="accent3">
                <a:lumMod val="75000"/>
              </a:schemeClr>
            </a:solidFill>
            <a:ln>
              <a:noFill/>
            </a:ln>
            <a:effectLst/>
          </c:spPr>
          <c:invertIfNegative val="0"/>
          <c:dPt>
            <c:idx val="0"/>
            <c:invertIfNegative val="0"/>
            <c:bubble3D val="0"/>
            <c:spPr>
              <a:solidFill>
                <a:srgbClr val="D53520"/>
              </a:solidFill>
              <a:ln>
                <a:noFill/>
              </a:ln>
              <a:effectLst/>
            </c:spPr>
            <c:extLst>
              <c:ext xmlns:c16="http://schemas.microsoft.com/office/drawing/2014/chart" uri="{C3380CC4-5D6E-409C-BE32-E72D297353CC}">
                <c16:uniqueId val="{00000001-4FBF-43A9-8221-24184C6783D7}"/>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4FBF-43A9-8221-24184C6783D7}"/>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4-4FBF-43A9-8221-24184C6783D7}"/>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5-4FBF-43A9-8221-24184C6783D7}"/>
              </c:ext>
            </c:extLst>
          </c:dPt>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Medicaid</c:v>
                </c:pt>
                <c:pt idx="1">
                  <c:v>Employer Insurance</c:v>
                </c:pt>
                <c:pt idx="2">
                  <c:v>Independently Purchased, Marketplace</c:v>
                </c:pt>
                <c:pt idx="3">
                  <c:v>Medicare</c:v>
                </c:pt>
              </c:strCache>
            </c:strRef>
          </c:cat>
          <c:val>
            <c:numRef>
              <c:f>Sheet1!$B$2:$B$5</c:f>
              <c:numCache>
                <c:formatCode>0%</c:formatCode>
                <c:ptCount val="4"/>
                <c:pt idx="0">
                  <c:v>0.5</c:v>
                </c:pt>
                <c:pt idx="1">
                  <c:v>0.3</c:v>
                </c:pt>
                <c:pt idx="2">
                  <c:v>0.41</c:v>
                </c:pt>
                <c:pt idx="3">
                  <c:v>0.2</c:v>
                </c:pt>
              </c:numCache>
            </c:numRef>
          </c:val>
          <c:extLst>
            <c:ext xmlns:c16="http://schemas.microsoft.com/office/drawing/2014/chart" uri="{C3380CC4-5D6E-409C-BE32-E72D297353CC}">
              <c16:uniqueId val="{00000002-4FBF-43A9-8221-24184C6783D7}"/>
            </c:ext>
          </c:extLst>
        </c:ser>
        <c:dLbls>
          <c:showLegendKey val="0"/>
          <c:showVal val="0"/>
          <c:showCatName val="0"/>
          <c:showSerName val="0"/>
          <c:showPercent val="0"/>
          <c:showBubbleSize val="0"/>
        </c:dLbls>
        <c:gapWidth val="219"/>
        <c:overlap val="-27"/>
        <c:axId val="1292112320"/>
        <c:axId val="1292100320"/>
      </c:barChart>
      <c:catAx>
        <c:axId val="1292112320"/>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crossAx val="1292100320"/>
        <c:crosses val="autoZero"/>
        <c:auto val="1"/>
        <c:lblAlgn val="ctr"/>
        <c:lblOffset val="100"/>
        <c:noMultiLvlLbl val="0"/>
      </c:catAx>
      <c:valAx>
        <c:axId val="1292100320"/>
        <c:scaling>
          <c:orientation val="minMax"/>
          <c:max val="1"/>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crossAx val="1292112320"/>
        <c:crosses val="autoZero"/>
        <c:crossBetween val="between"/>
        <c:majorUnit val="0.2"/>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latin typeface="Franklin Gothic Book" panose="020B05030201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Medicaid</c:v>
                </c:pt>
              </c:strCache>
            </c:strRef>
          </c:tx>
          <c:spPr>
            <a:solidFill>
              <a:srgbClr val="9ECAE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0</c:formatCode>
                <c:ptCount val="5"/>
                <c:pt idx="0">
                  <c:v>2021</c:v>
                </c:pt>
                <c:pt idx="1">
                  <c:v>2022</c:v>
                </c:pt>
                <c:pt idx="2">
                  <c:v>2023</c:v>
                </c:pt>
                <c:pt idx="3">
                  <c:v>2024</c:v>
                </c:pt>
                <c:pt idx="4">
                  <c:v>2025</c:v>
                </c:pt>
              </c:numCache>
            </c:numRef>
          </c:cat>
          <c:val>
            <c:numRef>
              <c:f>Sheet1!$B$2:$B$6</c:f>
              <c:numCache>
                <c:formatCode>0%</c:formatCode>
                <c:ptCount val="5"/>
                <c:pt idx="0">
                  <c:v>0.7</c:v>
                </c:pt>
                <c:pt idx="1">
                  <c:v>0.7</c:v>
                </c:pt>
                <c:pt idx="2">
                  <c:v>0.78</c:v>
                </c:pt>
                <c:pt idx="3">
                  <c:v>0.86</c:v>
                </c:pt>
                <c:pt idx="4">
                  <c:v>0.82</c:v>
                </c:pt>
              </c:numCache>
            </c:numRef>
          </c:val>
          <c:extLst>
            <c:ext xmlns:c16="http://schemas.microsoft.com/office/drawing/2014/chart" uri="{C3380CC4-5D6E-409C-BE32-E72D297353CC}">
              <c16:uniqueId val="{00000000-C554-4E25-91AD-D1702A0FE63D}"/>
            </c:ext>
          </c:extLst>
        </c:ser>
        <c:ser>
          <c:idx val="1"/>
          <c:order val="1"/>
          <c:tx>
            <c:strRef>
              <c:f>Sheet1!$C$1</c:f>
              <c:strCache>
                <c:ptCount val="1"/>
                <c:pt idx="0">
                  <c:v>Independently Purchased Insurance, Marketplace</c:v>
                </c:pt>
              </c:strCache>
            </c:strRef>
          </c:tx>
          <c:spPr>
            <a:solidFill>
              <a:srgbClr val="D9480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Franklin Gothic Book" panose="020B05030201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0</c:formatCode>
                <c:ptCount val="5"/>
                <c:pt idx="0">
                  <c:v>2021</c:v>
                </c:pt>
                <c:pt idx="1">
                  <c:v>2022</c:v>
                </c:pt>
                <c:pt idx="2">
                  <c:v>2023</c:v>
                </c:pt>
                <c:pt idx="3">
                  <c:v>2024</c:v>
                </c:pt>
                <c:pt idx="4">
                  <c:v>2025</c:v>
                </c:pt>
              </c:numCache>
            </c:numRef>
          </c:cat>
          <c:val>
            <c:numRef>
              <c:f>Sheet1!$C$2:$C$6</c:f>
              <c:numCache>
                <c:formatCode>0%</c:formatCode>
                <c:ptCount val="5"/>
                <c:pt idx="0">
                  <c:v>0.57999999999999996</c:v>
                </c:pt>
                <c:pt idx="1">
                  <c:v>0.69</c:v>
                </c:pt>
                <c:pt idx="2">
                  <c:v>0.74</c:v>
                </c:pt>
                <c:pt idx="3">
                  <c:v>0.81</c:v>
                </c:pt>
                <c:pt idx="4">
                  <c:v>0.79</c:v>
                </c:pt>
              </c:numCache>
            </c:numRef>
          </c:val>
          <c:extLst>
            <c:ext xmlns:c16="http://schemas.microsoft.com/office/drawing/2014/chart" uri="{C3380CC4-5D6E-409C-BE32-E72D297353CC}">
              <c16:uniqueId val="{00000000-423A-4E1E-9006-DCA0163796DE}"/>
            </c:ext>
          </c:extLst>
        </c:ser>
        <c:ser>
          <c:idx val="2"/>
          <c:order val="2"/>
          <c:tx>
            <c:strRef>
              <c:f>Sheet1!$D$1</c:f>
              <c:strCache>
                <c:ptCount val="1"/>
                <c:pt idx="0">
                  <c:v>Insurance Through Employer</c:v>
                </c:pt>
              </c:strCache>
            </c:strRef>
          </c:tx>
          <c:spPr>
            <a:solidFill>
              <a:srgbClr val="4292C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0</c:formatCode>
                <c:ptCount val="5"/>
                <c:pt idx="0">
                  <c:v>2021</c:v>
                </c:pt>
                <c:pt idx="1">
                  <c:v>2022</c:v>
                </c:pt>
                <c:pt idx="2">
                  <c:v>2023</c:v>
                </c:pt>
                <c:pt idx="3">
                  <c:v>2024</c:v>
                </c:pt>
                <c:pt idx="4">
                  <c:v>2025</c:v>
                </c:pt>
              </c:numCache>
            </c:numRef>
          </c:cat>
          <c:val>
            <c:numRef>
              <c:f>Sheet1!$D$2:$D$6</c:f>
              <c:numCache>
                <c:formatCode>0%</c:formatCode>
                <c:ptCount val="5"/>
                <c:pt idx="0">
                  <c:v>0.64</c:v>
                </c:pt>
                <c:pt idx="1">
                  <c:v>0.59</c:v>
                </c:pt>
                <c:pt idx="2">
                  <c:v>0.66</c:v>
                </c:pt>
                <c:pt idx="3">
                  <c:v>0.72</c:v>
                </c:pt>
                <c:pt idx="4">
                  <c:v>0.74</c:v>
                </c:pt>
              </c:numCache>
            </c:numRef>
          </c:val>
          <c:extLst>
            <c:ext xmlns:c16="http://schemas.microsoft.com/office/drawing/2014/chart" uri="{C3380CC4-5D6E-409C-BE32-E72D297353CC}">
              <c16:uniqueId val="{00000001-423A-4E1E-9006-DCA0163796DE}"/>
            </c:ext>
          </c:extLst>
        </c:ser>
        <c:ser>
          <c:idx val="3"/>
          <c:order val="3"/>
          <c:tx>
            <c:strRef>
              <c:f>Sheet1!$E$1</c:f>
              <c:strCache>
                <c:ptCount val="1"/>
                <c:pt idx="0">
                  <c:v>Medicare</c:v>
                </c:pt>
              </c:strCache>
            </c:strRef>
          </c:tx>
          <c:spPr>
            <a:solidFill>
              <a:srgbClr val="08459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0</c:formatCode>
                <c:ptCount val="5"/>
                <c:pt idx="0">
                  <c:v>2021</c:v>
                </c:pt>
                <c:pt idx="1">
                  <c:v>2022</c:v>
                </c:pt>
                <c:pt idx="2">
                  <c:v>2023</c:v>
                </c:pt>
                <c:pt idx="3">
                  <c:v>2024</c:v>
                </c:pt>
                <c:pt idx="4">
                  <c:v>2025</c:v>
                </c:pt>
              </c:numCache>
            </c:numRef>
          </c:cat>
          <c:val>
            <c:numRef>
              <c:f>Sheet1!$E$2:$E$6</c:f>
              <c:numCache>
                <c:formatCode>0%</c:formatCode>
                <c:ptCount val="5"/>
                <c:pt idx="0">
                  <c:v>0.61</c:v>
                </c:pt>
                <c:pt idx="1">
                  <c:v>0.52</c:v>
                </c:pt>
                <c:pt idx="2">
                  <c:v>0.51</c:v>
                </c:pt>
                <c:pt idx="3">
                  <c:v>0.56000000000000005</c:v>
                </c:pt>
                <c:pt idx="4">
                  <c:v>0.51</c:v>
                </c:pt>
              </c:numCache>
            </c:numRef>
          </c:val>
          <c:extLst>
            <c:ext xmlns:c16="http://schemas.microsoft.com/office/drawing/2014/chart" uri="{C3380CC4-5D6E-409C-BE32-E72D297353CC}">
              <c16:uniqueId val="{00000002-423A-4E1E-9006-DCA0163796DE}"/>
            </c:ext>
          </c:extLst>
        </c:ser>
        <c:dLbls>
          <c:dLblPos val="outEnd"/>
          <c:showLegendKey val="0"/>
          <c:showVal val="1"/>
          <c:showCatName val="0"/>
          <c:showSerName val="0"/>
          <c:showPercent val="0"/>
          <c:showBubbleSize val="0"/>
        </c:dLbls>
        <c:gapWidth val="261"/>
        <c:overlap val="-44"/>
        <c:axId val="11407008"/>
        <c:axId val="11408928"/>
      </c:barChart>
      <c:catAx>
        <c:axId val="11407008"/>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Franklin Gothic Demi" panose="020B0703020102020204" pitchFamily="34" charset="0"/>
                <a:ea typeface="+mn-ea"/>
                <a:cs typeface="+mn-cs"/>
              </a:defRPr>
            </a:pPr>
            <a:endParaRPr lang="en-US"/>
          </a:p>
        </c:txPr>
        <c:crossAx val="11408928"/>
        <c:crosses val="autoZero"/>
        <c:auto val="1"/>
        <c:lblAlgn val="ctr"/>
        <c:lblOffset val="100"/>
        <c:noMultiLvlLbl val="0"/>
      </c:catAx>
      <c:valAx>
        <c:axId val="11408928"/>
        <c:scaling>
          <c:orientation val="minMax"/>
        </c:scaling>
        <c:delete val="1"/>
        <c:axPos val="l"/>
        <c:numFmt formatCode="0%" sourceLinked="1"/>
        <c:majorTickMark val="none"/>
        <c:minorTickMark val="none"/>
        <c:tickLblPos val="nextTo"/>
        <c:crossAx val="11407008"/>
        <c:crosses val="autoZero"/>
        <c:crossBetween val="between"/>
      </c:valAx>
      <c:spPr>
        <a:noFill/>
        <a:ln>
          <a:noFill/>
        </a:ln>
        <a:effectLst/>
      </c:spPr>
    </c:plotArea>
    <c:legend>
      <c:legendPos val="b"/>
      <c:legendEntry>
        <c:idx val="1"/>
        <c:txPr>
          <a:bodyPr rot="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latin typeface="Franklin Gothic Book" panose="020B050302010202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Franklin Gothic Demi" panose="020B07030201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0</c:formatCode>
                <c:ptCount val="5"/>
                <c:pt idx="0">
                  <c:v>2021</c:v>
                </c:pt>
                <c:pt idx="1">
                  <c:v>2022</c:v>
                </c:pt>
                <c:pt idx="2">
                  <c:v>2023</c:v>
                </c:pt>
                <c:pt idx="3">
                  <c:v>2024</c:v>
                </c:pt>
                <c:pt idx="4">
                  <c:v>2025</c:v>
                </c:pt>
              </c:numCache>
            </c:numRef>
          </c:cat>
          <c:val>
            <c:numRef>
              <c:f>Sheet1!$B$2:$B$6</c:f>
              <c:numCache>
                <c:formatCode>0%</c:formatCode>
                <c:ptCount val="5"/>
                <c:pt idx="0">
                  <c:v>0.57999999999999996</c:v>
                </c:pt>
                <c:pt idx="1">
                  <c:v>0.69</c:v>
                </c:pt>
                <c:pt idx="2">
                  <c:v>0.74</c:v>
                </c:pt>
                <c:pt idx="3">
                  <c:v>0.81</c:v>
                </c:pt>
                <c:pt idx="4">
                  <c:v>0.79</c:v>
                </c:pt>
              </c:numCache>
            </c:numRef>
          </c:val>
          <c:extLst>
            <c:ext xmlns:c16="http://schemas.microsoft.com/office/drawing/2014/chart" uri="{C3380CC4-5D6E-409C-BE32-E72D297353CC}">
              <c16:uniqueId val="{00000000-C554-4E25-91AD-D1702A0FE63D}"/>
            </c:ext>
          </c:extLst>
        </c:ser>
        <c:dLbls>
          <c:dLblPos val="outEnd"/>
          <c:showLegendKey val="0"/>
          <c:showVal val="1"/>
          <c:showCatName val="0"/>
          <c:showSerName val="0"/>
          <c:showPercent val="0"/>
          <c:showBubbleSize val="0"/>
        </c:dLbls>
        <c:gapWidth val="219"/>
        <c:overlap val="-27"/>
        <c:axId val="11407008"/>
        <c:axId val="11408928"/>
      </c:barChart>
      <c:catAx>
        <c:axId val="11407008"/>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Franklin Gothic Demi" panose="020B0703020102020204" pitchFamily="34" charset="0"/>
                <a:ea typeface="+mn-ea"/>
                <a:cs typeface="+mn-cs"/>
              </a:defRPr>
            </a:pPr>
            <a:endParaRPr lang="en-US"/>
          </a:p>
        </c:txPr>
        <c:crossAx val="11408928"/>
        <c:crosses val="autoZero"/>
        <c:auto val="1"/>
        <c:lblAlgn val="ctr"/>
        <c:lblOffset val="100"/>
        <c:noMultiLvlLbl val="0"/>
      </c:catAx>
      <c:valAx>
        <c:axId val="1140892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crossAx val="114070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latin typeface="Franklin Gothic Book" panose="020B05030201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03-BC25-4EBA-9F23-5AB842C9D5AD}"/>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Franklin Gothic Demi" panose="020B07030201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Independently Purchased Insurance, Marketplace</c:v>
                </c:pt>
                <c:pt idx="1">
                  <c:v>Medicaid</c:v>
                </c:pt>
                <c:pt idx="2">
                  <c:v>Insurance through Employer</c:v>
                </c:pt>
                <c:pt idx="3">
                  <c:v>Medicare</c:v>
                </c:pt>
              </c:strCache>
            </c:strRef>
          </c:cat>
          <c:val>
            <c:numRef>
              <c:f>Sheet1!$B$2:$B$5</c:f>
              <c:numCache>
                <c:formatCode>0%</c:formatCode>
                <c:ptCount val="4"/>
                <c:pt idx="0">
                  <c:v>0.52</c:v>
                </c:pt>
                <c:pt idx="1">
                  <c:v>0.5</c:v>
                </c:pt>
                <c:pt idx="2">
                  <c:v>0.43</c:v>
                </c:pt>
                <c:pt idx="3">
                  <c:v>0.25</c:v>
                </c:pt>
              </c:numCache>
            </c:numRef>
          </c:val>
          <c:extLst>
            <c:ext xmlns:c16="http://schemas.microsoft.com/office/drawing/2014/chart" uri="{C3380CC4-5D6E-409C-BE32-E72D297353CC}">
              <c16:uniqueId val="{00000000-BC25-4EBA-9F23-5AB842C9D5AD}"/>
            </c:ext>
          </c:extLst>
        </c:ser>
        <c:dLbls>
          <c:showLegendKey val="0"/>
          <c:showVal val="0"/>
          <c:showCatName val="0"/>
          <c:showSerName val="0"/>
          <c:showPercent val="0"/>
          <c:showBubbleSize val="0"/>
        </c:dLbls>
        <c:gapWidth val="219"/>
        <c:overlap val="-27"/>
        <c:axId val="703919871"/>
        <c:axId val="703920351"/>
      </c:barChart>
      <c:catAx>
        <c:axId val="703919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Franklin Gothic Demi" panose="020B0703020102020204" pitchFamily="34" charset="0"/>
                <a:ea typeface="+mn-ea"/>
                <a:cs typeface="+mn-cs"/>
              </a:defRPr>
            </a:pPr>
            <a:endParaRPr lang="en-US"/>
          </a:p>
        </c:txPr>
        <c:crossAx val="703920351"/>
        <c:crosses val="autoZero"/>
        <c:auto val="1"/>
        <c:lblAlgn val="ctr"/>
        <c:lblOffset val="100"/>
        <c:noMultiLvlLbl val="0"/>
      </c:catAx>
      <c:valAx>
        <c:axId val="703920351"/>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70391987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Medicaid </c:v>
                </c:pt>
              </c:strCache>
            </c:strRef>
          </c:tx>
          <c:spPr>
            <a:solidFill>
              <a:srgbClr val="9ECAE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2021</c:v>
                </c:pt>
                <c:pt idx="1">
                  <c:v>2022</c:v>
                </c:pt>
                <c:pt idx="2">
                  <c:v>2023</c:v>
                </c:pt>
                <c:pt idx="3">
                  <c:v>2024</c:v>
                </c:pt>
                <c:pt idx="4">
                  <c:v>2025</c:v>
                </c:pt>
              </c:numCache>
            </c:numRef>
          </c:cat>
          <c:val>
            <c:numRef>
              <c:f>Sheet1!$B$2:$B$6</c:f>
              <c:numCache>
                <c:formatCode>0%</c:formatCode>
                <c:ptCount val="5"/>
                <c:pt idx="0">
                  <c:v>0.53</c:v>
                </c:pt>
                <c:pt idx="1">
                  <c:v>0.45</c:v>
                </c:pt>
                <c:pt idx="2">
                  <c:v>0.48</c:v>
                </c:pt>
                <c:pt idx="3">
                  <c:v>0.46</c:v>
                </c:pt>
                <c:pt idx="4">
                  <c:v>0.55000000000000004</c:v>
                </c:pt>
              </c:numCache>
            </c:numRef>
          </c:val>
          <c:extLst>
            <c:ext xmlns:c16="http://schemas.microsoft.com/office/drawing/2014/chart" uri="{C3380CC4-5D6E-409C-BE32-E72D297353CC}">
              <c16:uniqueId val="{00000000-F080-4E39-8A0C-8A54F5738B82}"/>
            </c:ext>
          </c:extLst>
        </c:ser>
        <c:ser>
          <c:idx val="1"/>
          <c:order val="1"/>
          <c:tx>
            <c:strRef>
              <c:f>Sheet1!$C$1</c:f>
              <c:strCache>
                <c:ptCount val="1"/>
                <c:pt idx="0">
                  <c:v>Independently Purchased Insurance, Marketplace</c:v>
                </c:pt>
              </c:strCache>
            </c:strRef>
          </c:tx>
          <c:spPr>
            <a:solidFill>
              <a:srgbClr val="D5352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Franklin Gothic Book" panose="020B05030201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2021</c:v>
                </c:pt>
                <c:pt idx="1">
                  <c:v>2022</c:v>
                </c:pt>
                <c:pt idx="2">
                  <c:v>2023</c:v>
                </c:pt>
                <c:pt idx="3">
                  <c:v>2024</c:v>
                </c:pt>
                <c:pt idx="4">
                  <c:v>2025</c:v>
                </c:pt>
              </c:numCache>
            </c:numRef>
          </c:cat>
          <c:val>
            <c:numRef>
              <c:f>Sheet1!$C$2:$C$6</c:f>
              <c:numCache>
                <c:formatCode>0%</c:formatCode>
                <c:ptCount val="5"/>
                <c:pt idx="0">
                  <c:v>0.38</c:v>
                </c:pt>
                <c:pt idx="1">
                  <c:v>0.37</c:v>
                </c:pt>
                <c:pt idx="2">
                  <c:v>0.41</c:v>
                </c:pt>
                <c:pt idx="3">
                  <c:v>0.42</c:v>
                </c:pt>
                <c:pt idx="4">
                  <c:v>0.43</c:v>
                </c:pt>
              </c:numCache>
            </c:numRef>
          </c:val>
          <c:extLst>
            <c:ext xmlns:c16="http://schemas.microsoft.com/office/drawing/2014/chart" uri="{C3380CC4-5D6E-409C-BE32-E72D297353CC}">
              <c16:uniqueId val="{00000000-E54E-4E9D-BDE3-95AA67760890}"/>
            </c:ext>
          </c:extLst>
        </c:ser>
        <c:ser>
          <c:idx val="2"/>
          <c:order val="2"/>
          <c:tx>
            <c:strRef>
              <c:f>Sheet1!$D$1</c:f>
              <c:strCache>
                <c:ptCount val="1"/>
                <c:pt idx="0">
                  <c:v>Insurance Through Employer </c:v>
                </c:pt>
              </c:strCache>
            </c:strRef>
          </c:tx>
          <c:spPr>
            <a:solidFill>
              <a:srgbClr val="4292C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2021</c:v>
                </c:pt>
                <c:pt idx="1">
                  <c:v>2022</c:v>
                </c:pt>
                <c:pt idx="2">
                  <c:v>2023</c:v>
                </c:pt>
                <c:pt idx="3">
                  <c:v>2024</c:v>
                </c:pt>
                <c:pt idx="4">
                  <c:v>2025</c:v>
                </c:pt>
              </c:numCache>
            </c:numRef>
          </c:cat>
          <c:val>
            <c:numRef>
              <c:f>Sheet1!$D$2:$D$6</c:f>
              <c:numCache>
                <c:formatCode>0%</c:formatCode>
                <c:ptCount val="5"/>
                <c:pt idx="0">
                  <c:v>0.4</c:v>
                </c:pt>
                <c:pt idx="1">
                  <c:v>0.28000000000000003</c:v>
                </c:pt>
                <c:pt idx="2">
                  <c:v>0.3</c:v>
                </c:pt>
                <c:pt idx="3">
                  <c:v>0.3</c:v>
                </c:pt>
                <c:pt idx="4">
                  <c:v>0.28999999999999998</c:v>
                </c:pt>
              </c:numCache>
            </c:numRef>
          </c:val>
          <c:extLst>
            <c:ext xmlns:c16="http://schemas.microsoft.com/office/drawing/2014/chart" uri="{C3380CC4-5D6E-409C-BE32-E72D297353CC}">
              <c16:uniqueId val="{00000001-E54E-4E9D-BDE3-95AA67760890}"/>
            </c:ext>
          </c:extLst>
        </c:ser>
        <c:ser>
          <c:idx val="3"/>
          <c:order val="3"/>
          <c:tx>
            <c:strRef>
              <c:f>Sheet1!$E$1</c:f>
              <c:strCache>
                <c:ptCount val="1"/>
                <c:pt idx="0">
                  <c:v>Medicare</c:v>
                </c:pt>
              </c:strCache>
            </c:strRef>
          </c:tx>
          <c:spPr>
            <a:solidFill>
              <a:srgbClr val="08459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2021</c:v>
                </c:pt>
                <c:pt idx="1">
                  <c:v>2022</c:v>
                </c:pt>
                <c:pt idx="2">
                  <c:v>2023</c:v>
                </c:pt>
                <c:pt idx="3">
                  <c:v>2024</c:v>
                </c:pt>
                <c:pt idx="4">
                  <c:v>2025</c:v>
                </c:pt>
              </c:numCache>
            </c:numRef>
          </c:cat>
          <c:val>
            <c:numRef>
              <c:f>Sheet1!$E$2:$E$6</c:f>
              <c:numCache>
                <c:formatCode>0%</c:formatCode>
                <c:ptCount val="5"/>
                <c:pt idx="0">
                  <c:v>0.35</c:v>
                </c:pt>
                <c:pt idx="1">
                  <c:v>0.17</c:v>
                </c:pt>
                <c:pt idx="2">
                  <c:v>0.17</c:v>
                </c:pt>
                <c:pt idx="3">
                  <c:v>0.22</c:v>
                </c:pt>
                <c:pt idx="4">
                  <c:v>0.25</c:v>
                </c:pt>
              </c:numCache>
            </c:numRef>
          </c:val>
          <c:extLst>
            <c:ext xmlns:c16="http://schemas.microsoft.com/office/drawing/2014/chart" uri="{C3380CC4-5D6E-409C-BE32-E72D297353CC}">
              <c16:uniqueId val="{00000002-E54E-4E9D-BDE3-95AA67760890}"/>
            </c:ext>
          </c:extLst>
        </c:ser>
        <c:dLbls>
          <c:dLblPos val="outEnd"/>
          <c:showLegendKey val="0"/>
          <c:showVal val="1"/>
          <c:showCatName val="0"/>
          <c:showSerName val="0"/>
          <c:showPercent val="0"/>
          <c:showBubbleSize val="0"/>
        </c:dLbls>
        <c:gapWidth val="219"/>
        <c:overlap val="-37"/>
        <c:axId val="276340336"/>
        <c:axId val="276352336"/>
      </c:barChart>
      <c:catAx>
        <c:axId val="276340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Franklin Gothic Demi" panose="020B0703020102020204" pitchFamily="34" charset="0"/>
                <a:ea typeface="+mn-ea"/>
                <a:cs typeface="+mn-cs"/>
              </a:defRPr>
            </a:pPr>
            <a:endParaRPr lang="en-US"/>
          </a:p>
        </c:txPr>
        <c:crossAx val="276352336"/>
        <c:crosses val="autoZero"/>
        <c:auto val="1"/>
        <c:lblAlgn val="ctr"/>
        <c:lblOffset val="100"/>
        <c:noMultiLvlLbl val="0"/>
      </c:catAx>
      <c:valAx>
        <c:axId val="276352336"/>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276340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Book" panose="020B05030201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latin typeface="Franklin Gothic Book" panose="020B05030201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7">
  <a:schemeClr val="accent4"/>
</cs:colorStyle>
</file>

<file path=ppt/charts/colors4.xml><?xml version="1.0" encoding="utf-8"?>
<cs:colorStyle xmlns:cs="http://schemas.microsoft.com/office/drawing/2012/chartStyle" xmlns:a="http://schemas.openxmlformats.org/drawingml/2006/main" meth="withinLinear" id="17">
  <a:schemeClr val="accent4"/>
</cs:colorStyle>
</file>

<file path=ppt/charts/colors5.xml><?xml version="1.0" encoding="utf-8"?>
<cs:colorStyle xmlns:cs="http://schemas.microsoft.com/office/drawing/2012/chartStyle" xmlns:a="http://schemas.openxmlformats.org/drawingml/2006/main" meth="withinLinear" id="17">
  <a:schemeClr val="accent4"/>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Franklin Gothic Book" panose="020B05030201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Franklin Gothic Book" panose="020B0503020102020204" pitchFamily="34" charset="0"/>
              </a:defRPr>
            </a:lvl1pPr>
          </a:lstStyle>
          <a:p>
            <a:fld id="{B772B4F6-6BB6-4209-81AD-CB402786E3FC}" type="datetimeFigureOut">
              <a:rPr lang="en-US" smtClean="0"/>
              <a:pPr/>
              <a:t>4/3/2026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Franklin Gothic Book" panose="020B05030201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Franklin Gothic Book" panose="020B0503020102020204" pitchFamily="34" charset="0"/>
              </a:defRPr>
            </a:lvl1pPr>
          </a:lstStyle>
          <a:p>
            <a:fld id="{0E943F5B-AB64-46D7-8FD8-499C632F3966}" type="slidenum">
              <a:rPr lang="en-US" smtClean="0"/>
              <a:pPr/>
              <a:t>‹#›</a:t>
            </a:fld>
            <a:endParaRPr lang="en-US"/>
          </a:p>
        </p:txBody>
      </p:sp>
    </p:spTree>
    <p:extLst>
      <p:ext uri="{BB962C8B-B14F-4D97-AF65-F5344CB8AC3E}">
        <p14:creationId xmlns:p14="http://schemas.microsoft.com/office/powerpoint/2010/main" val="1927817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Franklin Gothic Book" panose="020B0503020102020204" pitchFamily="34" charset="0"/>
        <a:ea typeface="+mn-ea"/>
        <a:cs typeface="+mn-cs"/>
      </a:defRPr>
    </a:lvl1pPr>
    <a:lvl2pPr marL="457200" algn="l" defTabSz="914400" rtl="0" eaLnBrk="1" latinLnBrk="0" hangingPunct="1">
      <a:defRPr sz="1200" b="0" i="0" kern="1200">
        <a:solidFill>
          <a:schemeClr val="tx1"/>
        </a:solidFill>
        <a:latin typeface="Franklin Gothic Book" panose="020B0503020102020204" pitchFamily="34" charset="0"/>
        <a:ea typeface="+mn-ea"/>
        <a:cs typeface="+mn-cs"/>
      </a:defRPr>
    </a:lvl2pPr>
    <a:lvl3pPr marL="914400" algn="l" defTabSz="914400" rtl="0" eaLnBrk="1" latinLnBrk="0" hangingPunct="1">
      <a:defRPr sz="1200" b="0" i="0" kern="1200">
        <a:solidFill>
          <a:schemeClr val="tx1"/>
        </a:solidFill>
        <a:latin typeface="Franklin Gothic Book" panose="020B0503020102020204" pitchFamily="34" charset="0"/>
        <a:ea typeface="+mn-ea"/>
        <a:cs typeface="+mn-cs"/>
      </a:defRPr>
    </a:lvl3pPr>
    <a:lvl4pPr marL="1371600" algn="l" defTabSz="914400" rtl="0" eaLnBrk="1" latinLnBrk="0" hangingPunct="1">
      <a:defRPr sz="1200" b="0" i="0" kern="1200">
        <a:solidFill>
          <a:schemeClr val="tx1"/>
        </a:solidFill>
        <a:latin typeface="Franklin Gothic Book" panose="020B0503020102020204" pitchFamily="34" charset="0"/>
        <a:ea typeface="+mn-ea"/>
        <a:cs typeface="+mn-cs"/>
      </a:defRPr>
    </a:lvl4pPr>
    <a:lvl5pPr marL="1828800" algn="l" defTabSz="914400" rtl="0" eaLnBrk="1" latinLnBrk="0" hangingPunct="1">
      <a:defRPr sz="1200" b="0" i="0" kern="1200">
        <a:solidFill>
          <a:schemeClr val="tx1"/>
        </a:solidFill>
        <a:latin typeface="Franklin Gothic Book" panose="020B05030201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cnbc.com/2026/03/19/aca-enrollees-uninsured.html"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kff.org/quick-take/about-17-million-more-people-could-be-uninsured-due-to-the-big-beautiful-bill-and-other-policy-changes/#:~:text=About%2017%20Million%20More%20People,research,%20polling,%20and%20news."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www.cbpp.org/blog/people-who-rely-on-the-aca-marketplaces-face-mounting-affordability-challenges"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nejm.org/doi/full/10.1056/NEJMsr1901772"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everyone, and thank you for joining us for today’s webinar “Facing the Future: Understanding Federal Policy Changes and their Effect on Coverage and Affordability.” </a:t>
            </a:r>
          </a:p>
          <a:p>
            <a:endParaRPr lang="en-US" dirty="0"/>
          </a:p>
          <a:p>
            <a:r>
              <a:rPr lang="en-US" dirty="0"/>
              <a:t>My name is Britt Sanderson, and I am a policy analyst with Altarum’s Healthcare Value Hub. I’ll be facilitating and running some of the technology today. </a:t>
            </a:r>
          </a:p>
          <a:p>
            <a:endParaRPr lang="en-US" sz="1200" b="0" i="0" kern="1200" dirty="0">
              <a:solidFill>
                <a:schemeClr val="tx1"/>
              </a:solidFill>
              <a:effectLst/>
              <a:latin typeface="Franklin Gothic Book" panose="020B0503020102020204" pitchFamily="34" charset="0"/>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495856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These coverage losses don’t fall evenly across the population.</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Franklin Gothic Book" panose="020B0503020102020204" pitchFamily="34" charset="0"/>
                <a:ea typeface="+mn-ea"/>
                <a:cs typeface="+mn-cs"/>
              </a:rPr>
              <a:t>Rural communities face a particularly serious challenge. H.R. 1 cuts </a:t>
            </a:r>
            <a:r>
              <a:rPr lang="en-US" sz="1200" b="1" i="0" kern="1200">
                <a:solidFill>
                  <a:schemeClr val="tx1"/>
                </a:solidFill>
                <a:effectLst/>
                <a:latin typeface="Franklin Gothic Book" panose="020B0503020102020204" pitchFamily="34" charset="0"/>
                <a:ea typeface="+mn-ea"/>
                <a:cs typeface="+mn-cs"/>
              </a:rPr>
              <a:t>$137 billion in Medicaid funding to rural areas</a:t>
            </a:r>
            <a:r>
              <a:rPr lang="en-US" sz="1200" b="0" i="0" kern="1200">
                <a:solidFill>
                  <a:schemeClr val="tx1"/>
                </a:solidFill>
                <a:effectLst/>
                <a:latin typeface="Franklin Gothic Book" panose="020B0503020102020204" pitchFamily="34" charset="0"/>
                <a:ea typeface="+mn-ea"/>
                <a:cs typeface="+mn-cs"/>
              </a:rPr>
              <a:t>, and the rural health fund only partially offsets that loss.</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Workers and entrepreneurs are heavily affected because nearly half of Marketplace enrollees are self‑employed or work for small businesses.</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Communities of color are disproportionately impacted because Medicaid is a major source of coverage and these cuts widen existing disparities.</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And lawfully present immigrants — including people with work visas and DACA recipients — lose access to affordable coverage entirely.</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815031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When people lose coverage, the consequences don’t stop with insurance status.</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Health systems see more uncompensated care, especially rural hospitals and community health centers. Over </a:t>
            </a:r>
            <a:r>
              <a:rPr lang="en-US" sz="1200" b="1" i="0" kern="1200">
                <a:solidFill>
                  <a:schemeClr val="tx1"/>
                </a:solidFill>
                <a:effectLst/>
                <a:latin typeface="Franklin Gothic Book" panose="020B0503020102020204" pitchFamily="34" charset="0"/>
                <a:ea typeface="+mn-ea"/>
                <a:cs typeface="+mn-cs"/>
              </a:rPr>
              <a:t>100 rural hospitals are projected to be at risk of closure</a:t>
            </a:r>
            <a:r>
              <a:rPr lang="en-US" sz="1200" b="0" i="0" kern="1200">
                <a:solidFill>
                  <a:schemeClr val="tx1"/>
                </a:solidFill>
                <a:effectLst/>
                <a:latin typeface="Franklin Gothic Book" panose="020B0503020102020204" pitchFamily="34" charset="0"/>
                <a:ea typeface="+mn-ea"/>
                <a:cs typeface="+mn-cs"/>
              </a:rPr>
              <a:t>.</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Economically, these changes ripple outward — job losses in health care, reduced state and local tax revenue, and weaker local economies.</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From a public health perspective, studies project more preventable hospitalizations, delayed care, and thousands of additional deaths each year.</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These are system‑wide effects, not isolated outcomes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428871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One thing that stands out is how fast all of this is happening.</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CMS guidance, state outreach, and system changes all occur in 2026. By January 1, 2027, work requirements, more frequent renewals, and Marketplace restrictions are all live at once.</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States are being asked to build and implement new administrative systems on a very compressed timeline.</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As each of these dates hits, coverage disruptions are likely to accelerate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206807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So to wrap up, the big picture is this: H.R. 1 increases the uninsured through a combination of funding cuts and administrative barriers, and the expiration of enhanced tax credits adds to that problem.</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Certain communities — rural residents, workers without employer coverage, immigrants, and communities of color — face disproportionate harm.</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What we can do now is monitor implementation closely, support people navigating these changes, and use both data and lived experience to show what’s happening on the ground.</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This isn’t just about policy — it will have real measurable impacts on the population nationwide.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650179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943F5B-AB64-46D7-8FD8-499C632F3966}" type="slidenum">
              <a:rPr lang="en-US" smtClean="0"/>
              <a:pPr/>
              <a:t>15</a:t>
            </a:fld>
            <a:endParaRPr lang="en-US"/>
          </a:p>
        </p:txBody>
      </p:sp>
    </p:spTree>
    <p:extLst>
      <p:ext uri="{BB962C8B-B14F-4D97-AF65-F5344CB8AC3E}">
        <p14:creationId xmlns:p14="http://schemas.microsoft.com/office/powerpoint/2010/main" val="753231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Voice over the points from the graphic to explain the factors driving coverage losses. </a:t>
            </a:r>
          </a:p>
          <a:p>
            <a:r>
              <a:rPr lang="en-US"/>
              <a:t>*In more red tape- briefly mention 6-month redeterminations (they were introduced in the beginning slides). </a:t>
            </a:r>
          </a:p>
          <a:p>
            <a:r>
              <a:rPr lang="en-US"/>
              <a:t>*Higher out of pocket costs – mention mandatory cost sharing for expansion enrollees above poverty line</a:t>
            </a:r>
          </a:p>
          <a:p>
            <a:r>
              <a:rPr lang="en-US"/>
              <a:t>*Expected coverage losses from provider tax limitations is 1.2 million and from termination of Medicaid funding for lawfully residing immigrants is 100K.</a:t>
            </a:r>
          </a:p>
          <a:p>
            <a:endParaRPr lang="en-US"/>
          </a:p>
          <a:p>
            <a:r>
              <a:rPr lang="en-US"/>
              <a:t>Second box: CBO estimates 4.8 million coverage loss from work </a:t>
            </a:r>
            <a:r>
              <a:rPr lang="en-US" err="1"/>
              <a:t>reqs</a:t>
            </a:r>
            <a:r>
              <a:rPr lang="en-US"/>
              <a:t>, but this could be higher.</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238396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Franklin Gothic Book" panose="020B0503020102020204" pitchFamily="34" charset="0"/>
                <a:ea typeface="+mn-ea"/>
                <a:cs typeface="+mn-cs"/>
              </a:rPr>
              <a:t>On cost sharing, if asked about exemptions: primary care services; mental health care services; substance use disorder services; and services furnished by a Federally Qualified Health Center, certified community behavioral health clinic and rural health clinic are made newly exempt.</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3039649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Ban on Planned Parenthood and other abortion providers for one year, will limit access to reproductive health and other services. There is ongoing litigation on this provision.</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9026395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*On HBCS at risk: Federal attacks around waste, fraud and abuse have singled out HCBS, which seems to be driving the risks at the state level. Can mention Idaho as an example of recent cut to HCBS rates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*On states adding more barriers: Examples include states seeking more frequent redeterminations beyond groups required and prohibiting self attestations. </a:t>
            </a:r>
            <a:r>
              <a:rPr lang="en-US" sz="1200" b="0" i="0" kern="1200">
                <a:solidFill>
                  <a:schemeClr val="tx1"/>
                </a:solidFill>
                <a:effectLst/>
                <a:latin typeface="Franklin Gothic Book" panose="020B0503020102020204" pitchFamily="34" charset="0"/>
                <a:ea typeface="+mn-ea"/>
                <a:cs typeface="+mn-cs"/>
              </a:rPr>
              <a:t>These would require federal approval. These are as much about ideology as they are about saving more money b/c adding red tape is not efficient for states.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7347035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a:solidFill>
                  <a:srgbClr val="000000"/>
                </a:solidFill>
                <a:effectLst/>
                <a:latin typeface="Calibri"/>
                <a:ea typeface="Times New Roman" panose="02020603050405020304" pitchFamily="18" charset="0"/>
                <a:cs typeface="Calibri"/>
              </a:rPr>
              <a:t>Hello everyone, my name is Alexandra Allen and I’m here today to discuss </a:t>
            </a:r>
            <a:r>
              <a:rPr lang="en-US">
                <a:solidFill>
                  <a:srgbClr val="000000"/>
                </a:solidFill>
                <a:latin typeface="Calibri"/>
                <a:ea typeface="Times New Roman" panose="02020603050405020304" pitchFamily="18" charset="0"/>
                <a:cs typeface="Calibri"/>
              </a:rPr>
              <a:t>CHESS </a:t>
            </a:r>
            <a:r>
              <a:rPr lang="en-US" sz="1200">
                <a:solidFill>
                  <a:srgbClr val="000000"/>
                </a:solidFill>
                <a:effectLst/>
                <a:latin typeface="Calibri"/>
                <a:ea typeface="Times New Roman" panose="02020603050405020304" pitchFamily="18" charset="0"/>
                <a:cs typeface="Calibri"/>
              </a:rPr>
              <a:t>survey results capturing healthcare affordability burdens among Medicaid enrollees.</a:t>
            </a:r>
          </a:p>
          <a:p>
            <a:pPr>
              <a:defRPr/>
            </a:pPr>
            <a:endParaRPr lang="en-US" sz="1200">
              <a:solidFill>
                <a:srgbClr val="000000"/>
              </a:solidFill>
              <a:effectLst/>
              <a:latin typeface="Calibri"/>
              <a:ea typeface="Times New Roman" panose="02020603050405020304" pitchFamily="18" charset="0"/>
              <a:cs typeface="Calibri"/>
            </a:endParaRPr>
          </a:p>
          <a:p>
            <a:pPr>
              <a:defRPr/>
            </a:pPr>
            <a:r>
              <a:rPr lang="en-US" sz="1200">
                <a:solidFill>
                  <a:srgbClr val="000000"/>
                </a:solidFill>
                <a:effectLst/>
                <a:latin typeface="Calibri"/>
                <a:ea typeface="Times New Roman" panose="02020603050405020304" pitchFamily="18" charset="0"/>
                <a:cs typeface="Calibri"/>
              </a:rPr>
              <a:t>[Next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365857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Franklin Gothic Book" panose="020B0503020102020204" pitchFamily="34" charset="0"/>
                <a:ea typeface="+mn-ea"/>
                <a:cs typeface="+mn-cs"/>
              </a:rPr>
              <a:t>Before we begin, I’d like to go over a few items so you know how to participate in today’s event.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Franklin Gothic Book" panose="020B0503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Franklin Gothic Book" panose="020B0503020102020204" pitchFamily="34" charset="0"/>
                <a:ea typeface="+mn-ea"/>
                <a:cs typeface="+mn-cs"/>
              </a:rPr>
              <a:t>First, please keep your microphone muted during the presentations. If you are unmuted during a presentation, we may mute your microphone manually.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Franklin Gothic Book" panose="020B0503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Franklin Gothic Book" panose="020B0503020102020204" pitchFamily="34" charset="0"/>
                <a:ea typeface="+mn-ea"/>
                <a:cs typeface="+mn-cs"/>
              </a:rPr>
              <a:t>We’d also like to ask you to refrain from using the chat unless you are connecting with other attendees or need technical assistance.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Franklin Gothic Book" panose="020B0503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Franklin Gothic Book" panose="020B0503020102020204" pitchFamily="34" charset="0"/>
                <a:ea typeface="+mn-ea"/>
                <a:cs typeface="+mn-cs"/>
              </a:rPr>
              <a:t>If you have questions for the panelists, please submit them using the Q&amp;A feature at the bottom of the screen. You may send in your questions at any time, and we will collect these and address them during the Q&amp;A session at the end of today’s presentation.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Franklin Gothic Book" panose="020B0503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Franklin Gothic Book" panose="020B0503020102020204" pitchFamily="34" charset="0"/>
                <a:ea typeface="+mn-ea"/>
                <a:cs typeface="+mn-cs"/>
              </a:rPr>
              <a:t>Finally, the webinar is being recorded, and the recording and slides will be uploaded to the Healthcare Value Hub website following the Webinar. </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8472053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atin typeface="Franklin Gothic Book"/>
              </a:rPr>
              <a:t>Looking at all surveys taken from 2021 through 2025, we see that 8 in 10 Medicaid enrollees reported healthcare affordability burdens, the highest rate compared to other insurance types.</a:t>
            </a:r>
          </a:p>
          <a:p>
            <a:pPr>
              <a:defRPr/>
            </a:pPr>
            <a:endParaRPr lang="en-US">
              <a:latin typeface="Franklin Gothic Book"/>
            </a:endParaRPr>
          </a:p>
          <a:p>
            <a:pPr>
              <a:defRPr/>
            </a:pPr>
            <a:r>
              <a:rPr lang="en-US">
                <a:latin typeface="Franklin Gothic Book"/>
              </a:rPr>
              <a:t>Healthcare affordability burdens include a variety of issues, including going without care due to cost, rationing medication, and experiencing financial burdens due to medical bills. </a:t>
            </a:r>
          </a:p>
          <a:p>
            <a:pPr>
              <a:defRPr/>
            </a:pPr>
            <a:endParaRPr lang="en-US">
              <a:latin typeface="Franklin Gothic Book"/>
            </a:endParaRPr>
          </a:p>
          <a:p>
            <a:pPr>
              <a:defRPr/>
            </a:pPr>
            <a:r>
              <a:rPr lang="en-US">
                <a:latin typeface="Franklin Gothic Book"/>
              </a:rPr>
              <a:t>[Next Slide]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42095937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pattern has been consistent across years – in each year we see Medicaid enrollees reporting the highest rates of affordability challenges.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Franklin Gothic Book"/>
              </a:rPr>
              <a:t>[Next Slide]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41254949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addition, Medicaid enrollees reported the highest median rates of going without care due to cost at a median of 3 in 4 respondents.</a:t>
            </a:r>
          </a:p>
          <a:p>
            <a:endParaRPr lang="en-US"/>
          </a:p>
          <a:p>
            <a:r>
              <a:rPr lang="en-US"/>
              <a:t>Now, one might ask “Medicaid is supposed to cover everything at no cost, why are Medicaid enrollees going without care at such high rates?”</a:t>
            </a:r>
          </a:p>
          <a:p>
            <a:endParaRPr lang="en-US"/>
          </a:p>
          <a:p>
            <a:r>
              <a:rPr lang="en-US"/>
              <a:t>Here the surveys’ open text responses help us understand what’s happening.</a:t>
            </a:r>
          </a:p>
          <a:p>
            <a:endParaRPr lang="en-US"/>
          </a:p>
          <a:p>
            <a:r>
              <a:rPr lang="en-US"/>
              <a:t>[Next Slide]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9421619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 see Medicaid enrollees report a lack of coverage for services like dental care, behavioral health, prescription drugs, and specialty care. When services are not covered, they must pay out-of-pocket, which many low-income household cannot afford, so they go without care.</a:t>
            </a:r>
            <a:b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endPar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And even if a service is covered by Medicaid, some low-income households don’t want to risk getting a large bill. </a:t>
            </a:r>
          </a:p>
          <a:p>
            <a:endParaRPr lang="en-US" sz="1200">
              <a:solidFill>
                <a:srgbClr val="000000"/>
              </a:solidFill>
              <a:effectLst/>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Franklin Gothic Book"/>
              </a:rPr>
              <a:t>[Next Slide]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1215141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C160E-A428-FEA3-DC9A-BF192D83C3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310F7D-5FAA-7C76-C62F-87CEE4E476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0EC942-E8EB-8E78-D581-5AE413D56CF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 addition, respondents report providers in their area don’t accept Medicaid, including dentists, specialists, and therapists, forcing them to either go without care or see an out-of-network provider and pay out-of-pocket. Again, they may go without care because the cost is too high.</a:t>
            </a:r>
            <a:b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b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en-US">
                <a:latin typeface="Franklin Gothic Book"/>
              </a:rPr>
              <a:t>[Next Slide]</a:t>
            </a:r>
          </a:p>
          <a:p>
            <a:endParaRPr lang="en-US"/>
          </a:p>
        </p:txBody>
      </p:sp>
      <p:sp>
        <p:nvSpPr>
          <p:cNvPr id="4" name="Slide Number Placeholder 3">
            <a:extLst>
              <a:ext uri="{FF2B5EF4-FFF2-40B4-BE49-F238E27FC236}">
                <a16:creationId xmlns:a16="http://schemas.microsoft.com/office/drawing/2014/main" id="{2AA66F9A-7346-51B7-40D6-7FB2C7BF4E6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9190222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While some go without care, others DO get care, but experience financial burdens as a result.</a:t>
            </a:r>
          </a:p>
          <a:p>
            <a:r>
              <a:rPr lang="en-US"/>
              <a:t>From 2022 through 2025, a median half of Medicaid respondents experienced some financial burden due to medical bills, including:</a:t>
            </a:r>
          </a:p>
          <a:p>
            <a:endParaRPr lang="en-US"/>
          </a:p>
          <a:p>
            <a:pPr marL="171450" indent="-171450">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Using up all or most of their savings</a:t>
            </a:r>
          </a:p>
          <a:p>
            <a:pPr marL="171450" indent="-171450">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Sacrificing basic needs like food, heat, or housing; </a:t>
            </a:r>
          </a:p>
          <a:p>
            <a:pPr marL="171450" indent="-171450">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Borrowing money or going into credit card debt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Franklin Gothic Book" panose="020B0503020102020204" pitchFamily="34" charset="0"/>
                <a:ea typeface="+mn-ea"/>
                <a:cs typeface="+mn-cs"/>
              </a:rPr>
              <a:t>Bills going to collections or declaring bankruptcy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kern="1200">
              <a:solidFill>
                <a:schemeClr val="tx1"/>
              </a:solidFill>
              <a:effectLst/>
              <a:latin typeface="Franklin Gothic Book" panose="020B0503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atin typeface="Franklin Gothic Book"/>
              </a:rPr>
              <a:t>[Next Slide]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0086787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740AB-EE59-682B-2DF2-18C5BA4228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B8AC28-0F1C-C3C8-1118-BB0148A229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5CC659-4AA8-8F4D-311A-403AC84C6E52}"/>
              </a:ext>
            </a:extLst>
          </p:cNvPr>
          <p:cNvSpPr>
            <a:spLocks noGrp="1"/>
          </p:cNvSpPr>
          <p:nvPr>
            <p:ph type="body" idx="1"/>
          </p:nvPr>
        </p:nvSpPr>
        <p:spPr/>
        <p:txBody>
          <a:bodyPr/>
          <a:lstStyle/>
          <a:p>
            <a:r>
              <a:rPr lang="en-US"/>
              <a:t>Medical debt is also an issue -- roughly 1 in 3 Medicaid respondents had an overdue medical bill, the highest of any insurance type. Overdue bills that go to collections can reduce patients’ credit scores, which affects renting, car loans, and other essential needs, as well as potential wage garnishment or liens placed on homes.</a:t>
            </a:r>
          </a:p>
          <a:p>
            <a:endParaRPr lang="en-US"/>
          </a:p>
          <a:p>
            <a:r>
              <a:rPr lang="en-US" sz="1200" b="0" i="0" kern="1200">
                <a:solidFill>
                  <a:schemeClr val="tx1"/>
                </a:solidFill>
                <a:effectLst/>
                <a:latin typeface="Franklin Gothic Book" panose="020B0503020102020204" pitchFamily="34" charset="0"/>
                <a:ea typeface="+mn-ea"/>
                <a:cs typeface="+mn-cs"/>
              </a:rPr>
              <a:t>Medical debt also negatively impacts overall mental health, contributing to a “downward spiral of ill-health and financial precarity” according to Undue Medical Debt.</a:t>
            </a:r>
          </a:p>
          <a:p>
            <a:endParaRPr lang="en-US"/>
          </a:p>
          <a:p>
            <a:r>
              <a:rPr lang="en-US"/>
              <a:t>Sources:</a:t>
            </a:r>
          </a:p>
          <a:p>
            <a:r>
              <a:rPr lang="en-US"/>
              <a:t>https://www.medicarerights.org/medicare-watch/2025/07/31/federal-court-reverses-federal-medical-debt-protections</a:t>
            </a:r>
          </a:p>
          <a:p>
            <a:r>
              <a:rPr lang="en-US"/>
              <a:t>https://unduemedicaldebt.org/medical-debt-money-and-mental-health/</a:t>
            </a:r>
          </a:p>
          <a:p>
            <a:endParaRPr lang="en-US"/>
          </a:p>
        </p:txBody>
      </p:sp>
      <p:sp>
        <p:nvSpPr>
          <p:cNvPr id="4" name="Slide Number Placeholder 3">
            <a:extLst>
              <a:ext uri="{FF2B5EF4-FFF2-40B4-BE49-F238E27FC236}">
                <a16:creationId xmlns:a16="http://schemas.microsoft.com/office/drawing/2014/main" id="{933933EE-D5B5-27C0-D189-6EFA4D72F1C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4075643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C9117-C0D6-370B-9B3C-94309733B1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01383E-7CAF-4E58-F1F7-49FE82EB3B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CA156E-E2B7-FBE4-3087-806B6FA97BEF}"/>
              </a:ext>
            </a:extLst>
          </p:cNvPr>
          <p:cNvSpPr>
            <a:spLocks noGrp="1"/>
          </p:cNvSpPr>
          <p:nvPr>
            <p:ph type="body" idx="1"/>
          </p:nvPr>
        </p:nvSpPr>
        <p:spPr/>
        <p:txBody>
          <a:bodyPr/>
          <a:lstStyle/>
          <a:p>
            <a:r>
              <a:rPr lang="en-US"/>
              <a:t>In addition to issues in the present, respondents also worry about losing coverage in the future—Medicaid enrollees reported the highest rates worry about losing their health insurance of all insurance types at 50%.</a:t>
            </a:r>
          </a:p>
          <a:p>
            <a:endParaRPr lang="en-US"/>
          </a:p>
          <a:p>
            <a:r>
              <a:rPr lang="en-US"/>
              <a:t>This makes sense for a few reasons—if a Medicaid enrollee’s income goes up too much, they lose their insurance. For those who earn close to the threshold or have variable income, any change could cause them to lose coverage. In addition, state and federal governments can cut their coverage at any time based on budgets or political will. In the wake of Medicaid cuts and changes under HR1, enrollees may be aware of this public discourse and its potential impact on their coverage.</a:t>
            </a:r>
          </a:p>
          <a:p>
            <a:endParaRPr lang="en-US"/>
          </a:p>
          <a:p>
            <a:r>
              <a:rPr lang="en-US"/>
              <a:t>[Next Slide]</a:t>
            </a:r>
          </a:p>
          <a:p>
            <a:endParaRPr lang="en-US"/>
          </a:p>
        </p:txBody>
      </p:sp>
      <p:sp>
        <p:nvSpPr>
          <p:cNvPr id="4" name="Slide Number Placeholder 3">
            <a:extLst>
              <a:ext uri="{FF2B5EF4-FFF2-40B4-BE49-F238E27FC236}">
                <a16:creationId xmlns:a16="http://schemas.microsoft.com/office/drawing/2014/main" id="{BF19FE7A-F87C-843A-E416-D273E8B192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7015907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summary, the CHESS survey data consistently shows that:</a:t>
            </a:r>
          </a:p>
          <a:p>
            <a:pPr marL="171450" indent="-171450">
              <a:buFont typeface="Arial" panose="020B0604020202020204" pitchFamily="34" charset="0"/>
              <a:buChar char="•"/>
            </a:pPr>
            <a:r>
              <a:rPr kumimoji="0" lang="en-US" b="1" i="0" strike="noStrike" kern="1200" cap="none" spc="0" normalizeH="0" baseline="0" noProof="0">
                <a:ln>
                  <a:noFill/>
                </a:ln>
                <a:solidFill>
                  <a:srgbClr val="333333"/>
                </a:solidFill>
                <a:effectLst/>
                <a:uLnTx/>
                <a:uFillTx/>
                <a:latin typeface="Franklin Gothic Book" panose="020B0503020102020204"/>
                <a:ea typeface="+mn-ea"/>
                <a:cs typeface="+mn-cs"/>
              </a:rPr>
              <a:t>Medicaid enrollees experience healthcare affordability burdens at higher rates than those with other insurance types</a:t>
            </a:r>
          </a:p>
          <a:p>
            <a:pPr marL="171450" indent="-171450">
              <a:buFont typeface="Arial" panose="020B0604020202020204" pitchFamily="34" charset="0"/>
              <a:buChar char="•"/>
            </a:pPr>
            <a:r>
              <a:rPr lang="en-US">
                <a:solidFill>
                  <a:srgbClr val="333333"/>
                </a:solidFill>
                <a:latin typeface="Franklin Gothic Book" panose="020B0503020102020204"/>
              </a:rPr>
              <a:t>They face affordability challenges due to </a:t>
            </a:r>
            <a:r>
              <a:rPr lang="en-US" b="1">
                <a:solidFill>
                  <a:srgbClr val="333333"/>
                </a:solidFill>
                <a:latin typeface="Franklin Gothic Book" panose="020B0503020102020204"/>
              </a:rPr>
              <a:t>Limited coverage for certain services and l</a:t>
            </a:r>
            <a:r>
              <a:rPr kumimoji="0" lang="en-US" b="1" i="0" u="none" strike="noStrike" kern="1200" cap="none" spc="0" normalizeH="0" baseline="0" noProof="0">
                <a:ln>
                  <a:noFill/>
                </a:ln>
                <a:solidFill>
                  <a:srgbClr val="333333"/>
                </a:solidFill>
                <a:effectLst/>
                <a:uLnTx/>
                <a:uFillTx/>
                <a:latin typeface="Franklin Gothic Book" panose="020B0503020102020204"/>
                <a:ea typeface="+mn-ea"/>
                <a:cs typeface="+mn-cs"/>
              </a:rPr>
              <a:t>ack of providers who will accept t</a:t>
            </a:r>
            <a:r>
              <a:rPr lang="en-US" b="1">
                <a:solidFill>
                  <a:srgbClr val="333333"/>
                </a:solidFill>
                <a:latin typeface="Franklin Gothic Book" panose="020B0503020102020204"/>
              </a:rPr>
              <a:t>heir insurance</a:t>
            </a:r>
            <a:r>
              <a:rPr lang="en-US" b="0">
                <a:solidFill>
                  <a:srgbClr val="333333"/>
                </a:solidFill>
                <a:latin typeface="Franklin Gothic Book" panose="020B0503020102020204"/>
              </a:rPr>
              <a:t>;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solidFill>
                  <a:srgbClr val="333333"/>
                </a:solidFill>
              </a:rPr>
              <a:t>Medicaid enrollees report higher rates of worry about losing their health insurance </a:t>
            </a:r>
            <a:r>
              <a:rPr lang="en-US">
                <a:solidFill>
                  <a:srgbClr val="333333"/>
                </a:solidFill>
              </a:rPr>
              <a:t>than other insurance type</a:t>
            </a:r>
          </a:p>
          <a:p>
            <a:pPr marL="0" indent="0">
              <a:buFont typeface="Arial" panose="020B0604020202020204" pitchFamily="34" charset="0"/>
              <a:buNone/>
            </a:pPr>
            <a:endParaRPr lang="en-US"/>
          </a:p>
          <a:p>
            <a:r>
              <a:rPr lang="en-US"/>
              <a:t>Referring back to Laura’s explanation of HR1’s impact on state Medicaid programs, we can see how these issues could be exacerbated by these policy changes, including:</a:t>
            </a:r>
          </a:p>
          <a:p>
            <a:pPr marL="171450" indent="-171450">
              <a:buFont typeface="Arial" panose="020B0604020202020204" pitchFamily="34" charset="0"/>
              <a:buChar char="•"/>
            </a:pPr>
            <a:r>
              <a:rPr lang="en-US"/>
              <a:t>Going without care due to cost for services that are cut, capped, or limited due to reduced state Medicaid budgets;</a:t>
            </a:r>
          </a:p>
          <a:p>
            <a:pPr marL="171450" indent="-171450">
              <a:buFont typeface="Arial" panose="020B0604020202020204" pitchFamily="34" charset="0"/>
              <a:buChar char="•"/>
            </a:pPr>
            <a:r>
              <a:rPr lang="en-US"/>
              <a:t>Challenges affording new cost-sharing required for those earning over 100% FPL; and</a:t>
            </a:r>
          </a:p>
          <a:p>
            <a:pPr marL="171450" indent="-171450">
              <a:buFont typeface="Arial" panose="020B0604020202020204" pitchFamily="34" charset="0"/>
              <a:buChar char="•"/>
            </a:pPr>
            <a:r>
              <a:rPr lang="en-US"/>
              <a:t>Worry about losing coverage due to work requirements, increased eligibility checks, or state-imposed limitations on who is eligible</a:t>
            </a:r>
          </a:p>
          <a:p>
            <a:pPr marL="171450" indent="-171450">
              <a:buFont typeface="Arial" panose="020B0604020202020204" pitchFamily="34" charset="0"/>
              <a:buChar char="•"/>
            </a:pPr>
            <a:endParaRPr lang="en-US"/>
          </a:p>
          <a:p>
            <a:pPr marL="0" indent="0">
              <a:buFont typeface="Arial" panose="020B0604020202020204" pitchFamily="34" charset="0"/>
              <a:buNone/>
            </a:pPr>
            <a:endParaRPr lang="en-US"/>
          </a:p>
          <a:p>
            <a:pPr marL="0" indent="0">
              <a:buFont typeface="Arial" panose="020B0604020202020204" pitchFamily="34" charset="0"/>
              <a:buNone/>
            </a:pPr>
            <a:r>
              <a:rPr lang="en-US"/>
              <a:t>While Medicaid is a prime focus of HR1, ACA marketplace enrollees are also deeply affected by reduced premium tax credits and eligibility changes in the legislation. So next, I’ll hand it over to my colleague Megan to examine affordability challenges among marketplace enrollees captured in the CHESS surveys.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5642069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Hello everyone, </a:t>
            </a:r>
          </a:p>
          <a:p>
            <a:endParaRPr lang="en-US"/>
          </a:p>
          <a:p>
            <a:r>
              <a:rPr lang="en-US"/>
              <a:t>My name is Megan and I am going to talk to you all briefly today about affordability burdens experienced by marketplace enrollees. </a:t>
            </a:r>
          </a:p>
          <a:p>
            <a:endParaRPr lang="en-US"/>
          </a:p>
          <a:p>
            <a:r>
              <a:rPr lang="en-US"/>
              <a:t>To make sure we are on the same page before we jump in, I want to clarify that Marketplace Enrollees are individuals that have health insurance they have purchased on their own through the Health Insurance Marketplace which was established by the Affordable Care Act in 2010. </a:t>
            </a:r>
          </a:p>
          <a:p>
            <a:endParaRPr lang="en-US"/>
          </a:p>
          <a:p>
            <a:r>
              <a:rPr lang="en-US"/>
              <a:t>Our next speaker will cover more of this information and we heard a little about this at the beginning of this webinar, but it is important to note that Marketplace Enrollees will be facing many changes because the new Administration and H.R.1, including the increase of the health insurance premiums by substantial amounts, reduced enrollment periods, immigrant eligibility restrictions, and changes in tax requirements . </a:t>
            </a:r>
          </a:p>
          <a:p>
            <a:endParaRPr lang="en-US"/>
          </a:p>
          <a:p>
            <a:r>
              <a:rPr lang="en-US"/>
              <a:t>As a result, we are anticipating that many people will go without insurance that were once enrolled in the Marketplace, and that those who can maintain Marketplace insurance will experience an increasing number of affordability burdens. </a:t>
            </a:r>
          </a:p>
          <a:p>
            <a:endParaRPr lang="en-US"/>
          </a:p>
          <a:p>
            <a:r>
              <a:rPr lang="en-US"/>
              <a:t>Let’s look at some numbers for this group through 2025!</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249678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next hour we will be hearing from policy experts across Altarum, the Center on Budget and Policy Priorities, and State Health and Value Strategies. </a:t>
            </a:r>
          </a:p>
          <a:p>
            <a:endParaRPr lang="en-US" dirty="0"/>
          </a:p>
          <a:p>
            <a:r>
              <a:rPr lang="en-US" dirty="0"/>
              <a:t>We will start with an overview of the 2025 Budget Reconciliation Act, which may also be referred to as “H.R.1” or the “One Big Beautiful Bill Act.” </a:t>
            </a:r>
          </a:p>
          <a:p>
            <a:endParaRPr lang="en-US" dirty="0"/>
          </a:p>
          <a:p>
            <a:r>
              <a:rPr lang="en-US" dirty="0"/>
              <a:t>From there, we will discuss the anticipated impacts of the federal policy changes included in H.R.1 on Medicaid and Marketplace enrollees, and how these may contribute to existing affordability burdens identified in Consumer Healthcare Experience State Surveys, or “CHES” surveys.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8906396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first set of data we will look at is median percentages of respondents who experienced any health care affordability burdens during CHESS years. </a:t>
            </a:r>
          </a:p>
          <a:p>
            <a:endParaRPr lang="en-US"/>
          </a:p>
          <a:p>
            <a:r>
              <a:rPr lang="en-US"/>
              <a:t>Marketplace Enrollees are represented in the red and as you can see from the chart, have consistently been the group with the second most reported frequency of experiencing any health care affordability burdens each year the CHESS was administered. Burdens captured in this chart include but are not limited to skipping dental care, avoiding the doctor, rationing medication, or delaying getting a procedure done due to cost.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CAF8-5035-4CE6-BEF0-6F229463402C}"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8060459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chart shows us the same numbers as the last slide, except we are only looking at the numbers for Marketplace Enrollees. </a:t>
            </a:r>
          </a:p>
          <a:p>
            <a:endParaRPr lang="en-US"/>
          </a:p>
          <a:p>
            <a:r>
              <a:rPr lang="en-US"/>
              <a:t>When looking at this data, we can see the trend in rising affordability burdens from 2021 – 2024 for this group. While there was a slight decrease in 2025, it was only by 3 percentage points. </a:t>
            </a:r>
          </a:p>
          <a:p>
            <a:endParaRPr lang="en-US"/>
          </a:p>
          <a:p>
            <a:r>
              <a:rPr lang="en-US"/>
              <a:t>When considering changes coming from the new Administration, one item we will be watching for in future CHESS surveys is this trend increasing for Marketplace enrollees.</a:t>
            </a:r>
          </a:p>
          <a:p>
            <a:endParaRPr lang="en-US"/>
          </a:p>
          <a:p>
            <a:r>
              <a:rPr lang="en-US"/>
              <a:t>As of December 2025, all premium tax credits for Marketplace Enrollees expired. This means that enrollees no longer receive assistance in the form of tax credits to pay for their insurance premiums, making the cost of these plans more expensive for members. Some estimates show that premiums will more than double for individuals and families. </a:t>
            </a:r>
          </a:p>
          <a:p>
            <a:endParaRPr lang="en-US"/>
          </a:p>
          <a:p>
            <a:r>
              <a:rPr lang="en-US"/>
              <a:t>Because of this, it is likely that we will see enrollees opting for coverage that is not as comprehensive as their prior plans to save on cost. Therefore, they may experience higher frequencies of needing health care and no longer having adequate coverage for it despite still having insurance. As a result, this group may have a higher frequency of burdens such as skipping care or rationing medication.</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Franklin Gothic Book" panose="020B0503020102020204" pitchFamily="34" charset="0"/>
                <a:ea typeface="+mn-ea"/>
                <a:cs typeface="+mn-cs"/>
              </a:rPr>
              <a:t>Now we will look at financial burdens due to medical bills, by insurance type. </a:t>
            </a:r>
          </a:p>
          <a:p>
            <a:endParaRPr lang="en-US"/>
          </a:p>
          <a:p>
            <a:endParaRPr lang="en-US"/>
          </a:p>
          <a:p>
            <a:r>
              <a:rPr lang="en-US">
                <a:hlinkClick r:id="rId3"/>
              </a:rPr>
              <a:t>ACA enrollees go uninsured after enhanced subsidies expire: KFF poll</a:t>
            </a:r>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CAF8-5035-4CE6-BEF0-6F229463402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060459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Franklin Gothic Book" panose="020B0503020102020204" pitchFamily="34" charset="0"/>
                <a:ea typeface="+mn-ea"/>
                <a:cs typeface="+mn-cs"/>
              </a:rPr>
              <a:t>The chart you see on the screen shows us the median percentage of respondents who reported experiencing a financial burden, such as going into credit card debt or needing to borrow money because of medical bills, by insurance type. Again, marketplace enrollees are in the red and have the highest frequency of this. </a:t>
            </a:r>
          </a:p>
          <a:p>
            <a:endParaRPr lang="en-US" sz="1200" b="0" i="0" kern="1200">
              <a:solidFill>
                <a:schemeClr val="tx1"/>
              </a:solidFill>
              <a:effectLst/>
              <a:latin typeface="Franklin Gothic Book" panose="020B0503020102020204" pitchFamily="34" charset="0"/>
              <a:ea typeface="+mn-ea"/>
              <a:cs typeface="+mn-cs"/>
            </a:endParaRPr>
          </a:p>
          <a:p>
            <a:r>
              <a:rPr lang="en-US" sz="1200" b="0" i="0" kern="1200">
                <a:solidFill>
                  <a:schemeClr val="tx1"/>
                </a:solidFill>
                <a:effectLst/>
                <a:latin typeface="Franklin Gothic Book" panose="020B0503020102020204" pitchFamily="34" charset="0"/>
                <a:ea typeface="+mn-ea"/>
                <a:cs typeface="+mn-cs"/>
              </a:rPr>
              <a:t>So, why might this be? </a:t>
            </a:r>
          </a:p>
          <a:p>
            <a:endParaRPr lang="en-US" sz="1200" b="0" i="0" kern="1200">
              <a:solidFill>
                <a:schemeClr val="tx1"/>
              </a:solidFill>
              <a:effectLst/>
              <a:latin typeface="Franklin Gothic Book" panose="020B0503020102020204" pitchFamily="34" charset="0"/>
              <a:ea typeface="+mn-ea"/>
              <a:cs typeface="+mn-cs"/>
            </a:endParaRPr>
          </a:p>
          <a:p>
            <a:r>
              <a:rPr lang="en-US" sz="1200" b="0" i="0" kern="1200">
                <a:solidFill>
                  <a:schemeClr val="tx1"/>
                </a:solidFill>
                <a:effectLst/>
                <a:latin typeface="Franklin Gothic Book" panose="020B0503020102020204" pitchFamily="34" charset="0"/>
                <a:ea typeface="+mn-ea"/>
                <a:cs typeface="+mn-cs"/>
              </a:rPr>
              <a:t>When we look at some of the CHESS surveys that have been administered across states, this group of individuals often faces the problem of </a:t>
            </a:r>
            <a:r>
              <a:rPr lang="en-US" sz="1200" b="1" i="0" kern="1200">
                <a:solidFill>
                  <a:schemeClr val="tx1"/>
                </a:solidFill>
                <a:effectLst/>
                <a:latin typeface="Franklin Gothic Book" panose="020B0503020102020204" pitchFamily="34" charset="0"/>
                <a:ea typeface="+mn-ea"/>
                <a:cs typeface="+mn-cs"/>
              </a:rPr>
              <a:t>having insurance coverage that only covers part of the medical services they need.</a:t>
            </a:r>
            <a:r>
              <a:rPr lang="en-US" sz="1200" b="0" i="0" kern="1200">
                <a:solidFill>
                  <a:schemeClr val="tx1"/>
                </a:solidFill>
                <a:effectLst/>
                <a:latin typeface="Franklin Gothic Book" panose="020B0503020102020204" pitchFamily="34" charset="0"/>
                <a:ea typeface="+mn-ea"/>
                <a:cs typeface="+mn-cs"/>
              </a:rPr>
              <a:t> </a:t>
            </a:r>
          </a:p>
          <a:p>
            <a:endParaRPr lang="en-US" sz="1200" b="0" i="0" kern="1200">
              <a:solidFill>
                <a:schemeClr val="tx1"/>
              </a:solidFill>
              <a:effectLst/>
              <a:latin typeface="Franklin Gothic Book" panose="020B0503020102020204" pitchFamily="34" charset="0"/>
              <a:ea typeface="+mn-ea"/>
              <a:cs typeface="+mn-cs"/>
            </a:endParaRPr>
          </a:p>
          <a:p>
            <a:r>
              <a:rPr lang="en-US" sz="1200" b="0" i="0" kern="1200">
                <a:solidFill>
                  <a:schemeClr val="tx1"/>
                </a:solidFill>
                <a:effectLst/>
                <a:latin typeface="Franklin Gothic Book" panose="020B0503020102020204" pitchFamily="34" charset="0"/>
                <a:ea typeface="+mn-ea"/>
                <a:cs typeface="+mn-cs"/>
              </a:rPr>
              <a:t>One Marketplace Enrollee respondent in Tennessee on the 2025 CHESS remarked “I am in great need of dental care </a:t>
            </a:r>
            <a:r>
              <a:rPr lang="en-US" sz="1200" b="1" i="0" kern="1200">
                <a:solidFill>
                  <a:schemeClr val="tx1"/>
                </a:solidFill>
                <a:effectLst/>
                <a:latin typeface="Franklin Gothic Book" panose="020B0503020102020204" pitchFamily="34" charset="0"/>
                <a:ea typeface="+mn-ea"/>
                <a:cs typeface="+mn-cs"/>
              </a:rPr>
              <a:t>but even with insurance</a:t>
            </a:r>
            <a:r>
              <a:rPr lang="en-US" sz="1200" b="0" i="0" kern="1200">
                <a:solidFill>
                  <a:schemeClr val="tx1"/>
                </a:solidFill>
                <a:effectLst/>
                <a:latin typeface="Franklin Gothic Book" panose="020B0503020102020204" pitchFamily="34" charset="0"/>
                <a:ea typeface="+mn-ea"/>
                <a:cs typeface="+mn-cs"/>
              </a:rPr>
              <a:t>, I cannot afford the treatment I need. The same thing applies to my chemo meds. The out-of-pocket cost is so high I have to borrow money from others to help pay for it, or skip doses to make it last longer.” </a:t>
            </a:r>
          </a:p>
          <a:p>
            <a:endParaRPr lang="en-US" sz="1200" b="0" i="0" kern="1200">
              <a:solidFill>
                <a:schemeClr val="tx1"/>
              </a:solidFill>
              <a:effectLst/>
              <a:latin typeface="Franklin Gothic Book" panose="020B0503020102020204" pitchFamily="34" charset="0"/>
              <a:ea typeface="+mn-ea"/>
              <a:cs typeface="+mn-cs"/>
            </a:endParaRPr>
          </a:p>
          <a:p>
            <a:r>
              <a:rPr lang="en-US" sz="1200" b="0" i="0" kern="1200">
                <a:solidFill>
                  <a:schemeClr val="tx1"/>
                </a:solidFill>
                <a:effectLst/>
                <a:latin typeface="Franklin Gothic Book" panose="020B0503020102020204" pitchFamily="34" charset="0"/>
                <a:ea typeface="+mn-ea"/>
                <a:cs typeface="+mn-cs"/>
              </a:rPr>
              <a:t>This group also frequently has high rates of high deductibles and copays, making their medical bills more expensive, and therefore more difficult to afford. </a:t>
            </a:r>
          </a:p>
          <a:p>
            <a:endParaRPr lang="en-US" sz="1200" b="0" i="0" kern="1200">
              <a:solidFill>
                <a:schemeClr val="tx1"/>
              </a:solidFill>
              <a:effectLst/>
              <a:latin typeface="Franklin Gothic Book" panose="020B0503020102020204" pitchFamily="34" charset="0"/>
              <a:ea typeface="+mn-ea"/>
              <a:cs typeface="+mn-cs"/>
            </a:endParaRPr>
          </a:p>
          <a:p>
            <a:r>
              <a:rPr lang="en-US" sz="1200" b="0" i="0" kern="1200">
                <a:solidFill>
                  <a:schemeClr val="tx1"/>
                </a:solidFill>
                <a:effectLst/>
                <a:latin typeface="Franklin Gothic Book" panose="020B0503020102020204" pitchFamily="34" charset="0"/>
                <a:ea typeface="+mn-ea"/>
                <a:cs typeface="+mn-cs"/>
              </a:rPr>
              <a:t>Considering these existing barriers and new changes coming from HR1, we are also expecting to see this increase for Marketplace Enrollees.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4104787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chart shows us the median percentage of respondents who expressed worry about losing health insurance by insurance type for each CHESS year. We are focusing in on the red bars, or the second bar in each grouping. </a:t>
            </a:r>
          </a:p>
          <a:p>
            <a:endParaRPr lang="en-US"/>
          </a:p>
          <a:p>
            <a:r>
              <a:rPr lang="en-US"/>
              <a:t>As we can see, Marketplace enrollees were again the group reporting worry at the second highest frequency, with Medicaid being the top.</a:t>
            </a:r>
          </a:p>
          <a:p>
            <a:endParaRPr lang="en-US"/>
          </a:p>
          <a:p>
            <a:r>
              <a:rPr lang="en-US"/>
              <a:t>Let’s focus in on the Marketplace Enrollee numbers.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4921233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we can see, there has been a small but steady increase in worry for this group from 2022 – 2025. This again is a statistic we will be watching over the coming years and expect to see increase due to the reasons we have been discussing. </a:t>
            </a:r>
          </a:p>
          <a:p>
            <a:endParaRPr lang="en-US"/>
          </a:p>
          <a:p>
            <a:r>
              <a:rPr lang="en-US"/>
              <a:t>Increases in cost for Marketplace Insurance coupled with changes in Medicaid due to H.R.1 have the potential to result in over 15 million people losing insurance.</a:t>
            </a:r>
          </a:p>
          <a:p>
            <a:endParaRPr lang="en-US"/>
          </a:p>
          <a:p>
            <a:r>
              <a:rPr lang="en-US"/>
              <a:t>Already during the most recent open enrollment period, more than a million less people enrolled in marketplace insurance than in 2025.  </a:t>
            </a:r>
          </a:p>
          <a:p>
            <a:endParaRPr lang="en-US"/>
          </a:p>
          <a:p>
            <a:r>
              <a:rPr lang="en-US"/>
              <a:t>Additionally, changes such as ending auto-reenrollment and restrictions on immigrant eligibility will make enrollment more challenging or impossible for millions. As these changes continue to trickle down to consumers, we could see a rise in worry about individuals being able to keep their Marketplace insurance. </a:t>
            </a:r>
          </a:p>
          <a:p>
            <a:endParaRPr lang="en-US"/>
          </a:p>
          <a:p>
            <a:r>
              <a:rPr lang="en-US"/>
              <a:t>I am now going to turn it over to Dan who will elaborate more about these changes! </a:t>
            </a:r>
          </a:p>
          <a:p>
            <a:endParaRPr lang="en-US"/>
          </a:p>
          <a:p>
            <a:r>
              <a:rPr lang="en-US">
                <a:hlinkClick r:id="rId3"/>
              </a:rPr>
              <a:t>About 17 Million More People Could be Uninsured due to the Big Beautiful Bill and other Policy Changes| KFF Quick Takes</a:t>
            </a:r>
            <a:endParaRPr lang="en-US"/>
          </a:p>
          <a:p>
            <a:endParaRPr lang="en-US">
              <a:hlinkClick r:id="rId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hlinkClick r:id="rId4"/>
              </a:rPr>
              <a:t>People Who Rely on the ACA Marketplaces Face Mounting Affordability Challenges | Center on Budget and Policy Priorities</a:t>
            </a:r>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0046316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943F5B-AB64-46D7-8FD8-499C632F3966}" type="slidenum">
              <a:rPr lang="en-US" smtClean="0"/>
              <a:pPr/>
              <a:t>39</a:t>
            </a:fld>
            <a:endParaRPr lang="en-US"/>
          </a:p>
        </p:txBody>
      </p:sp>
    </p:spTree>
    <p:extLst>
      <p:ext uri="{BB962C8B-B14F-4D97-AF65-F5344CB8AC3E}">
        <p14:creationId xmlns:p14="http://schemas.microsoft.com/office/powerpoint/2010/main" val="30610442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87E78-3B49-9304-4A98-EAEC6665B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17603-7FAD-F64D-29B2-A7D4473C04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E49320-004F-6FC3-5AF5-32F8F2C47574}"/>
              </a:ext>
            </a:extLst>
          </p:cNvPr>
          <p:cNvSpPr>
            <a:spLocks noGrp="1"/>
          </p:cNvSpPr>
          <p:nvPr>
            <p:ph type="body" idx="1"/>
          </p:nvPr>
        </p:nvSpPr>
        <p:spPr/>
        <p:txBody>
          <a:bodyPr/>
          <a:lstStyle/>
          <a:p>
            <a:pPr marL="291179" indent="-291179">
              <a:buFont typeface="Arial" panose="020B0604020202020204" pitchFamily="34" charset="0"/>
              <a:buChar char="•"/>
            </a:pPr>
            <a:r>
              <a:rPr lang="en-US" sz="1800">
                <a:latin typeface="Calibri" panose="020F0502020204030204" pitchFamily="34" charset="0"/>
                <a:ea typeface="Aptos" panose="020B0004020202020204" pitchFamily="34" charset="0"/>
              </a:rPr>
              <a:t> </a:t>
            </a:r>
            <a:endParaRPr lang="en-US" sz="1800">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a:extLst>
              <a:ext uri="{FF2B5EF4-FFF2-40B4-BE49-F238E27FC236}">
                <a16:creationId xmlns:a16="http://schemas.microsoft.com/office/drawing/2014/main" id="{946B5698-51FA-6FA4-288E-CEF261E69843}"/>
              </a:ext>
            </a:extLst>
          </p:cNvPr>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6FC1070D-538F-472E-9A4D-E0A5111EAB1B}"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rPr>
              <a:pPr marL="0" marR="0" lvl="0" indent="0" algn="r" defTabSz="465887"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endParaRPr>
          </a:p>
        </p:txBody>
      </p:sp>
    </p:spTree>
    <p:extLst>
      <p:ext uri="{BB962C8B-B14F-4D97-AF65-F5344CB8AC3E}">
        <p14:creationId xmlns:p14="http://schemas.microsoft.com/office/powerpoint/2010/main" val="3314762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D6DA3-8593-C160-DC33-B7961A6FDB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F3864E-DCB2-0ADF-3E8D-5CBDB1F177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FD0974-1EF5-26D2-393F-55023D6524B7}"/>
              </a:ext>
            </a:extLst>
          </p:cNvPr>
          <p:cNvSpPr>
            <a:spLocks noGrp="1"/>
          </p:cNvSpPr>
          <p:nvPr>
            <p:ph type="body" idx="1"/>
          </p:nvPr>
        </p:nvSpPr>
        <p:spPr/>
        <p:txBody>
          <a:bodyPr/>
          <a:lstStyle/>
          <a:p>
            <a:pPr marL="291179" indent="-291179">
              <a:buFont typeface="Arial" panose="020B0604020202020204" pitchFamily="34" charset="0"/>
              <a:buChar char="•"/>
            </a:pPr>
            <a:r>
              <a:rPr lang="en-US" sz="1800">
                <a:latin typeface="Calibri" panose="020F0502020204030204" pitchFamily="34" charset="0"/>
                <a:ea typeface="Aptos" panose="020B0004020202020204" pitchFamily="34" charset="0"/>
              </a:rPr>
              <a:t> </a:t>
            </a:r>
            <a:endParaRPr lang="en-US" sz="1800">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a:extLst>
              <a:ext uri="{FF2B5EF4-FFF2-40B4-BE49-F238E27FC236}">
                <a16:creationId xmlns:a16="http://schemas.microsoft.com/office/drawing/2014/main" id="{AEFFB6FD-5AAF-3A5D-4CFD-BE01F6F2F54F}"/>
              </a:ext>
            </a:extLst>
          </p:cNvPr>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6FC1070D-538F-472E-9A4D-E0A5111EAB1B}"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rPr>
              <a:pPr marL="0" marR="0" lvl="0" indent="0" algn="r" defTabSz="465887"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endParaRPr>
          </a:p>
        </p:txBody>
      </p:sp>
    </p:spTree>
    <p:extLst>
      <p:ext uri="{BB962C8B-B14F-4D97-AF65-F5344CB8AC3E}">
        <p14:creationId xmlns:p14="http://schemas.microsoft.com/office/powerpoint/2010/main" val="24875056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89362-BF59-0009-C9B1-AB7094FE37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5E9FA0-F38B-D419-E768-3C21003C73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288E34-0E7F-B9B7-2D1D-697035D6FF64}"/>
              </a:ext>
            </a:extLst>
          </p:cNvPr>
          <p:cNvSpPr>
            <a:spLocks noGrp="1"/>
          </p:cNvSpPr>
          <p:nvPr>
            <p:ph type="body" idx="1"/>
          </p:nvPr>
        </p:nvSpPr>
        <p:spPr/>
        <p:txBody>
          <a:bodyPr/>
          <a:lstStyle/>
          <a:p>
            <a:pPr marL="291179" indent="-291179">
              <a:buFont typeface="Arial" panose="020B0604020202020204" pitchFamily="34" charset="0"/>
              <a:buChar char="•"/>
            </a:pPr>
            <a:r>
              <a:rPr lang="en-US" sz="1800">
                <a:latin typeface="Calibri" panose="020F0502020204030204" pitchFamily="34" charset="0"/>
                <a:ea typeface="Aptos" panose="020B0004020202020204" pitchFamily="34" charset="0"/>
              </a:rPr>
              <a:t> </a:t>
            </a:r>
            <a:endParaRPr lang="en-US" sz="1800">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a:extLst>
              <a:ext uri="{FF2B5EF4-FFF2-40B4-BE49-F238E27FC236}">
                <a16:creationId xmlns:a16="http://schemas.microsoft.com/office/drawing/2014/main" id="{7F23F83C-F696-7ABC-BF23-4BB1822ACCE1}"/>
              </a:ext>
            </a:extLst>
          </p:cNvPr>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6FC1070D-538F-472E-9A4D-E0A5111EAB1B}"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rPr>
              <a:pPr marL="0" marR="0" lvl="0" indent="0" algn="r" defTabSz="465887"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endParaRPr>
          </a:p>
        </p:txBody>
      </p:sp>
    </p:spTree>
    <p:extLst>
      <p:ext uri="{BB962C8B-B14F-4D97-AF65-F5344CB8AC3E}">
        <p14:creationId xmlns:p14="http://schemas.microsoft.com/office/powerpoint/2010/main" val="4467116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A86CD-CC2D-26BB-C54F-6B87A9E706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E28DD3-499E-C580-52ED-DBE76D1165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C2299B-8E3C-635B-FF35-172D2DBA695C}"/>
              </a:ext>
            </a:extLst>
          </p:cNvPr>
          <p:cNvSpPr>
            <a:spLocks noGrp="1"/>
          </p:cNvSpPr>
          <p:nvPr>
            <p:ph type="body" idx="1"/>
          </p:nvPr>
        </p:nvSpPr>
        <p:spPr/>
        <p:txBody>
          <a:bodyPr/>
          <a:lstStyle/>
          <a:p>
            <a:pPr marL="291179" indent="-291179">
              <a:buFont typeface="Arial" panose="020B0604020202020204" pitchFamily="34" charset="0"/>
              <a:buChar char="•"/>
            </a:pPr>
            <a:r>
              <a:rPr lang="en-US" sz="1800">
                <a:latin typeface="Calibri" panose="020F0502020204030204" pitchFamily="34" charset="0"/>
                <a:ea typeface="Aptos" panose="020B0004020202020204" pitchFamily="34" charset="0"/>
              </a:rPr>
              <a:t> </a:t>
            </a:r>
            <a:endParaRPr lang="en-US" sz="1800">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a:extLst>
              <a:ext uri="{FF2B5EF4-FFF2-40B4-BE49-F238E27FC236}">
                <a16:creationId xmlns:a16="http://schemas.microsoft.com/office/drawing/2014/main" id="{9C830CA0-96CD-420B-F2E7-0BE5C76C5E21}"/>
              </a:ext>
            </a:extLst>
          </p:cNvPr>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6FC1070D-538F-472E-9A4D-E0A5111EAB1B}"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rPr>
              <a:pPr marL="0" marR="0" lvl="0" indent="0" algn="r" defTabSz="465887"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endParaRPr>
          </a:p>
        </p:txBody>
      </p:sp>
    </p:spTree>
    <p:extLst>
      <p:ext uri="{BB962C8B-B14F-4D97-AF65-F5344CB8AC3E}">
        <p14:creationId xmlns:p14="http://schemas.microsoft.com/office/powerpoint/2010/main" val="1823005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600" dirty="0">
                <a:effectLst/>
                <a:latin typeface="Calibri" panose="020F0502020204030204" pitchFamily="34" charset="0"/>
                <a:ea typeface="Calibri" panose="020F0502020204030204" pitchFamily="34" charset="0"/>
                <a:cs typeface="Times New Roman" panose="02020603050405020304" pitchFamily="18" charset="0"/>
              </a:rPr>
              <a:t>In case you are not familiar with the CHES survey, it examines respondents' perceptions of the health care system, including their experiences with financial burdens that bar access to care or negatively impact a patients’ financial wellbeing.</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600" b="0" i="0" u="none" strike="noStrike"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400" b="0" i="0" u="none" strike="noStrike" kern="1200" dirty="0">
                <a:solidFill>
                  <a:schemeClr val="tx1"/>
                </a:solidFill>
                <a:effectLst/>
                <a:latin typeface="Franklin Gothic Book" panose="020B0503020102020204" pitchFamily="34" charset="0"/>
                <a:ea typeface="+mn-ea"/>
                <a:cs typeface="+mn-cs"/>
              </a:rPr>
              <a:t>Conducted in both English and Spanish using a web panel of approximately 1,500 state respondents, the CHESS is designed to elicit perceptions of a wide range of health care issues and quantify state-level challenges related to healthcare affordability, </a:t>
            </a:r>
            <a:r>
              <a:rPr lang="en-US" sz="1400" b="0" i="0" kern="1200" dirty="0">
                <a:solidFill>
                  <a:schemeClr val="tx1"/>
                </a:solidFill>
                <a:effectLst/>
                <a:latin typeface="Franklin Gothic Book" panose="020B0503020102020204" pitchFamily="34" charset="0"/>
                <a:ea typeface="+mn-ea"/>
                <a:cs typeface="+mn-cs"/>
              </a:rPr>
              <a:t>​m</a:t>
            </a:r>
            <a:r>
              <a:rPr lang="en-US" sz="1400" b="0" i="0" u="none" strike="noStrike" kern="1200" dirty="0">
                <a:solidFill>
                  <a:schemeClr val="tx1"/>
                </a:solidFill>
                <a:effectLst/>
                <a:latin typeface="Franklin Gothic Book" panose="020B0503020102020204" pitchFamily="34" charset="0"/>
                <a:ea typeface="+mn-ea"/>
                <a:cs typeface="+mn-cs"/>
              </a:rPr>
              <a:t>edical debt, </a:t>
            </a:r>
            <a:r>
              <a:rPr lang="en-US" sz="1400" b="0" i="0" kern="1200" dirty="0">
                <a:solidFill>
                  <a:schemeClr val="tx1"/>
                </a:solidFill>
                <a:effectLst/>
                <a:latin typeface="Franklin Gothic Book" panose="020B0503020102020204" pitchFamily="34" charset="0"/>
                <a:ea typeface="+mn-ea"/>
                <a:cs typeface="+mn-cs"/>
              </a:rPr>
              <a:t>​</a:t>
            </a:r>
            <a:r>
              <a:rPr lang="en-US" sz="1400" b="0" i="0" u="none" strike="noStrike" kern="1200" dirty="0">
                <a:solidFill>
                  <a:schemeClr val="tx1"/>
                </a:solidFill>
                <a:effectLst/>
                <a:latin typeface="Franklin Gothic Book" panose="020B0503020102020204" pitchFamily="34" charset="0"/>
                <a:ea typeface="+mn-ea"/>
                <a:cs typeface="+mn-cs"/>
              </a:rPr>
              <a:t>health literacy, </a:t>
            </a:r>
            <a:r>
              <a:rPr lang="en-US" sz="1400" b="0" i="0" kern="1200" dirty="0">
                <a:solidFill>
                  <a:schemeClr val="tx1"/>
                </a:solidFill>
                <a:effectLst/>
                <a:latin typeface="Franklin Gothic Book" panose="020B0503020102020204" pitchFamily="34" charset="0"/>
                <a:ea typeface="+mn-ea"/>
                <a:cs typeface="+mn-cs"/>
              </a:rPr>
              <a:t>​</a:t>
            </a:r>
            <a:r>
              <a:rPr lang="en-US" sz="1400" b="0" i="0" u="none" strike="noStrike" kern="1200" dirty="0">
                <a:solidFill>
                  <a:schemeClr val="tx1"/>
                </a:solidFill>
                <a:effectLst/>
                <a:latin typeface="Franklin Gothic Book" panose="020B0503020102020204" pitchFamily="34" charset="0"/>
                <a:ea typeface="+mn-ea"/>
                <a:cs typeface="+mn-cs"/>
              </a:rPr>
              <a:t>coverage, trust in the health care system, and </a:t>
            </a:r>
            <a:r>
              <a:rPr lang="en-US" sz="1400" b="0" i="0" kern="1200" dirty="0">
                <a:solidFill>
                  <a:schemeClr val="tx1"/>
                </a:solidFill>
                <a:effectLst/>
                <a:latin typeface="Franklin Gothic Book" panose="020B0503020102020204" pitchFamily="34" charset="0"/>
                <a:ea typeface="+mn-ea"/>
                <a:cs typeface="+mn-cs"/>
              </a:rPr>
              <a:t>​</a:t>
            </a:r>
            <a:r>
              <a:rPr lang="en-US" sz="1400" b="0" i="0" u="none" strike="noStrike" kern="1200" dirty="0">
                <a:solidFill>
                  <a:schemeClr val="tx1"/>
                </a:solidFill>
                <a:effectLst/>
                <a:latin typeface="Franklin Gothic Book" panose="020B0503020102020204" pitchFamily="34" charset="0"/>
                <a:ea typeface="+mn-ea"/>
                <a:cs typeface="+mn-cs"/>
              </a:rPr>
              <a:t>drug costs. Since 2018, the CHESS has been fielded in thirty-eight states and the District of Columbia.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400" b="0" i="0" u="none" strike="noStrike" kern="1200" dirty="0">
              <a:solidFill>
                <a:schemeClr val="tx1"/>
              </a:solidFill>
              <a:effectLst/>
              <a:latin typeface="Franklin Gothic Book" panose="020B0503020102020204" pitchFamily="34" charset="0"/>
              <a:ea typeface="+mn-ea"/>
              <a:cs typeface="+mn-cs"/>
            </a:endParaRPr>
          </a:p>
          <a:p>
            <a:pPr marL="0" marR="0">
              <a:lnSpc>
                <a:spcPct val="107000"/>
              </a:lnSpc>
              <a:spcBef>
                <a:spcPts val="0"/>
              </a:spcBef>
              <a:spcAft>
                <a:spcPts val="800"/>
              </a:spcAft>
            </a:pPr>
            <a:r>
              <a:rPr lang="en-US" sz="1400" b="0" i="0" u="none" strike="noStrike" kern="1200" dirty="0">
                <a:solidFill>
                  <a:schemeClr val="tx1"/>
                </a:solidFill>
                <a:effectLst/>
                <a:latin typeface="Franklin Gothic Book" panose="020B0503020102020204" pitchFamily="34" charset="0"/>
                <a:ea typeface="+mn-ea"/>
                <a:cs typeface="+mn-cs"/>
              </a:rPr>
              <a:t>Later on, Alexandra Allen and Megan Szalwinski will provide an overview of pertinent CHESS results and describe how this data informs our understanding of existing burdens and what we expect to see moving forward. </a:t>
            </a:r>
          </a:p>
          <a:p>
            <a:pPr marL="0" marR="0">
              <a:lnSpc>
                <a:spcPct val="107000"/>
              </a:lnSpc>
              <a:spcBef>
                <a:spcPts val="0"/>
              </a:spcBef>
              <a:spcAft>
                <a:spcPts val="800"/>
              </a:spcAft>
            </a:pPr>
            <a:endParaRPr lang="en-US" sz="1400" b="0" i="0" kern="1200" dirty="0">
              <a:solidFill>
                <a:schemeClr val="tx1"/>
              </a:solidFill>
              <a:effectLst/>
              <a:latin typeface="Franklin Gothic Book" panose="020B0503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kern="1200" dirty="0">
                <a:solidFill>
                  <a:schemeClr val="tx1"/>
                </a:solidFill>
                <a:effectLst/>
                <a:latin typeface="Franklin Gothic Book" panose="020B0503020102020204" pitchFamily="34" charset="0"/>
                <a:ea typeface="+mn-ea"/>
                <a:cs typeface="+mn-cs"/>
              </a:rPr>
              <a:t>I would now like to introduce Dr. Mary Rozga, Evaluation Project Manger with Altarum, who will be providing our overview of H.R.1 – hi Mary!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7535728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A46A902-DDBC-480A-81EC-8945DDFA0C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03961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3E4839-FD96-3541-B869-EEB3BABC67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endParaRPr>
          </a:p>
        </p:txBody>
      </p:sp>
    </p:spTree>
    <p:extLst>
      <p:ext uri="{BB962C8B-B14F-4D97-AF65-F5344CB8AC3E}">
        <p14:creationId xmlns:p14="http://schemas.microsoft.com/office/powerpoint/2010/main" val="32040853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Franklin Gothic Book" panose="020B0503020102020204" pitchFamily="34" charset="0"/>
                <a:ea typeface="+mn-ea"/>
                <a:cs typeface="+mn-cs"/>
              </a:rPr>
              <a:t>Thank you so much, Dan. We’re now going to begin answering the questions submitted during today’s presentation. As a reminder, you can still submit questions using the Q&amp;A feature on your attendee control panel. </a:t>
            </a:r>
          </a:p>
          <a:p>
            <a:endParaRPr lang="en-US" sz="1200" b="0" i="0" kern="1200" dirty="0">
              <a:solidFill>
                <a:schemeClr val="tx1"/>
              </a:solidFill>
              <a:effectLst/>
              <a:latin typeface="Franklin Gothic Book" panose="020B0503020102020204" pitchFamily="34" charset="0"/>
              <a:ea typeface="+mn-ea"/>
              <a:cs typeface="+mn-cs"/>
            </a:endParaRPr>
          </a:p>
          <a:p>
            <a:pPr marL="0" indent="0">
              <a:buFont typeface="+mj-lt"/>
              <a:buNone/>
            </a:pPr>
            <a:r>
              <a:rPr lang="en-US" sz="1200" b="0" i="0" kern="1200" dirty="0">
                <a:solidFill>
                  <a:schemeClr val="tx1"/>
                </a:solidFill>
                <a:effectLst/>
                <a:latin typeface="Franklin Gothic Book" panose="020B0503020102020204" pitchFamily="34" charset="0"/>
                <a:ea typeface="+mn-ea"/>
                <a:cs typeface="+mn-cs"/>
              </a:rPr>
              <a:t>Let’s start with</a:t>
            </a:r>
            <a:r>
              <a:rPr lang="en-US" sz="1200" b="0" i="0" kern="1200" dirty="0">
                <a:solidFill>
                  <a:schemeClr val="tx1"/>
                </a:solidFill>
                <a:effectLst/>
                <a:highlight>
                  <a:srgbClr val="FFFF00"/>
                </a:highlight>
                <a:latin typeface="Franklin Gothic Book" panose="020B0503020102020204" pitchFamily="34" charset="0"/>
                <a:ea typeface="+mn-ea"/>
                <a:cs typeface="+mn-cs"/>
              </a:rPr>
              <a:t>, </a:t>
            </a:r>
          </a:p>
          <a:p>
            <a:pPr marL="685800" lvl="1" indent="-228600">
              <a:buFont typeface="+mj-lt"/>
              <a:buAutoNum type="arabicPeriod"/>
            </a:pPr>
            <a:r>
              <a:rPr lang="en-US" sz="1200" b="0" i="0" kern="1200" dirty="0">
                <a:solidFill>
                  <a:schemeClr val="tx1"/>
                </a:solidFill>
                <a:effectLst/>
                <a:highlight>
                  <a:srgbClr val="FFFF00"/>
                </a:highlight>
                <a:latin typeface="Franklin Gothic Book" panose="020B0503020102020204" pitchFamily="34" charset="0"/>
                <a:ea typeface="+mn-ea"/>
                <a:cs typeface="+mn-cs"/>
              </a:rPr>
              <a:t>Dan, “What are states doing to mitigate coverage losses from HR1?” </a:t>
            </a:r>
            <a:endParaRPr lang="en-US" sz="1400" b="0" i="0" kern="1200" dirty="0">
              <a:solidFill>
                <a:schemeClr val="tx1"/>
              </a:solidFill>
              <a:effectLst/>
              <a:highlight>
                <a:srgbClr val="FFFF00"/>
              </a:highlight>
              <a:latin typeface="Franklin Gothic Book" panose="020B0503020102020204" pitchFamily="34" charset="0"/>
              <a:ea typeface="+mn-ea"/>
              <a:cs typeface="+mn-cs"/>
            </a:endParaRPr>
          </a:p>
          <a:p>
            <a:pPr marL="685800" lvl="1" indent="-228600">
              <a:buFont typeface="+mj-lt"/>
              <a:buAutoNum type="arabicPeriod"/>
            </a:pPr>
            <a:r>
              <a:rPr lang="en-US" sz="1200" b="0" i="0" kern="1200" dirty="0">
                <a:solidFill>
                  <a:schemeClr val="tx1"/>
                </a:solidFill>
                <a:effectLst/>
                <a:highlight>
                  <a:srgbClr val="FFFF00"/>
                </a:highlight>
                <a:latin typeface="Franklin Gothic Book" panose="020B0503020102020204" pitchFamily="34" charset="0"/>
                <a:ea typeface="+mn-ea"/>
                <a:cs typeface="+mn-cs"/>
              </a:rPr>
              <a:t>Laura, “Which populations do we expect to be most impacted by coverage losses?”</a:t>
            </a:r>
          </a:p>
          <a:p>
            <a:pPr marL="685800" lvl="1" indent="-228600">
              <a:buFont typeface="+mj-lt"/>
              <a:buAutoNum type="arabicPeriod"/>
            </a:pPr>
            <a:r>
              <a:rPr lang="en-US" sz="1200" b="0" i="0" kern="1200" dirty="0">
                <a:solidFill>
                  <a:schemeClr val="tx1"/>
                </a:solidFill>
                <a:effectLst/>
                <a:highlight>
                  <a:srgbClr val="FFFF00"/>
                </a:highlight>
                <a:latin typeface="Franklin Gothic Book" panose="020B0503020102020204" pitchFamily="34" charset="0"/>
                <a:ea typeface="+mn-ea"/>
                <a:cs typeface="+mn-cs"/>
              </a:rPr>
              <a:t>Megan, “What role do data and surveys like CHESS play in helping us understand what’s happening on the ground?” </a:t>
            </a:r>
          </a:p>
          <a:p>
            <a:pPr marL="685800" lvl="1" indent="-228600">
              <a:buFont typeface="+mj-lt"/>
              <a:buAutoNum type="arabicPeriod"/>
            </a:pPr>
            <a:r>
              <a:rPr lang="en-US" sz="1200" b="0" i="0" kern="1200" dirty="0">
                <a:solidFill>
                  <a:schemeClr val="tx1"/>
                </a:solidFill>
                <a:effectLst/>
                <a:latin typeface="Franklin Gothic Book" panose="020B0503020102020204" pitchFamily="34" charset="0"/>
                <a:ea typeface="+mn-ea"/>
                <a:cs typeface="+mn-cs"/>
              </a:rPr>
              <a:t>Mary, “You highlighted several groups that are disproportionately affected. Why do these impacts tend to concentrate among small business employees, rural communities, and immigrants?”</a:t>
            </a:r>
          </a:p>
          <a:p>
            <a:pPr marL="685800" lvl="1" indent="-228600">
              <a:buFont typeface="+mj-lt"/>
              <a:buAutoNum type="arabicPeriod"/>
            </a:pPr>
            <a:r>
              <a:rPr lang="en-US" sz="1200" b="0" i="0" kern="1200" dirty="0">
                <a:solidFill>
                  <a:schemeClr val="tx1"/>
                </a:solidFill>
                <a:effectLst/>
                <a:latin typeface="Franklin Gothic Book" panose="020B0503020102020204" pitchFamily="34" charset="0"/>
                <a:ea typeface="+mn-ea"/>
                <a:cs typeface="+mn-cs"/>
              </a:rPr>
              <a:t>Alexandra, “Beyond coverage loss, what ripple effects should people be paying attention to that might not show up immediately in enrollment numbers?”</a:t>
            </a:r>
          </a:p>
          <a:p>
            <a:pPr marL="685800" lvl="1" indent="-228600">
              <a:buFont typeface="+mj-lt"/>
              <a:buAutoNum type="arabicPeriod"/>
            </a:pPr>
            <a:r>
              <a:rPr lang="en-US" sz="1200" b="0" i="0" kern="1200" dirty="0">
                <a:solidFill>
                  <a:schemeClr val="tx1"/>
                </a:solidFill>
                <a:effectLst/>
                <a:latin typeface="Franklin Gothic Book" panose="020B0503020102020204" pitchFamily="34" charset="0"/>
                <a:ea typeface="+mn-ea"/>
                <a:cs typeface="+mn-cs"/>
              </a:rPr>
              <a:t>Laura, “How do we expect coverage losses from HR1 to affect hospitals and other healthcare providers?”</a:t>
            </a:r>
          </a:p>
          <a:p>
            <a:pPr marL="685800" lvl="1" indent="-228600">
              <a:buFont typeface="+mj-lt"/>
              <a:buAutoNum type="arabicPeriod"/>
            </a:pPr>
            <a:r>
              <a:rPr lang="en-US" sz="1200" b="0" i="0" kern="1200" dirty="0">
                <a:solidFill>
                  <a:schemeClr val="tx1"/>
                </a:solidFill>
                <a:effectLst/>
                <a:latin typeface="Franklin Gothic Book" panose="020B0503020102020204" pitchFamily="34" charset="0"/>
                <a:ea typeface="+mn-ea"/>
                <a:cs typeface="+mn-cs"/>
              </a:rPr>
              <a:t>Dan, “From your perspective, what makes H.R. 1 different from previous Medicaid or Marketplace changes we’ve seen?”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42130301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Franklin Gothic Book" panose="020B0503020102020204" pitchFamily="34" charset="0"/>
                <a:ea typeface="+mn-ea"/>
                <a:cs typeface="+mn-cs"/>
              </a:rPr>
              <a:t>That concludes our webinar for today. I’d like to thank Mary, Alexandra, Laura, Megan and Dan for their presentations, our funders the Robert Wood Johnson Foundation, and all of you for attending today’s webinar.</a:t>
            </a:r>
          </a:p>
          <a:p>
            <a:endParaRPr lang="en-US" sz="1200" b="0" i="0" kern="1200">
              <a:solidFill>
                <a:schemeClr val="tx1"/>
              </a:solidFill>
              <a:effectLst/>
              <a:latin typeface="Franklin Gothic Book" panose="020B0503020102020204" pitchFamily="34" charset="0"/>
              <a:ea typeface="+mn-ea"/>
              <a:cs typeface="+mn-cs"/>
            </a:endParaRPr>
          </a:p>
          <a:p>
            <a:r>
              <a:rPr lang="en-US" sz="1200" b="0" i="0" kern="1200">
                <a:solidFill>
                  <a:schemeClr val="tx1"/>
                </a:solidFill>
                <a:effectLst/>
                <a:latin typeface="Franklin Gothic Book" panose="020B0503020102020204" pitchFamily="34" charset="0"/>
                <a:ea typeface="+mn-ea"/>
                <a:cs typeface="+mn-cs"/>
              </a:rPr>
              <a:t>If you have any other questions, please contact me or our Director, Dr. Beth Beaudin-Seiler at the email addresses listed on the slide. Thank you again for joining us today, and have a great rest of your day!</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0034948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walk through what's happening and when. H.R. 1 was signed in July 2025, but the impacts roll out over several years.</a:t>
            </a:r>
          </a:p>
          <a:p>
            <a:r>
              <a:rPr lang="en-US"/>
              <a:t>We're currently in the middle of the implementation timeline. </a:t>
            </a:r>
            <a:r>
              <a:rPr lang="en-US" b="1"/>
              <a:t>June 1, 2026</a:t>
            </a:r>
            <a:r>
              <a:rPr lang="en-US"/>
              <a:t>—just a few months from now—CMS must issue an interim final rule on work requirements. Between </a:t>
            </a:r>
            <a:r>
              <a:rPr lang="en-US" b="1"/>
              <a:t>June 30 and August 31</a:t>
            </a:r>
            <a:r>
              <a:rPr lang="en-US"/>
              <a:t>, states have to conduct member outreach to notify people about these new requirements.</a:t>
            </a:r>
          </a:p>
          <a:p>
            <a:r>
              <a:rPr lang="en-US" b="1"/>
              <a:t>October 1, 2026 </a:t>
            </a:r>
            <a:r>
              <a:rPr lang="en-US"/>
              <a:t>is when immigrant eligibility restrictions for Medicaid and CHIP take effect. Then </a:t>
            </a:r>
            <a:r>
              <a:rPr lang="en-US" b="1"/>
              <a:t>December 31, 2026</a:t>
            </a:r>
            <a:r>
              <a:rPr lang="en-US"/>
              <a:t> is the deadline for states to implement work requirements systems.</a:t>
            </a:r>
          </a:p>
          <a:p>
            <a:r>
              <a:rPr lang="en-US" b="1"/>
              <a:t>January 1, 2027</a:t>
            </a:r>
            <a:r>
              <a:rPr lang="en-US"/>
              <a:t> is a major inflection point. That's when work requirements actually take effect, six-month eligibility redeterminations begin, and Marketplace restrictions for immigrants kick in. This is less than 10 months away, and states are scrambling to build new verification and reporting systems.</a:t>
            </a:r>
          </a:p>
          <a:p>
            <a:r>
              <a:rPr lang="en-US"/>
              <a:t>Throughout 2027 and 2028, additional provisions phase in: provider tax reductions in October 2027, and cost-sharing requirements for expansion adults in October 2028.</a:t>
            </a:r>
          </a:p>
          <a:p>
            <a:r>
              <a:rPr lang="en-US"/>
              <a:t>The timeline is extremely compressed. States have to build entirely new administrative systems in less than a year. And the coverage losses we discussed earlier will accelerate as each of these dates arrives.</a:t>
            </a:r>
          </a:p>
          <a:p>
            <a:endParaRPr lang="en-US"/>
          </a:p>
        </p:txBody>
      </p:sp>
      <p:sp>
        <p:nvSpPr>
          <p:cNvPr id="4" name="Slide Number Placeholder 3"/>
          <p:cNvSpPr>
            <a:spLocks noGrp="1"/>
          </p:cNvSpPr>
          <p:nvPr>
            <p:ph type="sldNum" sz="quarter" idx="5"/>
          </p:nvPr>
        </p:nvSpPr>
        <p:spPr/>
        <p:txBody>
          <a:bodyPr/>
          <a:lstStyle/>
          <a:p>
            <a:fld id="{0E943F5B-AB64-46D7-8FD8-499C632F3966}" type="slidenum">
              <a:rPr lang="en-US" smtClean="0"/>
              <a:pPr/>
              <a:t>48</a:t>
            </a:fld>
            <a:endParaRPr lang="en-US"/>
          </a:p>
        </p:txBody>
      </p:sp>
    </p:spTree>
    <p:extLst>
      <p:ext uri="{BB962C8B-B14F-4D97-AF65-F5344CB8AC3E}">
        <p14:creationId xmlns:p14="http://schemas.microsoft.com/office/powerpoint/2010/main" val="3471487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walk through what's happening and when. H.R. 1 was signed in July 2025, but the impacts roll out over several years.</a:t>
            </a:r>
          </a:p>
          <a:p>
            <a:r>
              <a:rPr lang="en-US"/>
              <a:t>We're currently in the middle of the implementation timeline. </a:t>
            </a:r>
            <a:r>
              <a:rPr lang="en-US" b="1"/>
              <a:t>June 1, 2026</a:t>
            </a:r>
            <a:r>
              <a:rPr lang="en-US"/>
              <a:t>—just a few months from now—CMS must issue an interim final rule on work requirements. Between </a:t>
            </a:r>
            <a:r>
              <a:rPr lang="en-US" b="1"/>
              <a:t>June 30 and August 31</a:t>
            </a:r>
            <a:r>
              <a:rPr lang="en-US"/>
              <a:t>, states have to conduct member outreach to notify people about these new requirements.</a:t>
            </a:r>
          </a:p>
          <a:p>
            <a:r>
              <a:rPr lang="en-US" b="1"/>
              <a:t>October 1, 2026 </a:t>
            </a:r>
            <a:r>
              <a:rPr lang="en-US"/>
              <a:t>is when immigrant eligibility restrictions for Medicaid and CHIP take effect. Then </a:t>
            </a:r>
            <a:r>
              <a:rPr lang="en-US" b="1"/>
              <a:t>December 31, 2026</a:t>
            </a:r>
            <a:r>
              <a:rPr lang="en-US"/>
              <a:t> is the deadline for states to implement work requirements systems.</a:t>
            </a:r>
          </a:p>
          <a:p>
            <a:r>
              <a:rPr lang="en-US" b="1"/>
              <a:t>January 1, 2027</a:t>
            </a:r>
            <a:r>
              <a:rPr lang="en-US"/>
              <a:t> is a major inflection point. That's when work requirements actually take effect, six-month eligibility redeterminations begin, and Marketplace restrictions for immigrants kick in. This is less than 10 months away, and states are scrambling to build new verification and reporting systems.</a:t>
            </a:r>
          </a:p>
          <a:p>
            <a:r>
              <a:rPr lang="en-US"/>
              <a:t>Throughout 2027 and 2028, additional provisions phase in: provider tax reductions in October 2027, and cost-sharing requirements for expansion adults in October 2028.</a:t>
            </a:r>
          </a:p>
          <a:p>
            <a:r>
              <a:rPr lang="en-US"/>
              <a:t>The timeline is extremely compressed. States have to build entirely new administrative systems in less than a year. And the coverage losses we discussed earlier will accelerate as each of these dates arrives.</a:t>
            </a:r>
          </a:p>
          <a:p>
            <a:endParaRPr lang="en-US"/>
          </a:p>
        </p:txBody>
      </p:sp>
      <p:sp>
        <p:nvSpPr>
          <p:cNvPr id="4" name="Slide Number Placeholder 3"/>
          <p:cNvSpPr>
            <a:spLocks noGrp="1"/>
          </p:cNvSpPr>
          <p:nvPr>
            <p:ph type="sldNum" sz="quarter" idx="5"/>
          </p:nvPr>
        </p:nvSpPr>
        <p:spPr/>
        <p:txBody>
          <a:bodyPr/>
          <a:lstStyle/>
          <a:p>
            <a:fld id="{0E943F5B-AB64-46D7-8FD8-499C632F3966}" type="slidenum">
              <a:rPr lang="en-US" smtClean="0"/>
              <a:pPr/>
              <a:t>49</a:t>
            </a:fld>
            <a:endParaRPr lang="en-US"/>
          </a:p>
        </p:txBody>
      </p:sp>
    </p:spTree>
    <p:extLst>
      <p:ext uri="{BB962C8B-B14F-4D97-AF65-F5344CB8AC3E}">
        <p14:creationId xmlns:p14="http://schemas.microsoft.com/office/powerpoint/2010/main" val="3535171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walk through what's happening and when. H.R. 1 was signed in July 2025, but the impacts roll out over several years.</a:t>
            </a:r>
          </a:p>
          <a:p>
            <a:r>
              <a:rPr lang="en-US"/>
              <a:t>We're currently in the middle of the implementation timeline. </a:t>
            </a:r>
            <a:r>
              <a:rPr lang="en-US" b="1"/>
              <a:t>June 1, 2026</a:t>
            </a:r>
            <a:r>
              <a:rPr lang="en-US"/>
              <a:t>—just a few months from now—CMS must issue an interim final rule on work requirements. Between </a:t>
            </a:r>
            <a:r>
              <a:rPr lang="en-US" b="1"/>
              <a:t>June 30 and August 31</a:t>
            </a:r>
            <a:r>
              <a:rPr lang="en-US"/>
              <a:t>, states have to conduct member outreach to notify people about these new requirements.</a:t>
            </a:r>
          </a:p>
          <a:p>
            <a:r>
              <a:rPr lang="en-US" b="1"/>
              <a:t>October 1, 2026 </a:t>
            </a:r>
            <a:r>
              <a:rPr lang="en-US"/>
              <a:t>is when immigrant eligibility restrictions for Medicaid and CHIP take effect. Then </a:t>
            </a:r>
            <a:r>
              <a:rPr lang="en-US" b="1"/>
              <a:t>December 31, 2026</a:t>
            </a:r>
            <a:r>
              <a:rPr lang="en-US"/>
              <a:t> is the deadline for states to implement work requirements systems.</a:t>
            </a:r>
          </a:p>
          <a:p>
            <a:r>
              <a:rPr lang="en-US" b="1"/>
              <a:t>January 1, 2027</a:t>
            </a:r>
            <a:r>
              <a:rPr lang="en-US"/>
              <a:t> is a major inflection point. That's when work requirements actually take effect, six-month eligibility redeterminations begin, and Marketplace restrictions for immigrants kick in. This is less than 10 months away, and states are scrambling to build new verification and reporting systems.</a:t>
            </a:r>
          </a:p>
          <a:p>
            <a:r>
              <a:rPr lang="en-US"/>
              <a:t>Throughout 2027 and 2028, additional provisions phase in: provider tax reductions in October 2027, and cost-sharing requirements for expansion adults in October 2028.</a:t>
            </a:r>
          </a:p>
          <a:p>
            <a:r>
              <a:rPr lang="en-US"/>
              <a:t>The timeline is extremely compressed. States have to build entirely new administrative systems in less than a year. And the coverage losses we discussed earlier will accelerate as each of these dates arrives.</a:t>
            </a:r>
          </a:p>
          <a:p>
            <a:endParaRPr lang="en-US"/>
          </a:p>
        </p:txBody>
      </p:sp>
      <p:sp>
        <p:nvSpPr>
          <p:cNvPr id="4" name="Slide Number Placeholder 3"/>
          <p:cNvSpPr>
            <a:spLocks noGrp="1"/>
          </p:cNvSpPr>
          <p:nvPr>
            <p:ph type="sldNum" sz="quarter" idx="5"/>
          </p:nvPr>
        </p:nvSpPr>
        <p:spPr/>
        <p:txBody>
          <a:bodyPr/>
          <a:lstStyle/>
          <a:p>
            <a:fld id="{0E943F5B-AB64-46D7-8FD8-499C632F3966}" type="slidenum">
              <a:rPr lang="en-US" smtClean="0"/>
              <a:pPr/>
              <a:t>50</a:t>
            </a:fld>
            <a:endParaRPr lang="en-US"/>
          </a:p>
        </p:txBody>
      </p:sp>
    </p:spTree>
    <p:extLst>
      <p:ext uri="{BB962C8B-B14F-4D97-AF65-F5344CB8AC3E}">
        <p14:creationId xmlns:p14="http://schemas.microsoft.com/office/powerpoint/2010/main" val="20926974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I want to start by grounding us in what H.R. 1 actually is and why it matters.</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H.R. 1, the One Big Beautiful Bill Act, is a budget reconciliation law that was signed in July 2025. It made very large, permanent changes to both Medicaid and the Marketplace.</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When we talk about impact, the headline number comes from the Congressional Budget Office: about </a:t>
            </a:r>
            <a:r>
              <a:rPr lang="en-US" sz="1200" b="1" i="0" kern="1200">
                <a:solidFill>
                  <a:schemeClr val="tx1"/>
                </a:solidFill>
                <a:effectLst/>
                <a:latin typeface="Franklin Gothic Book" panose="020B0503020102020204" pitchFamily="34" charset="0"/>
                <a:ea typeface="+mn-ea"/>
                <a:cs typeface="+mn-cs"/>
              </a:rPr>
              <a:t>10 million people are projected to lose health coverage by 2034</a:t>
            </a:r>
            <a:r>
              <a:rPr lang="en-US" sz="1200" b="0" i="0" kern="1200">
                <a:solidFill>
                  <a:schemeClr val="tx1"/>
                </a:solidFill>
                <a:effectLst/>
                <a:latin typeface="Franklin Gothic Book" panose="020B0503020102020204" pitchFamily="34" charset="0"/>
                <a:ea typeface="+mn-ea"/>
                <a:cs typeface="+mn-cs"/>
              </a:rPr>
              <a:t>. That’s not a short‑term blip — it’s a sustained increase in the uninsured.</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Those losses are driven by roughly </a:t>
            </a:r>
            <a:r>
              <a:rPr lang="en-US" sz="1200" b="1" i="0" kern="1200">
                <a:solidFill>
                  <a:schemeClr val="tx1"/>
                </a:solidFill>
                <a:effectLst/>
                <a:latin typeface="Franklin Gothic Book" panose="020B0503020102020204" pitchFamily="34" charset="0"/>
                <a:ea typeface="+mn-ea"/>
                <a:cs typeface="+mn-cs"/>
              </a:rPr>
              <a:t>$1.2 trillion in federal health cuts</a:t>
            </a:r>
            <a:r>
              <a:rPr lang="en-US" sz="1200" b="0" i="0" kern="1200">
                <a:solidFill>
                  <a:schemeClr val="tx1"/>
                </a:solidFill>
                <a:effectLst/>
                <a:latin typeface="Franklin Gothic Book" panose="020B0503020102020204" pitchFamily="34" charset="0"/>
                <a:ea typeface="+mn-ea"/>
                <a:cs typeface="+mn-cs"/>
              </a:rPr>
              <a:t> over ten years. Most of that comes from Medicaid and CHIP, with additional losses in Marketplace coverage.</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What’s important to flag now — and I’ll come back to this — is that these losses come from a variety of provisions that make it harder to navigate, stay on and pay for coverage.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662099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Let’s talk about Medicaid first, because that’s where most of the coverage loss occurs.</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The biggest driver is the new work or community engagement requirement. Starting in 2027, many adults will have to document 80 hours per month of work, training, education, or volunteering.</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About </a:t>
            </a:r>
            <a:r>
              <a:rPr lang="en-US" sz="1200" b="1" i="0" kern="1200">
                <a:solidFill>
                  <a:schemeClr val="tx1"/>
                </a:solidFill>
                <a:effectLst/>
                <a:latin typeface="Franklin Gothic Book" panose="020B0503020102020204" pitchFamily="34" charset="0"/>
                <a:ea typeface="+mn-ea"/>
                <a:cs typeface="+mn-cs"/>
              </a:rPr>
              <a:t>5.3 million people are projected to lose Medicaid coverage</a:t>
            </a:r>
            <a:r>
              <a:rPr lang="en-US" sz="1200" b="0" i="0" kern="1200">
                <a:solidFill>
                  <a:schemeClr val="tx1"/>
                </a:solidFill>
                <a:effectLst/>
                <a:latin typeface="Franklin Gothic Book" panose="020B0503020102020204" pitchFamily="34" charset="0"/>
                <a:ea typeface="+mn-ea"/>
                <a:cs typeface="+mn-cs"/>
              </a:rPr>
              <a:t> because of this requirement. And based on past evidence, most of these individuals are already working or qualify for an exemption. The coverage loss happens because people miss notices, can’t navigate reporting systems, or don’t understand what’s required of them.</a:t>
            </a:r>
          </a:p>
          <a:p>
            <a:pPr marL="171450" indent="-171450" fontAlgn="t">
              <a:buFont typeface="Arial" panose="020B0604020202020204" pitchFamily="34" charset="0"/>
              <a:buChar char="•"/>
            </a:pPr>
            <a:r>
              <a:rPr lang="en-US" sz="1200" b="1" i="0" kern="1200">
                <a:solidFill>
                  <a:schemeClr val="tx1"/>
                </a:solidFill>
                <a:effectLst/>
                <a:latin typeface="Franklin Gothic Book" panose="020B0503020102020204" pitchFamily="34" charset="0"/>
                <a:ea typeface="+mn-ea"/>
                <a:cs typeface="+mn-cs"/>
              </a:rPr>
              <a:t>At the same time, H.R. 1 increases how often people have to prove they’re eligible for Medicaid.</a:t>
            </a:r>
            <a:r>
              <a:rPr lang="en-US" sz="1200" b="0" i="0" kern="1200">
                <a:solidFill>
                  <a:schemeClr val="tx1"/>
                </a:solidFill>
                <a:effectLst/>
                <a:latin typeface="Franklin Gothic Book" panose="020B0503020102020204" pitchFamily="34" charset="0"/>
                <a:ea typeface="+mn-ea"/>
                <a:cs typeface="+mn-cs"/>
              </a:rPr>
              <a:t> Instead of renewing once a year, many enrollees will now have to complete the process </a:t>
            </a:r>
            <a:r>
              <a:rPr lang="en-US" sz="1200" b="1" i="0" kern="1200">
                <a:solidFill>
                  <a:schemeClr val="tx1"/>
                </a:solidFill>
                <a:effectLst/>
                <a:latin typeface="Franklin Gothic Book" panose="020B0503020102020204" pitchFamily="34" charset="0"/>
                <a:ea typeface="+mn-ea"/>
                <a:cs typeface="+mn-cs"/>
              </a:rPr>
              <a:t>every six months</a:t>
            </a:r>
            <a:r>
              <a:rPr lang="en-US" sz="1200" b="0" i="0" kern="1200">
                <a:solidFill>
                  <a:schemeClr val="tx1"/>
                </a:solidFill>
                <a:effectLst/>
                <a:latin typeface="Franklin Gothic Book" panose="020B0503020102020204" pitchFamily="34" charset="0"/>
                <a:ea typeface="+mn-ea"/>
                <a:cs typeface="+mn-cs"/>
              </a:rPr>
              <a:t>, starting in 2027.</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That may not sound dramatic, but research shows that a large share of Medicaid coverage loss happens at renewal — not because people are ineligible, but because paperwork isn’t completed correctly or on time. Doubling the number of renewal deadlines doubles the opportunities for people to fall off coverage.</a:t>
            </a:r>
          </a:p>
          <a:p>
            <a:pPr marL="171450" indent="-171450" fontAlgn="t">
              <a:buFont typeface="Arial" panose="020B0604020202020204" pitchFamily="34" charset="0"/>
              <a:buChar char="•"/>
            </a:pPr>
            <a:r>
              <a:rPr lang="en-US" sz="1200" b="1" i="0" kern="1200">
                <a:solidFill>
                  <a:schemeClr val="tx1"/>
                </a:solidFill>
                <a:effectLst/>
                <a:latin typeface="Franklin Gothic Book" panose="020B0503020102020204" pitchFamily="34" charset="0"/>
                <a:ea typeface="+mn-ea"/>
                <a:cs typeface="+mn-cs"/>
              </a:rPr>
              <a:t>So even before we get to the additional changes in the next slide, these two administrative shifts alone — work reporting and more frequent renewals — create a lot more churn in Medicaid.</a:t>
            </a:r>
            <a:endParaRPr lang="en-US" sz="1200" b="0" i="0" kern="1200">
              <a:solidFill>
                <a:schemeClr val="tx1"/>
              </a:solidFill>
              <a:effectLst/>
              <a:latin typeface="Franklin Gothic Book" panose="020B0503020102020204" pitchFamily="34" charset="0"/>
              <a:ea typeface="+mn-ea"/>
              <a:cs typeface="+mn-cs"/>
            </a:endParaRPr>
          </a:p>
          <a:p>
            <a:r>
              <a:rPr lang="en-US">
                <a:hlinkClick r:id="rId3"/>
              </a:rPr>
              <a:t>Medicaid Work Requirements — Results from the First Year in Arkansas | New England Journal of Medicine</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817844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a:solidFill>
                  <a:schemeClr val="tx1"/>
                </a:solidFill>
                <a:effectLst/>
                <a:latin typeface="Franklin Gothic Book" panose="020B0503020102020204" pitchFamily="34" charset="0"/>
                <a:ea typeface="+mn-ea"/>
                <a:cs typeface="+mn-cs"/>
              </a:rPr>
              <a:t>And those aren’t the only barriers H.R. 1 introduces.</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Another is reduced retroactive coverage. Today, Medicaid can cover care from up to three months before someone’s application is approved. Under H.R. 1, that window shrinks — in some cases to just one month. For those who aren’t familiar, this refers to adults 19-64 with incomes up to 138% of FPL who became eligible for Medicaid under ACA. That means people can be left holding medical bills even though they ultimately qualify.</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Another change is new cost‑sharing for some expansion adults starting in 2028. Services that used to be free may now come with out‑of‑pocket costs, which can be a real deterrent for low‑income households.</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And importantly, children are affected too. Even though many children remain technically eligible, </a:t>
            </a:r>
            <a:r>
              <a:rPr lang="en-US" sz="1200" b="1" i="0" kern="1200">
                <a:solidFill>
                  <a:schemeClr val="tx1"/>
                </a:solidFill>
                <a:effectLst/>
                <a:latin typeface="Franklin Gothic Book" panose="020B0503020102020204" pitchFamily="34" charset="0"/>
                <a:ea typeface="+mn-ea"/>
                <a:cs typeface="+mn-cs"/>
              </a:rPr>
              <a:t>up to 1.5 million may lose coverage</a:t>
            </a:r>
            <a:r>
              <a:rPr lang="en-US" sz="1200" b="0" i="0" kern="1200">
                <a:solidFill>
                  <a:schemeClr val="tx1"/>
                </a:solidFill>
                <a:effectLst/>
                <a:latin typeface="Franklin Gothic Book" panose="020B0503020102020204" pitchFamily="34" charset="0"/>
                <a:ea typeface="+mn-ea"/>
                <a:cs typeface="+mn-cs"/>
              </a:rPr>
              <a:t> because of administrative spillover when parents lose or cycle off Medicaid</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1313080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Now shifting to the Marketplace, where </a:t>
            </a:r>
            <a:r>
              <a:rPr lang="en-US" sz="1200" b="1" i="0" kern="1200">
                <a:solidFill>
                  <a:schemeClr val="tx1"/>
                </a:solidFill>
                <a:effectLst/>
                <a:latin typeface="Franklin Gothic Book" panose="020B0503020102020204" pitchFamily="34" charset="0"/>
                <a:ea typeface="+mn-ea"/>
                <a:cs typeface="+mn-cs"/>
              </a:rPr>
              <a:t>2.4 million people are projected to lose coverage due directly to H.R. 1</a:t>
            </a:r>
            <a:r>
              <a:rPr lang="en-US" sz="1200" b="0" i="0" kern="1200">
                <a:solidFill>
                  <a:schemeClr val="tx1"/>
                </a:solidFill>
                <a:effectLst/>
                <a:latin typeface="Franklin Gothic Book" panose="020B0503020102020204" pitchFamily="34" charset="0"/>
                <a:ea typeface="+mn-ea"/>
                <a:cs typeface="+mn-cs"/>
              </a:rPr>
              <a:t>.</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A major driver here is new eligibility restrictions for immigrants. About </a:t>
            </a:r>
            <a:r>
              <a:rPr lang="en-US" sz="1200" b="1" i="0" kern="1200">
                <a:solidFill>
                  <a:schemeClr val="tx1"/>
                </a:solidFill>
                <a:effectLst/>
                <a:latin typeface="Franklin Gothic Book" panose="020B0503020102020204" pitchFamily="34" charset="0"/>
                <a:ea typeface="+mn-ea"/>
                <a:cs typeface="+mn-cs"/>
              </a:rPr>
              <a:t>1.2 million lawfully present immigrants lose access to subsidized Marketplace coverage</a:t>
            </a:r>
            <a:r>
              <a:rPr lang="en-US" sz="1200" b="0" i="0" kern="1200">
                <a:solidFill>
                  <a:schemeClr val="tx1"/>
                </a:solidFill>
                <a:effectLst/>
                <a:latin typeface="Franklin Gothic Book" panose="020B0503020102020204" pitchFamily="34" charset="0"/>
                <a:ea typeface="+mn-ea"/>
                <a:cs typeface="+mn-cs"/>
              </a:rPr>
              <a:t>, even though they are working, paying taxes, and living legally in the U.S.</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On top of that, enrollment becomes more rigid. Auto‑reenrollment ends, special enrollment opportunities shrink, and people can lose coverage simply because paperwork isn’t completed on time.</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Finally, repayment protections disappear. If someone underestimates their income and receives excess tax credits, there’s no longer a cap on how much they owe back.</a:t>
            </a:r>
          </a:p>
          <a:p>
            <a:pPr marL="171450" indent="-171450" fontAlgn="t">
              <a:buFont typeface="Arial" panose="020B0604020202020204" pitchFamily="34" charset="0"/>
              <a:buChar char="•"/>
            </a:pPr>
            <a:endParaRPr lang="en-US" sz="1200" b="0" i="0" kern="1200">
              <a:solidFill>
                <a:schemeClr val="tx1"/>
              </a:solidFill>
              <a:effectLst/>
              <a:latin typeface="Franklin Gothic Book" panose="020B0503020102020204" pitchFamily="34" charset="0"/>
              <a:ea typeface="+mn-ea"/>
              <a:cs typeface="+mn-cs"/>
            </a:endParaRPr>
          </a:p>
          <a:p>
            <a:pPr marL="171450" indent="-171450" fontAlgn="t">
              <a:buFont typeface="Arial" panose="020B0604020202020204" pitchFamily="34" charset="0"/>
              <a:buChar char="•"/>
            </a:pPr>
            <a:r>
              <a:rPr lang="en-US"/>
              <a:t>credit no longer available to noncitizens (900,000), removes eligibility for the credit from anyone whose income is below 100 percent of the FPL (300,000)</a:t>
            </a:r>
          </a:p>
          <a:p>
            <a:pPr marL="171450" indent="-171450" fontAlgn="t">
              <a:buFont typeface="Arial" panose="020B0604020202020204" pitchFamily="34" charset="0"/>
              <a:buChar char="•"/>
            </a:pPr>
            <a:r>
              <a:rPr lang="en-US"/>
              <a:t>people to actively affirm their eligibility to enroll in marketplace coverage  (700,000), changes to the special enrollment period (400,000)</a:t>
            </a:r>
            <a:endParaRPr lang="en-US" sz="1200" b="0" i="0" kern="1200">
              <a:solidFill>
                <a:schemeClr val="tx1"/>
              </a:solidFill>
              <a:effectLst/>
              <a:latin typeface="Franklin Gothic Book" panose="020B0503020102020204" pitchFamily="34" charset="0"/>
              <a:ea typeface="+mn-ea"/>
              <a:cs typeface="+mn-cs"/>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304896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This slide is important because it shows something that’s separate from H.R. 1 but compounds its effects.</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The enhanced premium tax credits that were created during the pandemic expired at the end of 2025. H.R. 1 did not extend them.</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As a result, the CBO estimates </a:t>
            </a:r>
            <a:r>
              <a:rPr lang="en-US" sz="1200" b="1" i="0" kern="1200">
                <a:solidFill>
                  <a:schemeClr val="tx1"/>
                </a:solidFill>
                <a:effectLst/>
                <a:latin typeface="Franklin Gothic Book" panose="020B0503020102020204" pitchFamily="34" charset="0"/>
                <a:ea typeface="+mn-ea"/>
                <a:cs typeface="+mn-cs"/>
              </a:rPr>
              <a:t>an additional 3.8 million people will lose Marketplace coverage</a:t>
            </a:r>
            <a:r>
              <a:rPr lang="en-US" sz="1200" b="0" i="0" kern="1200">
                <a:solidFill>
                  <a:schemeClr val="tx1"/>
                </a:solidFill>
                <a:effectLst/>
                <a:latin typeface="Franklin Gothic Book" panose="020B0503020102020204" pitchFamily="34" charset="0"/>
                <a:ea typeface="+mn-ea"/>
                <a:cs typeface="+mn-cs"/>
              </a:rPr>
              <a:t> over the next several years. And many who remain insured face dramatic premium increases.</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On average, premiums more than double. People who paid nothing in premiums now have to pay hundreds of dollars a year.</a:t>
            </a:r>
          </a:p>
          <a:p>
            <a:pPr marL="171450" indent="-171450" fontAlgn="t">
              <a:buFont typeface="Arial" panose="020B0604020202020204" pitchFamily="34" charset="0"/>
              <a:buChar char="•"/>
            </a:pPr>
            <a:r>
              <a:rPr lang="en-US" sz="1200" b="0" i="0" kern="1200">
                <a:solidFill>
                  <a:schemeClr val="tx1"/>
                </a:solidFill>
                <a:effectLst/>
                <a:latin typeface="Franklin Gothic Book" panose="020B0503020102020204" pitchFamily="34" charset="0"/>
                <a:ea typeface="+mn-ea"/>
                <a:cs typeface="+mn-cs"/>
              </a:rPr>
              <a:t>These are two separate coverage hits: about 2.1–2.4 million from H.R. 1 Marketplace provisions and roughly 3.8 million from the expiration of enhanced tax credits.</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43F5B-AB64-46D7-8FD8-499C632F3966}" type="slidenum">
              <a:rPr kumimoji="0" lang="en-US" sz="1200" b="0" i="0" u="none" strike="noStrike" kern="1200" cap="none" spc="0" normalizeH="0" baseline="0" noProof="0" smtClean="0">
                <a:ln>
                  <a:noFill/>
                </a:ln>
                <a:solidFill>
                  <a:prstClr val="black"/>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465259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835CE-5E2A-DA91-07ED-7F9730F9145B}"/>
              </a:ext>
            </a:extLst>
          </p:cNvPr>
          <p:cNvSpPr>
            <a:spLocks noGrp="1"/>
          </p:cNvSpPr>
          <p:nvPr>
            <p:ph type="ctrTitle"/>
          </p:nvPr>
        </p:nvSpPr>
        <p:spPr>
          <a:xfrm>
            <a:off x="1524000" y="1122363"/>
            <a:ext cx="9144000" cy="2387600"/>
          </a:xfrm>
        </p:spPr>
        <p:txBody>
          <a:bodyPr anchor="b"/>
          <a:lstStyle>
            <a:lvl1pPr algn="ctr">
              <a:defRPr sz="6000">
                <a:effectLst>
                  <a:outerShdw blurRad="38100" dist="38100" dir="2700000" algn="tl">
                    <a:srgbClr val="000000">
                      <a:alpha val="43137"/>
                    </a:srgbClr>
                  </a:outerShdw>
                </a:effectLst>
              </a:defRPr>
            </a:lvl1pPr>
          </a:lstStyle>
          <a:p>
            <a:r>
              <a:rPr lang="en-US"/>
              <a:t>Click to edit Master title style</a:t>
            </a:r>
          </a:p>
        </p:txBody>
      </p:sp>
      <p:sp>
        <p:nvSpPr>
          <p:cNvPr id="3" name="Subtitle 2">
            <a:extLst>
              <a:ext uri="{FF2B5EF4-FFF2-40B4-BE49-F238E27FC236}">
                <a16:creationId xmlns:a16="http://schemas.microsoft.com/office/drawing/2014/main" id="{9ACA1A12-0B86-023B-56F8-B9750ED188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19BF37-6970-D12A-1226-41A4761119EC}"/>
              </a:ext>
            </a:extLst>
          </p:cNvPr>
          <p:cNvSpPr>
            <a:spLocks noGrp="1"/>
          </p:cNvSpPr>
          <p:nvPr>
            <p:ph type="dt" sz="half" idx="10"/>
          </p:nvPr>
        </p:nvSpPr>
        <p:spPr/>
        <p:txBody>
          <a:bodyPr/>
          <a:lstStyle>
            <a:lvl1pPr>
              <a:defRPr sz="1800">
                <a:solidFill>
                  <a:srgbClr val="525252"/>
                </a:solidFill>
              </a:defRPr>
            </a:lvl1pPr>
          </a:lstStyle>
          <a:p>
            <a:r>
              <a:rPr lang="en-US"/>
              <a:t>H.R.1 and Insurance Affordability | April 2, 2026</a:t>
            </a:r>
          </a:p>
        </p:txBody>
      </p:sp>
      <p:sp>
        <p:nvSpPr>
          <p:cNvPr id="6" name="Slide Number Placeholder 5">
            <a:extLst>
              <a:ext uri="{FF2B5EF4-FFF2-40B4-BE49-F238E27FC236}">
                <a16:creationId xmlns:a16="http://schemas.microsoft.com/office/drawing/2014/main" id="{318243A9-D0F5-96AB-81AE-149B069C4494}"/>
              </a:ext>
            </a:extLst>
          </p:cNvPr>
          <p:cNvSpPr>
            <a:spLocks noGrp="1"/>
          </p:cNvSpPr>
          <p:nvPr>
            <p:ph type="sldNum" sz="quarter" idx="12"/>
          </p:nvPr>
        </p:nvSpPr>
        <p:spPr/>
        <p:txBody>
          <a:bodyPr/>
          <a:lstStyle>
            <a:lvl1pPr>
              <a:defRPr sz="1800">
                <a:solidFill>
                  <a:srgbClr val="525252"/>
                </a:solidFill>
              </a:defRPr>
            </a:lvl1pPr>
          </a:lstStyle>
          <a:p>
            <a:fld id="{10B69F8E-F17A-45D2-A25F-A6861FF6AD43}" type="slidenum">
              <a:rPr lang="en-US" smtClean="0"/>
              <a:pPr/>
              <a:t>‹#›</a:t>
            </a:fld>
            <a:endParaRPr lang="en-US"/>
          </a:p>
        </p:txBody>
      </p:sp>
    </p:spTree>
    <p:extLst>
      <p:ext uri="{BB962C8B-B14F-4D97-AF65-F5344CB8AC3E}">
        <p14:creationId xmlns:p14="http://schemas.microsoft.com/office/powerpoint/2010/main" val="3109279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2EA3A4-1649-A783-9A2A-B9399B2E2E2E}"/>
              </a:ext>
            </a:extLst>
          </p:cNvPr>
          <p:cNvSpPr>
            <a:spLocks noGrp="1"/>
          </p:cNvSpPr>
          <p:nvPr>
            <p:ph type="dt" sz="half" idx="10"/>
          </p:nvPr>
        </p:nvSpPr>
        <p:spPr/>
        <p:txBody>
          <a:bodyPr/>
          <a:lstStyle/>
          <a:p>
            <a:r>
              <a:rPr lang="en-US"/>
              <a:t>H.R.1 and Insurance Affordability | April 2, 2026</a:t>
            </a:r>
          </a:p>
        </p:txBody>
      </p:sp>
      <p:sp>
        <p:nvSpPr>
          <p:cNvPr id="4" name="Slide Number Placeholder 3">
            <a:extLst>
              <a:ext uri="{FF2B5EF4-FFF2-40B4-BE49-F238E27FC236}">
                <a16:creationId xmlns:a16="http://schemas.microsoft.com/office/drawing/2014/main" id="{CCCF42F5-ABA6-D727-4EE7-89304B1ABCB7}"/>
              </a:ext>
            </a:extLst>
          </p:cNvPr>
          <p:cNvSpPr>
            <a:spLocks noGrp="1"/>
          </p:cNvSpPr>
          <p:nvPr>
            <p:ph type="sldNum" sz="quarter" idx="12"/>
          </p:nvPr>
        </p:nvSpPr>
        <p:spPr/>
        <p:txBody>
          <a:bodyPr/>
          <a:lstStyle/>
          <a:p>
            <a:fld id="{10B69F8E-F17A-45D2-A25F-A6861FF6AD43}" type="slidenum">
              <a:rPr lang="en-US" smtClean="0"/>
              <a:t>‹#›</a:t>
            </a:fld>
            <a:endParaRPr lang="en-US"/>
          </a:p>
        </p:txBody>
      </p:sp>
    </p:spTree>
    <p:extLst>
      <p:ext uri="{BB962C8B-B14F-4D97-AF65-F5344CB8AC3E}">
        <p14:creationId xmlns:p14="http://schemas.microsoft.com/office/powerpoint/2010/main" val="1718287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26026-E804-F7EA-9EC3-FE6249B10688}"/>
              </a:ext>
            </a:extLst>
          </p:cNvPr>
          <p:cNvSpPr>
            <a:spLocks noGrp="1"/>
          </p:cNvSpPr>
          <p:nvPr>
            <p:ph type="title"/>
          </p:nvPr>
        </p:nvSpPr>
        <p:spPr>
          <a:xfrm>
            <a:off x="839788" y="457200"/>
            <a:ext cx="3932237" cy="1600200"/>
          </a:xfrm>
        </p:spPr>
        <p:txBody>
          <a:bodyPr anchor="b"/>
          <a:lstStyle>
            <a:lvl1pPr>
              <a:defRPr sz="3200">
                <a:effectLst/>
              </a:defRPr>
            </a:lvl1pPr>
          </a:lstStyle>
          <a:p>
            <a:r>
              <a:rPr lang="en-US"/>
              <a:t>Click to edit Master title style</a:t>
            </a:r>
          </a:p>
        </p:txBody>
      </p:sp>
      <p:sp>
        <p:nvSpPr>
          <p:cNvPr id="3" name="Content Placeholder 2">
            <a:extLst>
              <a:ext uri="{FF2B5EF4-FFF2-40B4-BE49-F238E27FC236}">
                <a16:creationId xmlns:a16="http://schemas.microsoft.com/office/drawing/2014/main" id="{E85FEBB5-C0B9-EE49-5BCE-F008864A53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74A34E-8D9D-B34F-6AC2-D43293F87C9D}"/>
              </a:ext>
            </a:extLst>
          </p:cNvPr>
          <p:cNvSpPr>
            <a:spLocks noGrp="1"/>
          </p:cNvSpPr>
          <p:nvPr>
            <p:ph type="body" sz="half" idx="2"/>
          </p:nvPr>
        </p:nvSpPr>
        <p:spPr>
          <a:xfrm>
            <a:off x="839788" y="2057400"/>
            <a:ext cx="3932237"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8AEE1C-353D-334C-6745-6F3E910A150A}"/>
              </a:ext>
            </a:extLst>
          </p:cNvPr>
          <p:cNvSpPr>
            <a:spLocks noGrp="1"/>
          </p:cNvSpPr>
          <p:nvPr>
            <p:ph type="dt" sz="half" idx="10"/>
          </p:nvPr>
        </p:nvSpPr>
        <p:spPr/>
        <p:txBody>
          <a:bodyPr/>
          <a:lstStyle/>
          <a:p>
            <a:r>
              <a:rPr lang="en-US"/>
              <a:t>H.R.1 and Insurance Affordability | April 2, 2026</a:t>
            </a:r>
          </a:p>
        </p:txBody>
      </p:sp>
      <p:sp>
        <p:nvSpPr>
          <p:cNvPr id="7" name="Slide Number Placeholder 6">
            <a:extLst>
              <a:ext uri="{FF2B5EF4-FFF2-40B4-BE49-F238E27FC236}">
                <a16:creationId xmlns:a16="http://schemas.microsoft.com/office/drawing/2014/main" id="{5A3238C0-CEB9-05FB-6EBC-94FBB85A9BB3}"/>
              </a:ext>
            </a:extLst>
          </p:cNvPr>
          <p:cNvSpPr>
            <a:spLocks noGrp="1"/>
          </p:cNvSpPr>
          <p:nvPr>
            <p:ph type="sldNum" sz="quarter" idx="12"/>
          </p:nvPr>
        </p:nvSpPr>
        <p:spPr/>
        <p:txBody>
          <a:bodyPr/>
          <a:lstStyle/>
          <a:p>
            <a:fld id="{10B69F8E-F17A-45D2-A25F-A6861FF6AD43}" type="slidenum">
              <a:rPr lang="en-US" smtClean="0"/>
              <a:t>‹#›</a:t>
            </a:fld>
            <a:endParaRPr lang="en-US"/>
          </a:p>
        </p:txBody>
      </p:sp>
    </p:spTree>
    <p:extLst>
      <p:ext uri="{BB962C8B-B14F-4D97-AF65-F5344CB8AC3E}">
        <p14:creationId xmlns:p14="http://schemas.microsoft.com/office/powerpoint/2010/main" val="720086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50392-13AC-1A8B-B5E5-04818592B548}"/>
              </a:ext>
            </a:extLst>
          </p:cNvPr>
          <p:cNvSpPr>
            <a:spLocks noGrp="1"/>
          </p:cNvSpPr>
          <p:nvPr>
            <p:ph type="title"/>
          </p:nvPr>
        </p:nvSpPr>
        <p:spPr>
          <a:xfrm>
            <a:off x="839788" y="457200"/>
            <a:ext cx="3932237" cy="1600200"/>
          </a:xfrm>
        </p:spPr>
        <p:txBody>
          <a:bodyPr anchor="b"/>
          <a:lstStyle>
            <a:lvl1pPr>
              <a:defRPr sz="3200">
                <a:effectLst/>
              </a:defRPr>
            </a:lvl1pPr>
          </a:lstStyle>
          <a:p>
            <a:r>
              <a:rPr lang="en-US"/>
              <a:t>Click to edit Master title style</a:t>
            </a:r>
          </a:p>
        </p:txBody>
      </p:sp>
      <p:sp>
        <p:nvSpPr>
          <p:cNvPr id="3" name="Picture Placeholder 2">
            <a:extLst>
              <a:ext uri="{FF2B5EF4-FFF2-40B4-BE49-F238E27FC236}">
                <a16:creationId xmlns:a16="http://schemas.microsoft.com/office/drawing/2014/main" id="{FF298462-E7C8-4300-F931-5403F5CF12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7B5034C-837A-F8CB-966E-04D4D7138FE1}"/>
              </a:ext>
            </a:extLst>
          </p:cNvPr>
          <p:cNvSpPr>
            <a:spLocks noGrp="1"/>
          </p:cNvSpPr>
          <p:nvPr>
            <p:ph type="body" sz="half" idx="2"/>
          </p:nvPr>
        </p:nvSpPr>
        <p:spPr>
          <a:xfrm>
            <a:off x="839788" y="2057400"/>
            <a:ext cx="3932237"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38B971-B8A5-E9F0-AE13-7292F69CE63D}"/>
              </a:ext>
            </a:extLst>
          </p:cNvPr>
          <p:cNvSpPr>
            <a:spLocks noGrp="1"/>
          </p:cNvSpPr>
          <p:nvPr>
            <p:ph type="dt" sz="half" idx="10"/>
          </p:nvPr>
        </p:nvSpPr>
        <p:spPr/>
        <p:txBody>
          <a:bodyPr/>
          <a:lstStyle/>
          <a:p>
            <a:r>
              <a:rPr lang="en-US"/>
              <a:t>H.R.1 and Insurance Affordability | April 2, 2026</a:t>
            </a:r>
          </a:p>
        </p:txBody>
      </p:sp>
      <p:sp>
        <p:nvSpPr>
          <p:cNvPr id="7" name="Slide Number Placeholder 6">
            <a:extLst>
              <a:ext uri="{FF2B5EF4-FFF2-40B4-BE49-F238E27FC236}">
                <a16:creationId xmlns:a16="http://schemas.microsoft.com/office/drawing/2014/main" id="{D22BFCDD-47B6-045C-960F-AFA268A96523}"/>
              </a:ext>
            </a:extLst>
          </p:cNvPr>
          <p:cNvSpPr>
            <a:spLocks noGrp="1"/>
          </p:cNvSpPr>
          <p:nvPr>
            <p:ph type="sldNum" sz="quarter" idx="12"/>
          </p:nvPr>
        </p:nvSpPr>
        <p:spPr/>
        <p:txBody>
          <a:bodyPr/>
          <a:lstStyle/>
          <a:p>
            <a:fld id="{10B69F8E-F17A-45D2-A25F-A6861FF6AD43}" type="slidenum">
              <a:rPr lang="en-US" smtClean="0"/>
              <a:t>‹#›</a:t>
            </a:fld>
            <a:endParaRPr lang="en-US"/>
          </a:p>
        </p:txBody>
      </p:sp>
    </p:spTree>
    <p:extLst>
      <p:ext uri="{BB962C8B-B14F-4D97-AF65-F5344CB8AC3E}">
        <p14:creationId xmlns:p14="http://schemas.microsoft.com/office/powerpoint/2010/main" val="490920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ACE-F2EA-9DD6-C4BF-134A10AA3DBC}"/>
              </a:ext>
            </a:extLst>
          </p:cNvPr>
          <p:cNvSpPr>
            <a:spLocks noGrp="1"/>
          </p:cNvSpPr>
          <p:nvPr>
            <p:ph type="title"/>
          </p:nvPr>
        </p:nvSpPr>
        <p:spPr/>
        <p:txBody>
          <a:bodyPr/>
          <a:lstStyle>
            <a:lvl1pPr>
              <a:defRPr>
                <a:effectLst/>
              </a:defRPr>
            </a:lvl1pPr>
          </a:lstStyle>
          <a:p>
            <a:r>
              <a:rPr lang="en-US"/>
              <a:t>Click to edit Master title style</a:t>
            </a:r>
          </a:p>
        </p:txBody>
      </p:sp>
      <p:sp>
        <p:nvSpPr>
          <p:cNvPr id="3" name="Vertical Text Placeholder 2">
            <a:extLst>
              <a:ext uri="{FF2B5EF4-FFF2-40B4-BE49-F238E27FC236}">
                <a16:creationId xmlns:a16="http://schemas.microsoft.com/office/drawing/2014/main" id="{7F5B5E22-949D-6B8B-55C8-107E39E972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38A502-D589-AE07-8D6F-EC8751FDAFDB}"/>
              </a:ext>
            </a:extLst>
          </p:cNvPr>
          <p:cNvSpPr>
            <a:spLocks noGrp="1"/>
          </p:cNvSpPr>
          <p:nvPr>
            <p:ph type="dt" sz="half" idx="10"/>
          </p:nvPr>
        </p:nvSpPr>
        <p:spPr/>
        <p:txBody>
          <a:bodyPr/>
          <a:lstStyle>
            <a:lvl1pPr>
              <a:defRPr>
                <a:solidFill>
                  <a:srgbClr val="525252"/>
                </a:solidFill>
              </a:defRPr>
            </a:lvl1pPr>
          </a:lstStyle>
          <a:p>
            <a:r>
              <a:rPr lang="en-US"/>
              <a:t>H.R.1 and Insurance Affordability | April 2, 2026</a:t>
            </a:r>
          </a:p>
        </p:txBody>
      </p:sp>
      <p:sp>
        <p:nvSpPr>
          <p:cNvPr id="6" name="Slide Number Placeholder 5">
            <a:extLst>
              <a:ext uri="{FF2B5EF4-FFF2-40B4-BE49-F238E27FC236}">
                <a16:creationId xmlns:a16="http://schemas.microsoft.com/office/drawing/2014/main" id="{F30E3E6C-0D64-23D0-BD19-87FF32F9F2BD}"/>
              </a:ext>
            </a:extLst>
          </p:cNvPr>
          <p:cNvSpPr>
            <a:spLocks noGrp="1"/>
          </p:cNvSpPr>
          <p:nvPr>
            <p:ph type="sldNum" sz="quarter" idx="12"/>
          </p:nvPr>
        </p:nvSpPr>
        <p:spPr/>
        <p:txBody>
          <a:bodyPr/>
          <a:lstStyle>
            <a:lvl1pPr>
              <a:defRPr>
                <a:solidFill>
                  <a:srgbClr val="525252"/>
                </a:solidFill>
              </a:defRPr>
            </a:lvl1pPr>
          </a:lstStyle>
          <a:p>
            <a:fld id="{10B69F8E-F17A-45D2-A25F-A6861FF6AD43}" type="slidenum">
              <a:rPr lang="en-US" smtClean="0"/>
              <a:pPr/>
              <a:t>‹#›</a:t>
            </a:fld>
            <a:endParaRPr lang="en-US"/>
          </a:p>
        </p:txBody>
      </p:sp>
    </p:spTree>
    <p:extLst>
      <p:ext uri="{BB962C8B-B14F-4D97-AF65-F5344CB8AC3E}">
        <p14:creationId xmlns:p14="http://schemas.microsoft.com/office/powerpoint/2010/main" val="1688117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20BA61-C86B-0629-31CF-66FCCCB44C2A}"/>
              </a:ext>
            </a:extLst>
          </p:cNvPr>
          <p:cNvSpPr>
            <a:spLocks noGrp="1"/>
          </p:cNvSpPr>
          <p:nvPr>
            <p:ph type="title" orient="vert"/>
          </p:nvPr>
        </p:nvSpPr>
        <p:spPr>
          <a:xfrm>
            <a:off x="8724900" y="365125"/>
            <a:ext cx="2628900" cy="5811838"/>
          </a:xfrm>
        </p:spPr>
        <p:txBody>
          <a:bodyPr vert="eaVert"/>
          <a:lstStyle>
            <a:lvl1pPr>
              <a:defRPr>
                <a:effectLst/>
              </a:defRPr>
            </a:lvl1pPr>
          </a:lstStyle>
          <a:p>
            <a:r>
              <a:rPr lang="en-US"/>
              <a:t>Click to edit Master title style</a:t>
            </a:r>
          </a:p>
        </p:txBody>
      </p:sp>
      <p:sp>
        <p:nvSpPr>
          <p:cNvPr id="3" name="Vertical Text Placeholder 2">
            <a:extLst>
              <a:ext uri="{FF2B5EF4-FFF2-40B4-BE49-F238E27FC236}">
                <a16:creationId xmlns:a16="http://schemas.microsoft.com/office/drawing/2014/main" id="{7ACD41F5-C723-B443-1534-68CF71E47F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AF75DB-77E6-7DB8-AA5D-5D6D54983FD5}"/>
              </a:ext>
            </a:extLst>
          </p:cNvPr>
          <p:cNvSpPr>
            <a:spLocks noGrp="1"/>
          </p:cNvSpPr>
          <p:nvPr>
            <p:ph type="dt" sz="half" idx="10"/>
          </p:nvPr>
        </p:nvSpPr>
        <p:spPr/>
        <p:txBody>
          <a:bodyPr/>
          <a:lstStyle>
            <a:lvl1pPr>
              <a:defRPr>
                <a:solidFill>
                  <a:srgbClr val="525252"/>
                </a:solidFill>
              </a:defRPr>
            </a:lvl1pPr>
          </a:lstStyle>
          <a:p>
            <a:r>
              <a:rPr lang="en-US"/>
              <a:t>H.R.1 and Insurance Affordability | April 2, 2026</a:t>
            </a:r>
          </a:p>
        </p:txBody>
      </p:sp>
      <p:sp>
        <p:nvSpPr>
          <p:cNvPr id="6" name="Slide Number Placeholder 5">
            <a:extLst>
              <a:ext uri="{FF2B5EF4-FFF2-40B4-BE49-F238E27FC236}">
                <a16:creationId xmlns:a16="http://schemas.microsoft.com/office/drawing/2014/main" id="{1AF1870E-223B-1EC9-C602-0698ECA555D8}"/>
              </a:ext>
            </a:extLst>
          </p:cNvPr>
          <p:cNvSpPr>
            <a:spLocks noGrp="1"/>
          </p:cNvSpPr>
          <p:nvPr>
            <p:ph type="sldNum" sz="quarter" idx="12"/>
          </p:nvPr>
        </p:nvSpPr>
        <p:spPr/>
        <p:txBody>
          <a:bodyPr/>
          <a:lstStyle>
            <a:lvl1pPr>
              <a:defRPr>
                <a:solidFill>
                  <a:srgbClr val="525252"/>
                </a:solidFill>
              </a:defRPr>
            </a:lvl1pPr>
          </a:lstStyle>
          <a:p>
            <a:fld id="{10B69F8E-F17A-45D2-A25F-A6861FF6AD43}" type="slidenum">
              <a:rPr lang="en-US" smtClean="0"/>
              <a:pPr/>
              <a:t>‹#›</a:t>
            </a:fld>
            <a:endParaRPr lang="en-US"/>
          </a:p>
        </p:txBody>
      </p:sp>
    </p:spTree>
    <p:extLst>
      <p:ext uri="{BB962C8B-B14F-4D97-AF65-F5344CB8AC3E}">
        <p14:creationId xmlns:p14="http://schemas.microsoft.com/office/powerpoint/2010/main" val="8173171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ection Break">
    <p:bg>
      <p:bgPr>
        <a:solidFill>
          <a:srgbClr val="003D5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DFEC7-1EEC-4FF2-868A-9799EA69FE87}"/>
              </a:ext>
            </a:extLst>
          </p:cNvPr>
          <p:cNvSpPr>
            <a:spLocks noGrp="1"/>
          </p:cNvSpPr>
          <p:nvPr>
            <p:ph type="title"/>
          </p:nvPr>
        </p:nvSpPr>
        <p:spPr>
          <a:xfrm>
            <a:off x="399833" y="1550328"/>
            <a:ext cx="6674802" cy="2088021"/>
          </a:xfrm>
        </p:spPr>
        <p:txBody>
          <a:bodyPr vert="horz" lIns="91440" tIns="45720" rIns="91440" bIns="45720" rtlCol="0" anchor="t">
            <a:noAutofit/>
          </a:bodyPr>
          <a:lstStyle>
            <a:lvl1pPr algn="l">
              <a:defRPr lang="en-US" sz="4800">
                <a:solidFill>
                  <a:schemeClr val="bg1"/>
                </a:solidFill>
                <a:effectLst>
                  <a:outerShdw blurRad="38100" dist="38100" dir="2700000" algn="tl">
                    <a:srgbClr val="000000">
                      <a:alpha val="43137"/>
                    </a:srgbClr>
                  </a:outerShdw>
                </a:effectLst>
                <a:ea typeface="+mn-ea"/>
                <a:cs typeface="+mn-cs"/>
              </a:defRPr>
            </a:lvl1pPr>
          </a:lstStyle>
          <a:p>
            <a:pPr marL="0" lvl="0" indent="0">
              <a:spcBef>
                <a:spcPts val="1000"/>
              </a:spcBef>
              <a:buFont typeface="Arial" panose="020B0604020202020204" pitchFamily="34" charset="0"/>
            </a:pPr>
            <a:r>
              <a:rPr lang="en-US"/>
              <a:t>Click to edit Master title style</a:t>
            </a:r>
          </a:p>
        </p:txBody>
      </p:sp>
      <p:pic>
        <p:nvPicPr>
          <p:cNvPr id="4" name="Picture 3">
            <a:extLst>
              <a:ext uri="{FF2B5EF4-FFF2-40B4-BE49-F238E27FC236}">
                <a16:creationId xmlns:a16="http://schemas.microsoft.com/office/drawing/2014/main" id="{32CEA413-87F1-7D1A-4B98-F576B364ADDE}"/>
              </a:ext>
            </a:extLst>
          </p:cNvPr>
          <p:cNvPicPr>
            <a:picLocks noChangeAspect="1"/>
          </p:cNvPicPr>
          <p:nvPr userDrawn="1"/>
        </p:nvPicPr>
        <p:blipFill>
          <a:blip r:embed="rId2"/>
          <a:stretch>
            <a:fillRect/>
          </a:stretch>
        </p:blipFill>
        <p:spPr>
          <a:xfrm>
            <a:off x="10457204" y="127321"/>
            <a:ext cx="1666817" cy="507946"/>
          </a:xfrm>
          <a:prstGeom prst="rect">
            <a:avLst/>
          </a:prstGeom>
        </p:spPr>
      </p:pic>
      <p:sp>
        <p:nvSpPr>
          <p:cNvPr id="5" name="Content Placeholder 4">
            <a:extLst>
              <a:ext uri="{FF2B5EF4-FFF2-40B4-BE49-F238E27FC236}">
                <a16:creationId xmlns:a16="http://schemas.microsoft.com/office/drawing/2014/main" id="{0EBEED1C-ABDF-057A-0439-3DFC8ECD84D3}"/>
              </a:ext>
            </a:extLst>
          </p:cNvPr>
          <p:cNvSpPr>
            <a:spLocks noGrp="1"/>
          </p:cNvSpPr>
          <p:nvPr>
            <p:ph sz="quarter" idx="10"/>
          </p:nvPr>
        </p:nvSpPr>
        <p:spPr>
          <a:xfrm>
            <a:off x="404813" y="3724275"/>
            <a:ext cx="6678612" cy="102076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550B3534-3E4A-3CAB-0F58-EEF802EAAE11}"/>
              </a:ext>
            </a:extLst>
          </p:cNvPr>
          <p:cNvSpPr/>
          <p:nvPr userDrawn="1"/>
        </p:nvSpPr>
        <p:spPr>
          <a:xfrm>
            <a:off x="144378" y="428324"/>
            <a:ext cx="3272589" cy="413886"/>
          </a:xfrm>
          <a:prstGeom prst="rect">
            <a:avLst/>
          </a:prstGeom>
          <a:solidFill>
            <a:srgbClr val="003D56"/>
          </a:solidFill>
          <a:ln>
            <a:solidFill>
              <a:srgbClr val="003D5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a:ln w="0"/>
                <a:solidFill>
                  <a:schemeClr val="bg1"/>
                </a:solidFill>
                <a:latin typeface="Franklin Gothic Medium" panose="020B0603020102020204" pitchFamily="34" charset="0"/>
              </a:rPr>
              <a:t>H.R. 1 and Insurance Affordability | April 8, 2026</a:t>
            </a:r>
          </a:p>
          <a:p>
            <a:pPr algn="ctr"/>
            <a:endParaRPr lang="en-US"/>
          </a:p>
        </p:txBody>
      </p:sp>
    </p:spTree>
    <p:extLst>
      <p:ext uri="{BB962C8B-B14F-4D97-AF65-F5344CB8AC3E}">
        <p14:creationId xmlns:p14="http://schemas.microsoft.com/office/powerpoint/2010/main" val="588055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5BF9A-E0C4-F2B7-C530-EAF4C5A59683}"/>
              </a:ext>
            </a:extLst>
          </p:cNvPr>
          <p:cNvSpPr>
            <a:spLocks noGrp="1"/>
          </p:cNvSpPr>
          <p:nvPr>
            <p:ph type="title"/>
          </p:nvPr>
        </p:nvSpPr>
        <p:spPr/>
        <p:txBody>
          <a:bodyPr/>
          <a:lstStyle>
            <a:lvl1pPr>
              <a:defRPr>
                <a:effectLst/>
              </a:defRPr>
            </a:lvl1pPr>
          </a:lstStyle>
          <a:p>
            <a:r>
              <a:rPr lang="en-US"/>
              <a:t>Click to edit Master title style</a:t>
            </a:r>
          </a:p>
        </p:txBody>
      </p:sp>
      <p:sp>
        <p:nvSpPr>
          <p:cNvPr id="3" name="Date Placeholder 2">
            <a:extLst>
              <a:ext uri="{FF2B5EF4-FFF2-40B4-BE49-F238E27FC236}">
                <a16:creationId xmlns:a16="http://schemas.microsoft.com/office/drawing/2014/main" id="{A31AB624-0D2D-8566-2316-3877B5EBC863}"/>
              </a:ext>
            </a:extLst>
          </p:cNvPr>
          <p:cNvSpPr>
            <a:spLocks noGrp="1"/>
          </p:cNvSpPr>
          <p:nvPr>
            <p:ph type="dt" sz="half" idx="10"/>
          </p:nvPr>
        </p:nvSpPr>
        <p:spPr/>
        <p:txBody>
          <a:bodyPr/>
          <a:lstStyle>
            <a:lvl1pPr>
              <a:defRPr>
                <a:solidFill>
                  <a:srgbClr val="525252"/>
                </a:solidFill>
              </a:defRPr>
            </a:lvl1pPr>
          </a:lstStyle>
          <a:p>
            <a:r>
              <a:rPr lang="en-US"/>
              <a:t>H.R.1 and Insurance Affordability | April 2, 2026</a:t>
            </a:r>
          </a:p>
        </p:txBody>
      </p:sp>
      <p:sp>
        <p:nvSpPr>
          <p:cNvPr id="4" name="Slide Number Placeholder 3">
            <a:extLst>
              <a:ext uri="{FF2B5EF4-FFF2-40B4-BE49-F238E27FC236}">
                <a16:creationId xmlns:a16="http://schemas.microsoft.com/office/drawing/2014/main" id="{751F895F-0275-1758-D8C0-7E90FFBD9FD0}"/>
              </a:ext>
            </a:extLst>
          </p:cNvPr>
          <p:cNvSpPr>
            <a:spLocks noGrp="1"/>
          </p:cNvSpPr>
          <p:nvPr>
            <p:ph type="sldNum" sz="quarter" idx="11"/>
          </p:nvPr>
        </p:nvSpPr>
        <p:spPr/>
        <p:txBody>
          <a:bodyPr/>
          <a:lstStyle>
            <a:lvl1pPr>
              <a:defRPr>
                <a:solidFill>
                  <a:srgbClr val="525252"/>
                </a:solidFill>
              </a:defRPr>
            </a:lvl1pPr>
          </a:lstStyle>
          <a:p>
            <a:fld id="{10B69F8E-F17A-45D2-A25F-A6861FF6AD43}" type="slidenum">
              <a:rPr lang="en-US" smtClean="0"/>
              <a:pPr/>
              <a:t>‹#›</a:t>
            </a:fld>
            <a:endParaRPr lang="en-US"/>
          </a:p>
        </p:txBody>
      </p:sp>
      <p:sp>
        <p:nvSpPr>
          <p:cNvPr id="6" name="Table Placeholder 5">
            <a:extLst>
              <a:ext uri="{FF2B5EF4-FFF2-40B4-BE49-F238E27FC236}">
                <a16:creationId xmlns:a16="http://schemas.microsoft.com/office/drawing/2014/main" id="{571BE450-0026-E480-5311-C3819C784B75}"/>
              </a:ext>
            </a:extLst>
          </p:cNvPr>
          <p:cNvSpPr>
            <a:spLocks noGrp="1"/>
          </p:cNvSpPr>
          <p:nvPr>
            <p:ph type="tbl" sz="quarter" idx="12"/>
          </p:nvPr>
        </p:nvSpPr>
        <p:spPr>
          <a:xfrm>
            <a:off x="838200" y="1819275"/>
            <a:ext cx="10515600" cy="4373563"/>
          </a:xfrm>
        </p:spPr>
        <p:txBody>
          <a:bodyPr/>
          <a:lstStyle/>
          <a:p>
            <a:endParaRPr lang="en-US"/>
          </a:p>
        </p:txBody>
      </p:sp>
    </p:spTree>
    <p:extLst>
      <p:ext uri="{BB962C8B-B14F-4D97-AF65-F5344CB8AC3E}">
        <p14:creationId xmlns:p14="http://schemas.microsoft.com/office/powerpoint/2010/main" val="38033764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F6CB9-FEDE-CCEF-30B3-8EBDB706530C}"/>
              </a:ext>
            </a:extLst>
          </p:cNvPr>
          <p:cNvSpPr>
            <a:spLocks noGrp="1"/>
          </p:cNvSpPr>
          <p:nvPr>
            <p:ph type="title"/>
          </p:nvPr>
        </p:nvSpPr>
        <p:spPr/>
        <p:txBody>
          <a:bodyPr/>
          <a:lstStyle>
            <a:lvl1pPr>
              <a:defRPr>
                <a:effectLst/>
              </a:defRPr>
            </a:lvl1pPr>
          </a:lstStyle>
          <a:p>
            <a:r>
              <a:rPr lang="en-US"/>
              <a:t>Click to edit Master title style</a:t>
            </a:r>
          </a:p>
        </p:txBody>
      </p:sp>
      <p:sp>
        <p:nvSpPr>
          <p:cNvPr id="3" name="Date Placeholder 2">
            <a:extLst>
              <a:ext uri="{FF2B5EF4-FFF2-40B4-BE49-F238E27FC236}">
                <a16:creationId xmlns:a16="http://schemas.microsoft.com/office/drawing/2014/main" id="{4BCFE357-BBCC-5290-2589-72239E63E093}"/>
              </a:ext>
            </a:extLst>
          </p:cNvPr>
          <p:cNvSpPr>
            <a:spLocks noGrp="1"/>
          </p:cNvSpPr>
          <p:nvPr>
            <p:ph type="dt" sz="half" idx="10"/>
          </p:nvPr>
        </p:nvSpPr>
        <p:spPr/>
        <p:txBody>
          <a:bodyPr/>
          <a:lstStyle/>
          <a:p>
            <a:r>
              <a:rPr lang="en-US"/>
              <a:t>H.R.1 and Insurance Affordability | April 2, 2026</a:t>
            </a:r>
          </a:p>
        </p:txBody>
      </p:sp>
      <p:sp>
        <p:nvSpPr>
          <p:cNvPr id="4" name="Slide Number Placeholder 3">
            <a:extLst>
              <a:ext uri="{FF2B5EF4-FFF2-40B4-BE49-F238E27FC236}">
                <a16:creationId xmlns:a16="http://schemas.microsoft.com/office/drawing/2014/main" id="{E03EC479-51CD-7397-9F89-805A097D06D9}"/>
              </a:ext>
            </a:extLst>
          </p:cNvPr>
          <p:cNvSpPr>
            <a:spLocks noGrp="1"/>
          </p:cNvSpPr>
          <p:nvPr>
            <p:ph type="sldNum" sz="quarter" idx="11"/>
          </p:nvPr>
        </p:nvSpPr>
        <p:spPr/>
        <p:txBody>
          <a:bodyPr/>
          <a:lstStyle/>
          <a:p>
            <a:fld id="{10B69F8E-F17A-45D2-A25F-A6861FF6AD43}" type="slidenum">
              <a:rPr lang="en-US" smtClean="0"/>
              <a:pPr/>
              <a:t>‹#›</a:t>
            </a:fld>
            <a:endParaRPr lang="en-US">
              <a:solidFill>
                <a:srgbClr val="525252"/>
              </a:solidFill>
            </a:endParaRPr>
          </a:p>
        </p:txBody>
      </p:sp>
      <p:sp>
        <p:nvSpPr>
          <p:cNvPr id="6" name="Content Placeholder 5">
            <a:extLst>
              <a:ext uri="{FF2B5EF4-FFF2-40B4-BE49-F238E27FC236}">
                <a16:creationId xmlns:a16="http://schemas.microsoft.com/office/drawing/2014/main" id="{8BEDB3EF-504E-88C3-81B9-2B282E9DC872}"/>
              </a:ext>
            </a:extLst>
          </p:cNvPr>
          <p:cNvSpPr>
            <a:spLocks noGrp="1"/>
          </p:cNvSpPr>
          <p:nvPr>
            <p:ph sz="quarter" idx="12"/>
          </p:nvPr>
        </p:nvSpPr>
        <p:spPr>
          <a:xfrm>
            <a:off x="1800519" y="1789154"/>
            <a:ext cx="9553279" cy="1325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B4BC89F1-BCA0-F80E-F918-73E0E466099B}"/>
              </a:ext>
            </a:extLst>
          </p:cNvPr>
          <p:cNvSpPr>
            <a:spLocks noGrp="1"/>
          </p:cNvSpPr>
          <p:nvPr>
            <p:ph sz="quarter" idx="13"/>
          </p:nvPr>
        </p:nvSpPr>
        <p:spPr>
          <a:xfrm>
            <a:off x="1800518" y="3225801"/>
            <a:ext cx="9553281" cy="23265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E6447A67-01F7-59C5-7518-22B26FA49D7F}"/>
              </a:ext>
            </a:extLst>
          </p:cNvPr>
          <p:cNvSpPr>
            <a:spLocks noGrp="1"/>
          </p:cNvSpPr>
          <p:nvPr>
            <p:ph sz="quarter" idx="14" hasCustomPrompt="1"/>
          </p:nvPr>
        </p:nvSpPr>
        <p:spPr>
          <a:xfrm>
            <a:off x="838199" y="5663471"/>
            <a:ext cx="10515600" cy="581795"/>
          </a:xfrm>
        </p:spPr>
        <p:txBody>
          <a:bodyPr/>
          <a:lstStyle>
            <a:lvl1pPr>
              <a:defRPr sz="1800"/>
            </a:lvl1pPr>
          </a:lstStyle>
          <a:p>
            <a:pPr lvl="0"/>
            <a:r>
              <a:rPr lang="en-US"/>
              <a:t>Text</a:t>
            </a:r>
          </a:p>
        </p:txBody>
      </p:sp>
      <p:sp>
        <p:nvSpPr>
          <p:cNvPr id="12" name="Content Placeholder 11">
            <a:extLst>
              <a:ext uri="{FF2B5EF4-FFF2-40B4-BE49-F238E27FC236}">
                <a16:creationId xmlns:a16="http://schemas.microsoft.com/office/drawing/2014/main" id="{1F995E00-CFBF-AB08-74F5-0D5685CBBD96}"/>
              </a:ext>
            </a:extLst>
          </p:cNvPr>
          <p:cNvSpPr>
            <a:spLocks noGrp="1"/>
          </p:cNvSpPr>
          <p:nvPr>
            <p:ph sz="quarter" idx="15"/>
          </p:nvPr>
        </p:nvSpPr>
        <p:spPr>
          <a:xfrm>
            <a:off x="838200" y="1789113"/>
            <a:ext cx="858838" cy="1325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a:extLst>
              <a:ext uri="{FF2B5EF4-FFF2-40B4-BE49-F238E27FC236}">
                <a16:creationId xmlns:a16="http://schemas.microsoft.com/office/drawing/2014/main" id="{C7AA234D-3C65-8E69-1F68-C379DECF8181}"/>
              </a:ext>
            </a:extLst>
          </p:cNvPr>
          <p:cNvSpPr>
            <a:spLocks noGrp="1"/>
          </p:cNvSpPr>
          <p:nvPr>
            <p:ph sz="quarter" idx="16"/>
          </p:nvPr>
        </p:nvSpPr>
        <p:spPr>
          <a:xfrm>
            <a:off x="838199" y="3726313"/>
            <a:ext cx="858838" cy="1325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69980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D1C27-D33D-066F-471A-F828B1B180CA}"/>
              </a:ext>
            </a:extLst>
          </p:cNvPr>
          <p:cNvSpPr>
            <a:spLocks noGrp="1"/>
          </p:cNvSpPr>
          <p:nvPr>
            <p:ph type="title"/>
          </p:nvPr>
        </p:nvSpPr>
        <p:spPr/>
        <p:txBody>
          <a:bodyPr/>
          <a:lstStyle>
            <a:lvl1pPr>
              <a:defRPr>
                <a:effectLst/>
              </a:defRPr>
            </a:lvl1pPr>
          </a:lstStyle>
          <a:p>
            <a:r>
              <a:rPr lang="en-US"/>
              <a:t>Click to edit Master title style</a:t>
            </a:r>
          </a:p>
        </p:txBody>
      </p:sp>
      <p:sp>
        <p:nvSpPr>
          <p:cNvPr id="3" name="Date Placeholder 2">
            <a:extLst>
              <a:ext uri="{FF2B5EF4-FFF2-40B4-BE49-F238E27FC236}">
                <a16:creationId xmlns:a16="http://schemas.microsoft.com/office/drawing/2014/main" id="{FEFA8390-3E56-4B4B-52B6-5F49513457A0}"/>
              </a:ext>
            </a:extLst>
          </p:cNvPr>
          <p:cNvSpPr>
            <a:spLocks noGrp="1"/>
          </p:cNvSpPr>
          <p:nvPr>
            <p:ph type="dt" sz="half" idx="10"/>
          </p:nvPr>
        </p:nvSpPr>
        <p:spPr/>
        <p:txBody>
          <a:bodyPr/>
          <a:lstStyle/>
          <a:p>
            <a:r>
              <a:rPr lang="en-US"/>
              <a:t>H.R.1 and Insurance Affordability | April 2, 2026</a:t>
            </a:r>
          </a:p>
        </p:txBody>
      </p:sp>
      <p:sp>
        <p:nvSpPr>
          <p:cNvPr id="4" name="Slide Number Placeholder 3">
            <a:extLst>
              <a:ext uri="{FF2B5EF4-FFF2-40B4-BE49-F238E27FC236}">
                <a16:creationId xmlns:a16="http://schemas.microsoft.com/office/drawing/2014/main" id="{273B2AD9-A7A9-8BCB-5CEC-89ED6697DF10}"/>
              </a:ext>
            </a:extLst>
          </p:cNvPr>
          <p:cNvSpPr>
            <a:spLocks noGrp="1"/>
          </p:cNvSpPr>
          <p:nvPr>
            <p:ph type="sldNum" sz="quarter" idx="11"/>
          </p:nvPr>
        </p:nvSpPr>
        <p:spPr/>
        <p:txBody>
          <a:bodyPr/>
          <a:lstStyle/>
          <a:p>
            <a:fld id="{10B69F8E-F17A-45D2-A25F-A6861FF6AD43}" type="slidenum">
              <a:rPr lang="en-US" smtClean="0"/>
              <a:pPr/>
              <a:t>‹#›</a:t>
            </a:fld>
            <a:endParaRPr lang="en-US">
              <a:solidFill>
                <a:srgbClr val="525252"/>
              </a:solidFill>
            </a:endParaRPr>
          </a:p>
        </p:txBody>
      </p:sp>
      <p:sp>
        <p:nvSpPr>
          <p:cNvPr id="6" name="Content Placeholder 5">
            <a:extLst>
              <a:ext uri="{FF2B5EF4-FFF2-40B4-BE49-F238E27FC236}">
                <a16:creationId xmlns:a16="http://schemas.microsoft.com/office/drawing/2014/main" id="{15682922-CB0A-6FAF-3080-A14F99490402}"/>
              </a:ext>
            </a:extLst>
          </p:cNvPr>
          <p:cNvSpPr>
            <a:spLocks noGrp="1"/>
          </p:cNvSpPr>
          <p:nvPr>
            <p:ph sz="quarter" idx="12"/>
          </p:nvPr>
        </p:nvSpPr>
        <p:spPr>
          <a:xfrm>
            <a:off x="1611983" y="1897062"/>
            <a:ext cx="9741815" cy="1325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5">
            <a:extLst>
              <a:ext uri="{FF2B5EF4-FFF2-40B4-BE49-F238E27FC236}">
                <a16:creationId xmlns:a16="http://schemas.microsoft.com/office/drawing/2014/main" id="{A7F644EF-A943-9454-F556-0A0F7EFA61BA}"/>
              </a:ext>
            </a:extLst>
          </p:cNvPr>
          <p:cNvSpPr>
            <a:spLocks noGrp="1"/>
          </p:cNvSpPr>
          <p:nvPr>
            <p:ph sz="quarter" idx="13"/>
          </p:nvPr>
        </p:nvSpPr>
        <p:spPr>
          <a:xfrm>
            <a:off x="1611983" y="3326607"/>
            <a:ext cx="9741815" cy="1325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5">
            <a:extLst>
              <a:ext uri="{FF2B5EF4-FFF2-40B4-BE49-F238E27FC236}">
                <a16:creationId xmlns:a16="http://schemas.microsoft.com/office/drawing/2014/main" id="{39BCBE83-67FF-330E-7FE6-63ABDBD92F42}"/>
              </a:ext>
            </a:extLst>
          </p:cNvPr>
          <p:cNvSpPr>
            <a:spLocks noGrp="1"/>
          </p:cNvSpPr>
          <p:nvPr>
            <p:ph sz="quarter" idx="14"/>
          </p:nvPr>
        </p:nvSpPr>
        <p:spPr>
          <a:xfrm>
            <a:off x="1611983" y="4720431"/>
            <a:ext cx="9741815" cy="1325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176BA044-EDCE-C217-0D88-78531751DDC6}"/>
              </a:ext>
            </a:extLst>
          </p:cNvPr>
          <p:cNvSpPr>
            <a:spLocks noGrp="1"/>
          </p:cNvSpPr>
          <p:nvPr>
            <p:ph sz="quarter" idx="15"/>
          </p:nvPr>
        </p:nvSpPr>
        <p:spPr>
          <a:xfrm>
            <a:off x="838200" y="1862932"/>
            <a:ext cx="773113" cy="1359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9">
            <a:extLst>
              <a:ext uri="{FF2B5EF4-FFF2-40B4-BE49-F238E27FC236}">
                <a16:creationId xmlns:a16="http://schemas.microsoft.com/office/drawing/2014/main" id="{6012302C-8C5D-9C39-EDE7-92CF6C1B3D21}"/>
              </a:ext>
            </a:extLst>
          </p:cNvPr>
          <p:cNvSpPr>
            <a:spLocks noGrp="1"/>
          </p:cNvSpPr>
          <p:nvPr>
            <p:ph sz="quarter" idx="16"/>
          </p:nvPr>
        </p:nvSpPr>
        <p:spPr>
          <a:xfrm>
            <a:off x="838199" y="3394869"/>
            <a:ext cx="773113" cy="1325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9">
            <a:extLst>
              <a:ext uri="{FF2B5EF4-FFF2-40B4-BE49-F238E27FC236}">
                <a16:creationId xmlns:a16="http://schemas.microsoft.com/office/drawing/2014/main" id="{0692B7F4-8103-76DB-1A79-9BAB1FDB498F}"/>
              </a:ext>
            </a:extLst>
          </p:cNvPr>
          <p:cNvSpPr>
            <a:spLocks noGrp="1"/>
          </p:cNvSpPr>
          <p:nvPr>
            <p:ph sz="quarter" idx="17"/>
          </p:nvPr>
        </p:nvSpPr>
        <p:spPr>
          <a:xfrm>
            <a:off x="838198" y="4904053"/>
            <a:ext cx="773113" cy="1325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3">
            <a:extLst>
              <a:ext uri="{FF2B5EF4-FFF2-40B4-BE49-F238E27FC236}">
                <a16:creationId xmlns:a16="http://schemas.microsoft.com/office/drawing/2014/main" id="{C098D6A6-E00E-5B58-8161-190411503B07}"/>
              </a:ext>
            </a:extLst>
          </p:cNvPr>
          <p:cNvSpPr>
            <a:spLocks noGrp="1"/>
          </p:cNvSpPr>
          <p:nvPr>
            <p:ph type="body" sz="quarter" idx="18"/>
          </p:nvPr>
        </p:nvSpPr>
        <p:spPr>
          <a:xfrm>
            <a:off x="763588" y="6032500"/>
            <a:ext cx="10590212" cy="255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371952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EC042-D59F-3673-66EB-14DB0A06C8AD}"/>
              </a:ext>
            </a:extLst>
          </p:cNvPr>
          <p:cNvSpPr>
            <a:spLocks noGrp="1"/>
          </p:cNvSpPr>
          <p:nvPr>
            <p:ph type="title"/>
          </p:nvPr>
        </p:nvSpPr>
        <p:spPr>
          <a:xfrm>
            <a:off x="838200" y="365126"/>
            <a:ext cx="10515600" cy="1257198"/>
          </a:xfrm>
        </p:spPr>
        <p:txBody>
          <a:bodyPr/>
          <a:lstStyle>
            <a:lvl1pPr>
              <a:defRPr u="none">
                <a:effectLst/>
              </a:defRPr>
            </a:lvl1pPr>
          </a:lstStyle>
          <a:p>
            <a:r>
              <a:rPr lang="en-US"/>
              <a:t>Click to edit Master title style</a:t>
            </a:r>
          </a:p>
        </p:txBody>
      </p:sp>
      <p:sp>
        <p:nvSpPr>
          <p:cNvPr id="3" name="Date Placeholder 2">
            <a:extLst>
              <a:ext uri="{FF2B5EF4-FFF2-40B4-BE49-F238E27FC236}">
                <a16:creationId xmlns:a16="http://schemas.microsoft.com/office/drawing/2014/main" id="{23C20E59-4401-C4F7-2FB4-2E52D1100FAA}"/>
              </a:ext>
            </a:extLst>
          </p:cNvPr>
          <p:cNvSpPr>
            <a:spLocks noGrp="1"/>
          </p:cNvSpPr>
          <p:nvPr>
            <p:ph type="dt" sz="half" idx="10"/>
          </p:nvPr>
        </p:nvSpPr>
        <p:spPr/>
        <p:txBody>
          <a:bodyPr/>
          <a:lstStyle/>
          <a:p>
            <a:r>
              <a:rPr lang="en-US"/>
              <a:t>H.R.1 and Insurance Affordability | April 2, 2026</a:t>
            </a:r>
          </a:p>
        </p:txBody>
      </p:sp>
      <p:sp>
        <p:nvSpPr>
          <p:cNvPr id="4" name="Slide Number Placeholder 3">
            <a:extLst>
              <a:ext uri="{FF2B5EF4-FFF2-40B4-BE49-F238E27FC236}">
                <a16:creationId xmlns:a16="http://schemas.microsoft.com/office/drawing/2014/main" id="{7FFF0F8C-AC99-739A-DC8D-FEC1E98EB866}"/>
              </a:ext>
            </a:extLst>
          </p:cNvPr>
          <p:cNvSpPr>
            <a:spLocks noGrp="1"/>
          </p:cNvSpPr>
          <p:nvPr>
            <p:ph type="sldNum" sz="quarter" idx="11"/>
          </p:nvPr>
        </p:nvSpPr>
        <p:spPr/>
        <p:txBody>
          <a:bodyPr/>
          <a:lstStyle/>
          <a:p>
            <a:fld id="{10B69F8E-F17A-45D2-A25F-A6861FF6AD43}" type="slidenum">
              <a:rPr lang="en-US" smtClean="0"/>
              <a:pPr/>
              <a:t>‹#›</a:t>
            </a:fld>
            <a:endParaRPr lang="en-US">
              <a:solidFill>
                <a:srgbClr val="525252"/>
              </a:solidFill>
            </a:endParaRPr>
          </a:p>
        </p:txBody>
      </p:sp>
      <p:sp>
        <p:nvSpPr>
          <p:cNvPr id="6" name="Content Placeholder 5">
            <a:extLst>
              <a:ext uri="{FF2B5EF4-FFF2-40B4-BE49-F238E27FC236}">
                <a16:creationId xmlns:a16="http://schemas.microsoft.com/office/drawing/2014/main" id="{1D2A29A1-B898-3E16-B751-12BE8218D9AA}"/>
              </a:ext>
            </a:extLst>
          </p:cNvPr>
          <p:cNvSpPr>
            <a:spLocks noGrp="1"/>
          </p:cNvSpPr>
          <p:nvPr>
            <p:ph sz="quarter" idx="12"/>
          </p:nvPr>
        </p:nvSpPr>
        <p:spPr>
          <a:xfrm>
            <a:off x="838198" y="1823527"/>
            <a:ext cx="5149850" cy="1849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5">
            <a:extLst>
              <a:ext uri="{FF2B5EF4-FFF2-40B4-BE49-F238E27FC236}">
                <a16:creationId xmlns:a16="http://schemas.microsoft.com/office/drawing/2014/main" id="{D4A6033E-2D61-193D-9636-BDA37FA64967}"/>
              </a:ext>
            </a:extLst>
          </p:cNvPr>
          <p:cNvSpPr>
            <a:spLocks noGrp="1"/>
          </p:cNvSpPr>
          <p:nvPr>
            <p:ph sz="quarter" idx="13"/>
          </p:nvPr>
        </p:nvSpPr>
        <p:spPr>
          <a:xfrm>
            <a:off x="6203948" y="1823527"/>
            <a:ext cx="5149850" cy="1849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5">
            <a:extLst>
              <a:ext uri="{FF2B5EF4-FFF2-40B4-BE49-F238E27FC236}">
                <a16:creationId xmlns:a16="http://schemas.microsoft.com/office/drawing/2014/main" id="{044F7E8D-0DDC-BA80-D117-3ACB12555990}"/>
              </a:ext>
            </a:extLst>
          </p:cNvPr>
          <p:cNvSpPr>
            <a:spLocks noGrp="1"/>
          </p:cNvSpPr>
          <p:nvPr>
            <p:ph sz="quarter" idx="14"/>
          </p:nvPr>
        </p:nvSpPr>
        <p:spPr>
          <a:xfrm>
            <a:off x="6203952" y="3789977"/>
            <a:ext cx="5149850" cy="1849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5">
            <a:extLst>
              <a:ext uri="{FF2B5EF4-FFF2-40B4-BE49-F238E27FC236}">
                <a16:creationId xmlns:a16="http://schemas.microsoft.com/office/drawing/2014/main" id="{75B70997-94EE-8AFF-380E-FEF0EBBAA324}"/>
              </a:ext>
            </a:extLst>
          </p:cNvPr>
          <p:cNvSpPr>
            <a:spLocks noGrp="1"/>
          </p:cNvSpPr>
          <p:nvPr>
            <p:ph sz="quarter" idx="15"/>
          </p:nvPr>
        </p:nvSpPr>
        <p:spPr>
          <a:xfrm>
            <a:off x="838200" y="3789977"/>
            <a:ext cx="5149850" cy="1849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a:extLst>
              <a:ext uri="{FF2B5EF4-FFF2-40B4-BE49-F238E27FC236}">
                <a16:creationId xmlns:a16="http://schemas.microsoft.com/office/drawing/2014/main" id="{814F516E-870E-1A67-9EF8-D0039E458CD1}"/>
              </a:ext>
            </a:extLst>
          </p:cNvPr>
          <p:cNvSpPr>
            <a:spLocks noGrp="1"/>
          </p:cNvSpPr>
          <p:nvPr>
            <p:ph sz="quarter" idx="16"/>
          </p:nvPr>
        </p:nvSpPr>
        <p:spPr>
          <a:xfrm>
            <a:off x="838199" y="5830529"/>
            <a:ext cx="10515599" cy="4612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a:extLst>
              <a:ext uri="{FF2B5EF4-FFF2-40B4-BE49-F238E27FC236}">
                <a16:creationId xmlns:a16="http://schemas.microsoft.com/office/drawing/2014/main" id="{56144A06-C8F9-A3CC-D741-08EDB48DB694}"/>
              </a:ext>
            </a:extLst>
          </p:cNvPr>
          <p:cNvSpPr>
            <a:spLocks noGrp="1"/>
          </p:cNvSpPr>
          <p:nvPr>
            <p:ph sz="quarter" idx="17"/>
          </p:nvPr>
        </p:nvSpPr>
        <p:spPr>
          <a:xfrm>
            <a:off x="963613" y="2251075"/>
            <a:ext cx="1022350" cy="944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3">
            <a:extLst>
              <a:ext uri="{FF2B5EF4-FFF2-40B4-BE49-F238E27FC236}">
                <a16:creationId xmlns:a16="http://schemas.microsoft.com/office/drawing/2014/main" id="{0AF25498-C903-6AC7-CC6D-533ED6E06098}"/>
              </a:ext>
            </a:extLst>
          </p:cNvPr>
          <p:cNvSpPr>
            <a:spLocks noGrp="1"/>
          </p:cNvSpPr>
          <p:nvPr>
            <p:ph sz="quarter" idx="18"/>
          </p:nvPr>
        </p:nvSpPr>
        <p:spPr>
          <a:xfrm>
            <a:off x="963613" y="4279337"/>
            <a:ext cx="1022350" cy="944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3">
            <a:extLst>
              <a:ext uri="{FF2B5EF4-FFF2-40B4-BE49-F238E27FC236}">
                <a16:creationId xmlns:a16="http://schemas.microsoft.com/office/drawing/2014/main" id="{5D6AB5CC-2A9B-A82A-7A39-D6A3E6169AEE}"/>
              </a:ext>
            </a:extLst>
          </p:cNvPr>
          <p:cNvSpPr>
            <a:spLocks noGrp="1"/>
          </p:cNvSpPr>
          <p:nvPr>
            <p:ph sz="quarter" idx="19"/>
          </p:nvPr>
        </p:nvSpPr>
        <p:spPr>
          <a:xfrm>
            <a:off x="6307445" y="2309582"/>
            <a:ext cx="1022350" cy="944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3">
            <a:extLst>
              <a:ext uri="{FF2B5EF4-FFF2-40B4-BE49-F238E27FC236}">
                <a16:creationId xmlns:a16="http://schemas.microsoft.com/office/drawing/2014/main" id="{84E073A8-7CC6-7B33-DC45-30A53A52F3D6}"/>
              </a:ext>
            </a:extLst>
          </p:cNvPr>
          <p:cNvSpPr>
            <a:spLocks noGrp="1"/>
          </p:cNvSpPr>
          <p:nvPr>
            <p:ph sz="quarter" idx="20"/>
          </p:nvPr>
        </p:nvSpPr>
        <p:spPr>
          <a:xfrm>
            <a:off x="6307445" y="4205466"/>
            <a:ext cx="1022350" cy="944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4481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6F7B4-B139-76D8-B74A-2CD5152D1C32}"/>
              </a:ext>
            </a:extLst>
          </p:cNvPr>
          <p:cNvSpPr>
            <a:spLocks noGrp="1"/>
          </p:cNvSpPr>
          <p:nvPr>
            <p:ph type="title"/>
          </p:nvPr>
        </p:nvSpPr>
        <p:spPr/>
        <p:txBody>
          <a:bodyPr/>
          <a:lstStyle>
            <a:lvl1pPr>
              <a:defRPr sz="4000">
                <a:solidFill>
                  <a:srgbClr val="D53520"/>
                </a:solidFill>
                <a:effectLst/>
                <a:latin typeface="Franklin Gothic Demi" panose="020B0703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4F32A3F5-4C30-06C4-75E1-42A478972870}"/>
              </a:ext>
            </a:extLst>
          </p:cNvPr>
          <p:cNvSpPr>
            <a:spLocks noGrp="1"/>
          </p:cNvSpPr>
          <p:nvPr>
            <p:ph idx="1"/>
          </p:nvPr>
        </p:nvSpPr>
        <p:spPr>
          <a:xfrm>
            <a:off x="838200" y="1797916"/>
            <a:ext cx="10515600" cy="4052744"/>
          </a:xfrm>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C33F91-B240-0367-9B5D-0C2F88718A2B}"/>
              </a:ext>
            </a:extLst>
          </p:cNvPr>
          <p:cNvSpPr>
            <a:spLocks noGrp="1"/>
          </p:cNvSpPr>
          <p:nvPr>
            <p:ph type="dt" sz="half" idx="10"/>
          </p:nvPr>
        </p:nvSpPr>
        <p:spPr/>
        <p:txBody>
          <a:bodyPr/>
          <a:lstStyle>
            <a:lvl1pPr>
              <a:defRPr sz="1800" strike="noStrike">
                <a:solidFill>
                  <a:srgbClr val="525252"/>
                </a:solidFill>
                <a:latin typeface="Franklin Gothic Book" panose="020B0503020102020204" pitchFamily="34" charset="0"/>
              </a:defRPr>
            </a:lvl1pPr>
          </a:lstStyle>
          <a:p>
            <a:r>
              <a:rPr lang="en-US"/>
              <a:t>H.R.1 and Insurance Affordability | April 2, 2026</a:t>
            </a:r>
          </a:p>
        </p:txBody>
      </p:sp>
      <p:sp>
        <p:nvSpPr>
          <p:cNvPr id="6" name="Slide Number Placeholder 5">
            <a:extLst>
              <a:ext uri="{FF2B5EF4-FFF2-40B4-BE49-F238E27FC236}">
                <a16:creationId xmlns:a16="http://schemas.microsoft.com/office/drawing/2014/main" id="{3FBC9C83-F833-EAB8-261D-5220922BFFF4}"/>
              </a:ext>
            </a:extLst>
          </p:cNvPr>
          <p:cNvSpPr>
            <a:spLocks noGrp="1"/>
          </p:cNvSpPr>
          <p:nvPr>
            <p:ph type="sldNum" sz="quarter" idx="12"/>
          </p:nvPr>
        </p:nvSpPr>
        <p:spPr/>
        <p:txBody>
          <a:bodyPr/>
          <a:lstStyle>
            <a:lvl1pPr>
              <a:defRPr sz="1800" strike="noStrike">
                <a:solidFill>
                  <a:srgbClr val="525252"/>
                </a:solidFill>
                <a:latin typeface="Franklin Gothic Book" panose="020B0503020102020204" pitchFamily="34" charset="0"/>
              </a:defRPr>
            </a:lvl1pPr>
          </a:lstStyle>
          <a:p>
            <a:fld id="{10B69F8E-F17A-45D2-A25F-A6861FF6AD43}" type="slidenum">
              <a:rPr lang="en-US" smtClean="0"/>
              <a:pPr/>
              <a:t>‹#›</a:t>
            </a:fld>
            <a:endParaRPr lang="en-US"/>
          </a:p>
        </p:txBody>
      </p:sp>
      <p:sp>
        <p:nvSpPr>
          <p:cNvPr id="7" name="Content Placeholder 6">
            <a:extLst>
              <a:ext uri="{FF2B5EF4-FFF2-40B4-BE49-F238E27FC236}">
                <a16:creationId xmlns:a16="http://schemas.microsoft.com/office/drawing/2014/main" id="{F50E6B48-6591-00A9-33DA-498C0305C1D0}"/>
              </a:ext>
            </a:extLst>
          </p:cNvPr>
          <p:cNvSpPr>
            <a:spLocks noGrp="1"/>
          </p:cNvSpPr>
          <p:nvPr>
            <p:ph sz="quarter" idx="13"/>
          </p:nvPr>
        </p:nvSpPr>
        <p:spPr>
          <a:xfrm>
            <a:off x="838200" y="5957888"/>
            <a:ext cx="10515600" cy="365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30275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E835-A50C-FF13-F18B-82A46D5C1FF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D05CA3D-06C9-E6B7-3866-27C1BC31E14F}"/>
              </a:ext>
            </a:extLst>
          </p:cNvPr>
          <p:cNvSpPr>
            <a:spLocks noGrp="1"/>
          </p:cNvSpPr>
          <p:nvPr>
            <p:ph type="dt" sz="half" idx="10"/>
          </p:nvPr>
        </p:nvSpPr>
        <p:spPr/>
        <p:txBody>
          <a:bodyPr/>
          <a:lstStyle/>
          <a:p>
            <a:r>
              <a:rPr lang="en-US"/>
              <a:t>H.R.1 and Insurance Affordability | April 2, 2026</a:t>
            </a:r>
          </a:p>
        </p:txBody>
      </p:sp>
      <p:sp>
        <p:nvSpPr>
          <p:cNvPr id="4" name="Slide Number Placeholder 3">
            <a:extLst>
              <a:ext uri="{FF2B5EF4-FFF2-40B4-BE49-F238E27FC236}">
                <a16:creationId xmlns:a16="http://schemas.microsoft.com/office/drawing/2014/main" id="{3A9E7545-7D73-A86D-7242-56F7CBC39EDA}"/>
              </a:ext>
            </a:extLst>
          </p:cNvPr>
          <p:cNvSpPr>
            <a:spLocks noGrp="1"/>
          </p:cNvSpPr>
          <p:nvPr>
            <p:ph type="sldNum" sz="quarter" idx="11"/>
          </p:nvPr>
        </p:nvSpPr>
        <p:spPr/>
        <p:txBody>
          <a:bodyPr/>
          <a:lstStyle/>
          <a:p>
            <a:fld id="{10B69F8E-F17A-45D2-A25F-A6861FF6AD43}" type="slidenum">
              <a:rPr lang="en-US" smtClean="0"/>
              <a:pPr/>
              <a:t>‹#›</a:t>
            </a:fld>
            <a:endParaRPr lang="en-US">
              <a:solidFill>
                <a:srgbClr val="525252"/>
              </a:solidFill>
            </a:endParaRPr>
          </a:p>
        </p:txBody>
      </p:sp>
      <p:sp>
        <p:nvSpPr>
          <p:cNvPr id="6" name="Content Placeholder 5">
            <a:extLst>
              <a:ext uri="{FF2B5EF4-FFF2-40B4-BE49-F238E27FC236}">
                <a16:creationId xmlns:a16="http://schemas.microsoft.com/office/drawing/2014/main" id="{4763EDBB-9F2E-44B7-9ED4-2B6A2A71AF6F}"/>
              </a:ext>
            </a:extLst>
          </p:cNvPr>
          <p:cNvSpPr>
            <a:spLocks noGrp="1"/>
          </p:cNvSpPr>
          <p:nvPr>
            <p:ph sz="quarter" idx="12"/>
          </p:nvPr>
        </p:nvSpPr>
        <p:spPr>
          <a:xfrm>
            <a:off x="838200" y="1811338"/>
            <a:ext cx="884238" cy="877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385C8EE3-7839-9FF5-1AF0-528EE9DB7450}"/>
              </a:ext>
            </a:extLst>
          </p:cNvPr>
          <p:cNvSpPr>
            <a:spLocks noGrp="1"/>
          </p:cNvSpPr>
          <p:nvPr>
            <p:ph sz="quarter" idx="13"/>
          </p:nvPr>
        </p:nvSpPr>
        <p:spPr>
          <a:xfrm>
            <a:off x="1838325" y="1811338"/>
            <a:ext cx="9515475" cy="877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5">
            <a:extLst>
              <a:ext uri="{FF2B5EF4-FFF2-40B4-BE49-F238E27FC236}">
                <a16:creationId xmlns:a16="http://schemas.microsoft.com/office/drawing/2014/main" id="{2010077A-17FB-3810-BD9C-BFE54EF2B825}"/>
              </a:ext>
            </a:extLst>
          </p:cNvPr>
          <p:cNvSpPr>
            <a:spLocks noGrp="1"/>
          </p:cNvSpPr>
          <p:nvPr>
            <p:ph sz="quarter" idx="14"/>
          </p:nvPr>
        </p:nvSpPr>
        <p:spPr>
          <a:xfrm>
            <a:off x="838199" y="2888353"/>
            <a:ext cx="884238" cy="877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7">
            <a:extLst>
              <a:ext uri="{FF2B5EF4-FFF2-40B4-BE49-F238E27FC236}">
                <a16:creationId xmlns:a16="http://schemas.microsoft.com/office/drawing/2014/main" id="{FE32D21B-2AA6-B305-CDFA-C4C0F1C09536}"/>
              </a:ext>
            </a:extLst>
          </p:cNvPr>
          <p:cNvSpPr>
            <a:spLocks noGrp="1"/>
          </p:cNvSpPr>
          <p:nvPr>
            <p:ph sz="quarter" idx="15"/>
          </p:nvPr>
        </p:nvSpPr>
        <p:spPr>
          <a:xfrm>
            <a:off x="1838324" y="2888353"/>
            <a:ext cx="9515475" cy="877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5">
            <a:extLst>
              <a:ext uri="{FF2B5EF4-FFF2-40B4-BE49-F238E27FC236}">
                <a16:creationId xmlns:a16="http://schemas.microsoft.com/office/drawing/2014/main" id="{293C7057-8615-7AD5-ED74-60A8387C9F81}"/>
              </a:ext>
            </a:extLst>
          </p:cNvPr>
          <p:cNvSpPr>
            <a:spLocks noGrp="1"/>
          </p:cNvSpPr>
          <p:nvPr>
            <p:ph sz="quarter" idx="16"/>
          </p:nvPr>
        </p:nvSpPr>
        <p:spPr>
          <a:xfrm>
            <a:off x="838199" y="4003193"/>
            <a:ext cx="884238" cy="877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7">
            <a:extLst>
              <a:ext uri="{FF2B5EF4-FFF2-40B4-BE49-F238E27FC236}">
                <a16:creationId xmlns:a16="http://schemas.microsoft.com/office/drawing/2014/main" id="{AAD87D33-056F-B18C-55D4-43C1112BFACA}"/>
              </a:ext>
            </a:extLst>
          </p:cNvPr>
          <p:cNvSpPr>
            <a:spLocks noGrp="1"/>
          </p:cNvSpPr>
          <p:nvPr>
            <p:ph sz="quarter" idx="17"/>
          </p:nvPr>
        </p:nvSpPr>
        <p:spPr>
          <a:xfrm>
            <a:off x="1838324" y="4003193"/>
            <a:ext cx="9515475" cy="877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5">
            <a:extLst>
              <a:ext uri="{FF2B5EF4-FFF2-40B4-BE49-F238E27FC236}">
                <a16:creationId xmlns:a16="http://schemas.microsoft.com/office/drawing/2014/main" id="{4ABC128A-BF6E-DF26-C17A-6812B3F71574}"/>
              </a:ext>
            </a:extLst>
          </p:cNvPr>
          <p:cNvSpPr>
            <a:spLocks noGrp="1"/>
          </p:cNvSpPr>
          <p:nvPr>
            <p:ph sz="quarter" idx="18"/>
          </p:nvPr>
        </p:nvSpPr>
        <p:spPr>
          <a:xfrm>
            <a:off x="838199" y="5080208"/>
            <a:ext cx="884238" cy="877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9735493B-102C-9713-B470-15E384C13BBE}"/>
              </a:ext>
            </a:extLst>
          </p:cNvPr>
          <p:cNvSpPr>
            <a:spLocks noGrp="1"/>
          </p:cNvSpPr>
          <p:nvPr>
            <p:ph sz="quarter" idx="19"/>
          </p:nvPr>
        </p:nvSpPr>
        <p:spPr>
          <a:xfrm>
            <a:off x="1838324" y="5080208"/>
            <a:ext cx="9515475" cy="877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3506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4E84F-5B71-A902-C23B-C643DE4A4F53}"/>
              </a:ext>
            </a:extLst>
          </p:cNvPr>
          <p:cNvSpPr>
            <a:spLocks noGrp="1"/>
          </p:cNvSpPr>
          <p:nvPr>
            <p:ph type="title"/>
          </p:nvPr>
        </p:nvSpPr>
        <p:spPr/>
        <p:txBody>
          <a:bodyPr/>
          <a:lstStyle>
            <a:lvl1pPr>
              <a:defRPr>
                <a:effectLst/>
              </a:defRPr>
            </a:lvl1pPr>
          </a:lstStyle>
          <a:p>
            <a:r>
              <a:rPr lang="en-US"/>
              <a:t>Click to edit Master title style</a:t>
            </a:r>
          </a:p>
        </p:txBody>
      </p:sp>
      <p:sp>
        <p:nvSpPr>
          <p:cNvPr id="3" name="Date Placeholder 2">
            <a:extLst>
              <a:ext uri="{FF2B5EF4-FFF2-40B4-BE49-F238E27FC236}">
                <a16:creationId xmlns:a16="http://schemas.microsoft.com/office/drawing/2014/main" id="{0BCD04B0-BA3F-F1DB-E0EC-05A7E4714057}"/>
              </a:ext>
            </a:extLst>
          </p:cNvPr>
          <p:cNvSpPr>
            <a:spLocks noGrp="1"/>
          </p:cNvSpPr>
          <p:nvPr>
            <p:ph type="dt" sz="half" idx="10"/>
          </p:nvPr>
        </p:nvSpPr>
        <p:spPr/>
        <p:txBody>
          <a:bodyPr/>
          <a:lstStyle/>
          <a:p>
            <a:r>
              <a:rPr lang="en-US"/>
              <a:t>H.R.1 and Insurance Affordability | April 2, 2026</a:t>
            </a:r>
          </a:p>
        </p:txBody>
      </p:sp>
      <p:sp>
        <p:nvSpPr>
          <p:cNvPr id="4" name="Slide Number Placeholder 3">
            <a:extLst>
              <a:ext uri="{FF2B5EF4-FFF2-40B4-BE49-F238E27FC236}">
                <a16:creationId xmlns:a16="http://schemas.microsoft.com/office/drawing/2014/main" id="{DBE2172C-8C6F-FB94-35F0-D4F01BB7B3C7}"/>
              </a:ext>
            </a:extLst>
          </p:cNvPr>
          <p:cNvSpPr>
            <a:spLocks noGrp="1"/>
          </p:cNvSpPr>
          <p:nvPr>
            <p:ph type="sldNum" sz="quarter" idx="11"/>
          </p:nvPr>
        </p:nvSpPr>
        <p:spPr/>
        <p:txBody>
          <a:bodyPr/>
          <a:lstStyle/>
          <a:p>
            <a:fld id="{10B69F8E-F17A-45D2-A25F-A6861FF6AD43}" type="slidenum">
              <a:rPr lang="en-US" smtClean="0"/>
              <a:pPr/>
              <a:t>‹#›</a:t>
            </a:fld>
            <a:endParaRPr lang="en-US">
              <a:solidFill>
                <a:srgbClr val="525252"/>
              </a:solidFill>
            </a:endParaRPr>
          </a:p>
        </p:txBody>
      </p:sp>
      <p:sp>
        <p:nvSpPr>
          <p:cNvPr id="6" name="Text Placeholder 5">
            <a:extLst>
              <a:ext uri="{FF2B5EF4-FFF2-40B4-BE49-F238E27FC236}">
                <a16:creationId xmlns:a16="http://schemas.microsoft.com/office/drawing/2014/main" id="{FFBEEE07-FBB7-A25A-DF7B-52039F7745D0}"/>
              </a:ext>
            </a:extLst>
          </p:cNvPr>
          <p:cNvSpPr>
            <a:spLocks noGrp="1"/>
          </p:cNvSpPr>
          <p:nvPr>
            <p:ph type="body" sz="quarter" idx="12"/>
          </p:nvPr>
        </p:nvSpPr>
        <p:spPr>
          <a:xfrm>
            <a:off x="838200" y="1819275"/>
            <a:ext cx="10515600" cy="433388"/>
          </a:xfrm>
        </p:spPr>
        <p:txBody>
          <a:bodyPr/>
          <a:lstStyle/>
          <a:p>
            <a:pPr lvl="0"/>
            <a:r>
              <a:rPr lang="en-US"/>
              <a:t>Click to edit Master text styles</a:t>
            </a:r>
          </a:p>
        </p:txBody>
      </p:sp>
      <p:sp>
        <p:nvSpPr>
          <p:cNvPr id="8" name="Text Placeholder 5">
            <a:extLst>
              <a:ext uri="{FF2B5EF4-FFF2-40B4-BE49-F238E27FC236}">
                <a16:creationId xmlns:a16="http://schemas.microsoft.com/office/drawing/2014/main" id="{5C46629C-FBF9-5770-23B4-F5212FC43AFD}"/>
              </a:ext>
            </a:extLst>
          </p:cNvPr>
          <p:cNvSpPr>
            <a:spLocks noGrp="1"/>
          </p:cNvSpPr>
          <p:nvPr>
            <p:ph type="body" sz="quarter" idx="14"/>
          </p:nvPr>
        </p:nvSpPr>
        <p:spPr>
          <a:xfrm>
            <a:off x="838198" y="4336330"/>
            <a:ext cx="5091261" cy="1790455"/>
          </a:xfrm>
        </p:spPr>
        <p:txBody>
          <a:bodyPr/>
          <a:lstStyle/>
          <a:p>
            <a:pPr lvl="0"/>
            <a:r>
              <a:rPr lang="en-US"/>
              <a:t>Click to edit Master text styles</a:t>
            </a:r>
          </a:p>
        </p:txBody>
      </p:sp>
      <p:sp>
        <p:nvSpPr>
          <p:cNvPr id="9" name="Text Placeholder 5">
            <a:extLst>
              <a:ext uri="{FF2B5EF4-FFF2-40B4-BE49-F238E27FC236}">
                <a16:creationId xmlns:a16="http://schemas.microsoft.com/office/drawing/2014/main" id="{A1AE53D1-12D9-53E0-B398-A5834C92EB03}"/>
              </a:ext>
            </a:extLst>
          </p:cNvPr>
          <p:cNvSpPr>
            <a:spLocks noGrp="1"/>
          </p:cNvSpPr>
          <p:nvPr>
            <p:ph type="body" sz="quarter" idx="15"/>
          </p:nvPr>
        </p:nvSpPr>
        <p:spPr>
          <a:xfrm>
            <a:off x="838197" y="2431092"/>
            <a:ext cx="5091261" cy="1790455"/>
          </a:xfrm>
        </p:spPr>
        <p:txBody>
          <a:bodyPr/>
          <a:lstStyle/>
          <a:p>
            <a:pPr lvl="0"/>
            <a:r>
              <a:rPr lang="en-US"/>
              <a:t>Click to edit Master text styles</a:t>
            </a:r>
          </a:p>
        </p:txBody>
      </p:sp>
      <p:sp>
        <p:nvSpPr>
          <p:cNvPr id="10" name="Text Placeholder 5">
            <a:extLst>
              <a:ext uri="{FF2B5EF4-FFF2-40B4-BE49-F238E27FC236}">
                <a16:creationId xmlns:a16="http://schemas.microsoft.com/office/drawing/2014/main" id="{CBFF12DE-B73A-E75E-09CD-9CE3A73DCC05}"/>
              </a:ext>
            </a:extLst>
          </p:cNvPr>
          <p:cNvSpPr>
            <a:spLocks noGrp="1"/>
          </p:cNvSpPr>
          <p:nvPr>
            <p:ph type="body" sz="quarter" idx="16"/>
          </p:nvPr>
        </p:nvSpPr>
        <p:spPr>
          <a:xfrm>
            <a:off x="6262539" y="2399269"/>
            <a:ext cx="5091261" cy="1790455"/>
          </a:xfrm>
        </p:spPr>
        <p:txBody>
          <a:bodyPr/>
          <a:lstStyle/>
          <a:p>
            <a:pPr lvl="0"/>
            <a:r>
              <a:rPr lang="en-US"/>
              <a:t>Click to edit Master text styles</a:t>
            </a:r>
          </a:p>
        </p:txBody>
      </p:sp>
      <p:sp>
        <p:nvSpPr>
          <p:cNvPr id="11" name="Text Placeholder 5">
            <a:extLst>
              <a:ext uri="{FF2B5EF4-FFF2-40B4-BE49-F238E27FC236}">
                <a16:creationId xmlns:a16="http://schemas.microsoft.com/office/drawing/2014/main" id="{4A1C0D76-8BF8-0E73-D7B7-ABBD2454B3DE}"/>
              </a:ext>
            </a:extLst>
          </p:cNvPr>
          <p:cNvSpPr>
            <a:spLocks noGrp="1"/>
          </p:cNvSpPr>
          <p:nvPr>
            <p:ph type="body" sz="quarter" idx="17"/>
          </p:nvPr>
        </p:nvSpPr>
        <p:spPr>
          <a:xfrm>
            <a:off x="6262538" y="4336330"/>
            <a:ext cx="5091261" cy="1790455"/>
          </a:xfrm>
        </p:spPr>
        <p:txBody>
          <a:bodyPr/>
          <a:lstStyle/>
          <a:p>
            <a:pPr lvl="0"/>
            <a:r>
              <a:rPr lang="en-US"/>
              <a:t>Click to edit Master text styles</a:t>
            </a:r>
          </a:p>
        </p:txBody>
      </p:sp>
    </p:spTree>
    <p:extLst>
      <p:ext uri="{BB962C8B-B14F-4D97-AF65-F5344CB8AC3E}">
        <p14:creationId xmlns:p14="http://schemas.microsoft.com/office/powerpoint/2010/main" val="3810857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42FD92D-FC77-DC45-B093-430CAF4BCD48}" type="datetimeFigureOut">
              <a:rPr lang="en-US" smtClean="0"/>
              <a:t>4/7/2026</a:t>
            </a:fld>
            <a:endParaRPr lang="en-US"/>
          </a:p>
        </p:txBody>
      </p:sp>
      <p:sp>
        <p:nvSpPr>
          <p:cNvPr id="5" name="Footer Placeholder 4"/>
          <p:cNvSpPr>
            <a:spLocks noGrp="1"/>
          </p:cNvSpPr>
          <p:nvPr>
            <p:ph type="ftr" sz="quarter" idx="11"/>
          </p:nvPr>
        </p:nvSpPr>
        <p:spPr>
          <a:xfrm>
            <a:off x="4084320" y="6492876"/>
            <a:ext cx="3860800" cy="365125"/>
          </a:xfrm>
          <a:prstGeom prst="rect">
            <a:avLst/>
          </a:prstGeom>
        </p:spPr>
        <p:txBody>
          <a:bodyPr/>
          <a:lstStyle>
            <a:lvl1pPr algn="ctr">
              <a:defRPr/>
            </a:lvl1pPr>
          </a:lstStyle>
          <a:p>
            <a:endParaRPr lang="en-US"/>
          </a:p>
        </p:txBody>
      </p:sp>
      <p:sp>
        <p:nvSpPr>
          <p:cNvPr id="6" name="Slide Number Placeholder 5"/>
          <p:cNvSpPr>
            <a:spLocks noGrp="1"/>
          </p:cNvSpPr>
          <p:nvPr>
            <p:ph type="sldNum" sz="quarter" idx="12"/>
          </p:nvPr>
        </p:nvSpPr>
        <p:spPr/>
        <p:txBody>
          <a:bodyPr/>
          <a:lstStyle>
            <a:lvl1pPr>
              <a:defRPr sz="1400">
                <a:latin typeface="+mn-lt"/>
              </a:defRPr>
            </a:lvl1pPr>
          </a:lstStyle>
          <a:p>
            <a:r>
              <a:rPr lang="en-US"/>
              <a:t>www.shvs.org</a:t>
            </a:r>
          </a:p>
        </p:txBody>
      </p:sp>
    </p:spTree>
    <p:extLst>
      <p:ext uri="{BB962C8B-B14F-4D97-AF65-F5344CB8AC3E}">
        <p14:creationId xmlns:p14="http://schemas.microsoft.com/office/powerpoint/2010/main" val="1022268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42FD92D-FC77-DC45-B093-430CAF4BCD48}" type="datetimeFigureOut">
              <a:rPr lang="en-US" smtClean="0"/>
              <a:t>4/7/2026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8F61B7B-C0D0-AF4B-B8D3-FC967CD47F6A}" type="slidenum">
              <a:rPr lang="en-US" smtClean="0"/>
              <a:t>‹#›</a:t>
            </a:fld>
            <a:endParaRPr lang="en-US"/>
          </a:p>
        </p:txBody>
      </p:sp>
    </p:spTree>
    <p:extLst>
      <p:ext uri="{BB962C8B-B14F-4D97-AF65-F5344CB8AC3E}">
        <p14:creationId xmlns:p14="http://schemas.microsoft.com/office/powerpoint/2010/main" val="15207182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42FD92D-FC77-DC45-B093-430CAF4BCD48}" type="datetimeFigureOut">
              <a:rPr lang="en-US" smtClean="0"/>
              <a:t>4/7/2026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8F61B7B-C0D0-AF4B-B8D3-FC967CD47F6A}" type="slidenum">
              <a:rPr lang="en-US" smtClean="0"/>
              <a:t>‹#›</a:t>
            </a:fld>
            <a:endParaRPr lang="en-US"/>
          </a:p>
        </p:txBody>
      </p:sp>
    </p:spTree>
    <p:extLst>
      <p:ext uri="{BB962C8B-B14F-4D97-AF65-F5344CB8AC3E}">
        <p14:creationId xmlns:p14="http://schemas.microsoft.com/office/powerpoint/2010/main" val="5534991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F42FD92D-FC77-DC45-B093-430CAF4BCD48}" type="datetimeFigureOut">
              <a:rPr lang="en-US" smtClean="0"/>
              <a:t>4/7/2026</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F8F61B7B-C0D0-AF4B-B8D3-FC967CD47F6A}" type="slidenum">
              <a:rPr lang="en-US" smtClean="0"/>
              <a:t>‹#›</a:t>
            </a:fld>
            <a:endParaRPr lang="en-US"/>
          </a:p>
        </p:txBody>
      </p:sp>
    </p:spTree>
    <p:extLst>
      <p:ext uri="{BB962C8B-B14F-4D97-AF65-F5344CB8AC3E}">
        <p14:creationId xmlns:p14="http://schemas.microsoft.com/office/powerpoint/2010/main" val="31615217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F42FD92D-FC77-DC45-B093-430CAF4BCD48}" type="datetimeFigureOut">
              <a:rPr lang="en-US" smtClean="0"/>
              <a:t>4/7/2026</a:t>
            </a:fld>
            <a:endParaRPr lang="en-US"/>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F8F61B7B-C0D0-AF4B-B8D3-FC967CD47F6A}" type="slidenum">
              <a:rPr lang="en-US" smtClean="0"/>
              <a:t>‹#›</a:t>
            </a:fld>
            <a:endParaRPr lang="en-US"/>
          </a:p>
        </p:txBody>
      </p:sp>
    </p:spTree>
    <p:extLst>
      <p:ext uri="{BB962C8B-B14F-4D97-AF65-F5344CB8AC3E}">
        <p14:creationId xmlns:p14="http://schemas.microsoft.com/office/powerpoint/2010/main" val="16766477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F42FD92D-FC77-DC45-B093-430CAF4BCD48}" type="datetimeFigureOut">
              <a:rPr lang="en-US" smtClean="0"/>
              <a:t>4/7/2026</a:t>
            </a:fld>
            <a:endParaRPr lang="en-US"/>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F8F61B7B-C0D0-AF4B-B8D3-FC967CD47F6A}" type="slidenum">
              <a:rPr lang="en-US" smtClean="0"/>
              <a:t>‹#›</a:t>
            </a:fld>
            <a:endParaRPr lang="en-US"/>
          </a:p>
        </p:txBody>
      </p:sp>
    </p:spTree>
    <p:extLst>
      <p:ext uri="{BB962C8B-B14F-4D97-AF65-F5344CB8AC3E}">
        <p14:creationId xmlns:p14="http://schemas.microsoft.com/office/powerpoint/2010/main" val="7848307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F42FD92D-FC77-DC45-B093-430CAF4BCD48}" type="datetimeFigureOut">
              <a:rPr lang="en-US" smtClean="0"/>
              <a:t>4/7/2026</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F8F61B7B-C0D0-AF4B-B8D3-FC967CD47F6A}" type="slidenum">
              <a:rPr lang="en-US" smtClean="0"/>
              <a:t>‹#›</a:t>
            </a:fld>
            <a:endParaRPr lang="en-US"/>
          </a:p>
        </p:txBody>
      </p:sp>
    </p:spTree>
    <p:extLst>
      <p:ext uri="{BB962C8B-B14F-4D97-AF65-F5344CB8AC3E}">
        <p14:creationId xmlns:p14="http://schemas.microsoft.com/office/powerpoint/2010/main" val="5257795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F42FD92D-FC77-DC45-B093-430CAF4BCD48}" type="datetimeFigureOut">
              <a:rPr lang="en-US" smtClean="0"/>
              <a:t>4/7/2026</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F8F61B7B-C0D0-AF4B-B8D3-FC967CD47F6A}" type="slidenum">
              <a:rPr lang="en-US" smtClean="0"/>
              <a:t>‹#›</a:t>
            </a:fld>
            <a:endParaRPr lang="en-US"/>
          </a:p>
        </p:txBody>
      </p:sp>
    </p:spTree>
    <p:extLst>
      <p:ext uri="{BB962C8B-B14F-4D97-AF65-F5344CB8AC3E}">
        <p14:creationId xmlns:p14="http://schemas.microsoft.com/office/powerpoint/2010/main" val="4102247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BPP - 1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70B38F7-86B0-6A78-99A4-242E0A0943A1}"/>
              </a:ext>
              <a:ext uri="{C183D7F6-B498-43B3-948B-1728B52AA6E4}">
                <adec:decorative xmlns:adec="http://schemas.microsoft.com/office/drawing/2017/decorative" val="1"/>
              </a:ext>
            </a:extLst>
          </p:cNvPr>
          <p:cNvSpPr/>
          <p:nvPr userDrawn="1"/>
        </p:nvSpPr>
        <p:spPr>
          <a:xfrm>
            <a:off x="10372436" y="92364"/>
            <a:ext cx="1717964" cy="7019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06F7B4-B139-76D8-B74A-2CD5152D1C32}"/>
              </a:ext>
            </a:extLst>
          </p:cNvPr>
          <p:cNvSpPr>
            <a:spLocks noGrp="1"/>
          </p:cNvSpPr>
          <p:nvPr>
            <p:ph type="title"/>
          </p:nvPr>
        </p:nvSpPr>
        <p:spPr/>
        <p:txBody>
          <a:bodyPr/>
          <a:lstStyle>
            <a:lvl1pPr>
              <a:defRPr sz="4000">
                <a:solidFill>
                  <a:srgbClr val="D53520"/>
                </a:solidFill>
                <a:effectLst/>
                <a:latin typeface="Franklin Gothic Demi" panose="020B0703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4F32A3F5-4C30-06C4-75E1-42A478972870}"/>
              </a:ext>
            </a:extLst>
          </p:cNvPr>
          <p:cNvSpPr>
            <a:spLocks noGrp="1"/>
          </p:cNvSpPr>
          <p:nvPr>
            <p:ph idx="1"/>
          </p:nvPr>
        </p:nvSpPr>
        <p:spPr>
          <a:xfrm>
            <a:off x="838200" y="1797916"/>
            <a:ext cx="10515600" cy="4052744"/>
          </a:xfrm>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C33F91-B240-0367-9B5D-0C2F88718A2B}"/>
              </a:ext>
            </a:extLst>
          </p:cNvPr>
          <p:cNvSpPr>
            <a:spLocks noGrp="1"/>
          </p:cNvSpPr>
          <p:nvPr>
            <p:ph type="dt" sz="half" idx="10"/>
          </p:nvPr>
        </p:nvSpPr>
        <p:spPr/>
        <p:txBody>
          <a:bodyPr/>
          <a:lstStyle>
            <a:lvl1pPr>
              <a:defRPr sz="1800" strike="noStrike">
                <a:solidFill>
                  <a:srgbClr val="525252"/>
                </a:solidFill>
                <a:latin typeface="Franklin Gothic Book" panose="020B0503020102020204" pitchFamily="34" charset="0"/>
              </a:defRPr>
            </a:lvl1pPr>
          </a:lstStyle>
          <a:p>
            <a:r>
              <a:rPr lang="en-US"/>
              <a:t>H.R.1 and Insurance Affordability | April 2, 2026</a:t>
            </a:r>
          </a:p>
        </p:txBody>
      </p:sp>
      <p:sp>
        <p:nvSpPr>
          <p:cNvPr id="6" name="Slide Number Placeholder 5">
            <a:extLst>
              <a:ext uri="{FF2B5EF4-FFF2-40B4-BE49-F238E27FC236}">
                <a16:creationId xmlns:a16="http://schemas.microsoft.com/office/drawing/2014/main" id="{3FBC9C83-F833-EAB8-261D-5220922BFFF4}"/>
              </a:ext>
            </a:extLst>
          </p:cNvPr>
          <p:cNvSpPr>
            <a:spLocks noGrp="1"/>
          </p:cNvSpPr>
          <p:nvPr>
            <p:ph type="sldNum" sz="quarter" idx="12"/>
          </p:nvPr>
        </p:nvSpPr>
        <p:spPr/>
        <p:txBody>
          <a:bodyPr/>
          <a:lstStyle>
            <a:lvl1pPr>
              <a:defRPr sz="1800" strike="noStrike">
                <a:solidFill>
                  <a:srgbClr val="525252"/>
                </a:solidFill>
                <a:latin typeface="Franklin Gothic Book" panose="020B0503020102020204" pitchFamily="34" charset="0"/>
              </a:defRPr>
            </a:lvl1pPr>
          </a:lstStyle>
          <a:p>
            <a:fld id="{10B69F8E-F17A-45D2-A25F-A6861FF6AD43}" type="slidenum">
              <a:rPr lang="en-US" smtClean="0"/>
              <a:pPr/>
              <a:t>‹#›</a:t>
            </a:fld>
            <a:endParaRPr lang="en-US"/>
          </a:p>
        </p:txBody>
      </p:sp>
      <p:sp>
        <p:nvSpPr>
          <p:cNvPr id="7" name="Content Placeholder 6">
            <a:extLst>
              <a:ext uri="{FF2B5EF4-FFF2-40B4-BE49-F238E27FC236}">
                <a16:creationId xmlns:a16="http://schemas.microsoft.com/office/drawing/2014/main" id="{F50E6B48-6591-00A9-33DA-498C0305C1D0}"/>
              </a:ext>
            </a:extLst>
          </p:cNvPr>
          <p:cNvSpPr>
            <a:spLocks noGrp="1"/>
          </p:cNvSpPr>
          <p:nvPr>
            <p:ph sz="quarter" idx="13"/>
          </p:nvPr>
        </p:nvSpPr>
        <p:spPr>
          <a:xfrm>
            <a:off x="838200" y="5957888"/>
            <a:ext cx="10515600" cy="365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3B4BFF37-74D2-CC2F-CAEF-53041D45F75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31654" y="163512"/>
            <a:ext cx="913765" cy="517525"/>
          </a:xfrm>
          <a:prstGeom prst="rect">
            <a:avLst/>
          </a:prstGeom>
        </p:spPr>
      </p:pic>
    </p:spTree>
    <p:extLst>
      <p:ext uri="{BB962C8B-B14F-4D97-AF65-F5344CB8AC3E}">
        <p14:creationId xmlns:p14="http://schemas.microsoft.com/office/powerpoint/2010/main" val="8867647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F42FD92D-FC77-DC45-B093-430CAF4BCD48}" type="datetimeFigureOut">
              <a:rPr lang="en-US" smtClean="0"/>
              <a:t>4/7/2026</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F8F61B7B-C0D0-AF4B-B8D3-FC967CD47F6A}" type="slidenum">
              <a:rPr lang="en-US" smtClean="0"/>
              <a:t>‹#›</a:t>
            </a:fld>
            <a:endParaRPr lang="en-US"/>
          </a:p>
        </p:txBody>
      </p:sp>
    </p:spTree>
    <p:extLst>
      <p:ext uri="{BB962C8B-B14F-4D97-AF65-F5344CB8AC3E}">
        <p14:creationId xmlns:p14="http://schemas.microsoft.com/office/powerpoint/2010/main" val="45862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42FD92D-FC77-DC45-B093-430CAF4BCD48}" type="datetimeFigureOut">
              <a:rPr lang="en-US" smtClean="0"/>
              <a:t>4/7/2026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8F61B7B-C0D0-AF4B-B8D3-FC967CD47F6A}" type="slidenum">
              <a:rPr lang="en-US" smtClean="0"/>
              <a:t>‹#›</a:t>
            </a:fld>
            <a:endParaRPr lang="en-US"/>
          </a:p>
        </p:txBody>
      </p:sp>
    </p:spTree>
    <p:extLst>
      <p:ext uri="{BB962C8B-B14F-4D97-AF65-F5344CB8AC3E}">
        <p14:creationId xmlns:p14="http://schemas.microsoft.com/office/powerpoint/2010/main" val="34343819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42FD92D-FC77-DC45-B093-430CAF4BCD48}" type="datetimeFigureOut">
              <a:rPr lang="en-US" smtClean="0"/>
              <a:t>4/7/2026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8F61B7B-C0D0-AF4B-B8D3-FC967CD47F6A}" type="slidenum">
              <a:rPr lang="en-US" smtClean="0"/>
              <a:t>‹#›</a:t>
            </a:fld>
            <a:endParaRPr lang="en-US"/>
          </a:p>
        </p:txBody>
      </p:sp>
    </p:spTree>
    <p:extLst>
      <p:ext uri="{BB962C8B-B14F-4D97-AF65-F5344CB8AC3E}">
        <p14:creationId xmlns:p14="http://schemas.microsoft.com/office/powerpoint/2010/main" val="41269667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a:t>Click to edit Master title style</a:t>
            </a:r>
          </a:p>
        </p:txBody>
      </p:sp>
      <p:sp>
        <p:nvSpPr>
          <p:cNvPr id="3" name="Slide Number Placeholder 2"/>
          <p:cNvSpPr>
            <a:spLocks noGrp="1"/>
          </p:cNvSpPr>
          <p:nvPr>
            <p:ph type="sldNum" sz="quarter" idx="10"/>
          </p:nvPr>
        </p:nvSpPr>
        <p:spPr/>
        <p:txBody>
          <a:bodyPr/>
          <a:lstStyle/>
          <a:p>
            <a:r>
              <a:rPr lang="en-US"/>
              <a:t>Page | </a:t>
            </a:r>
            <a:fld id="{F8F61B7B-C0D0-AF4B-B8D3-FC967CD47F6A}" type="slidenum">
              <a:rPr lang="en-US" smtClean="0"/>
              <a:pPr/>
              <a:t>‹#›</a:t>
            </a:fld>
            <a:endParaRPr lang="en-US"/>
          </a:p>
        </p:txBody>
      </p:sp>
    </p:spTree>
    <p:extLst>
      <p:ext uri="{BB962C8B-B14F-4D97-AF65-F5344CB8AC3E}">
        <p14:creationId xmlns:p14="http://schemas.microsoft.com/office/powerpoint/2010/main" val="28072626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AC74E3-19F4-0141-86E7-09A63899B376}"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89AD78-8C7A-B549-90F5-327CDFD3286E}" type="slidenum">
              <a:rPr lang="en-US" smtClean="0"/>
              <a:t>‹#›</a:t>
            </a:fld>
            <a:endParaRPr lang="en-US"/>
          </a:p>
        </p:txBody>
      </p:sp>
    </p:spTree>
    <p:extLst>
      <p:ext uri="{BB962C8B-B14F-4D97-AF65-F5344CB8AC3E}">
        <p14:creationId xmlns:p14="http://schemas.microsoft.com/office/powerpoint/2010/main" val="34214209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AC74E3-19F4-0141-86E7-09A63899B376}"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89AD78-8C7A-B549-90F5-327CDFD3286E}" type="slidenum">
              <a:rPr lang="en-US" smtClean="0"/>
              <a:t>‹#›</a:t>
            </a:fld>
            <a:endParaRPr lang="en-US"/>
          </a:p>
        </p:txBody>
      </p:sp>
    </p:spTree>
    <p:extLst>
      <p:ext uri="{BB962C8B-B14F-4D97-AF65-F5344CB8AC3E}">
        <p14:creationId xmlns:p14="http://schemas.microsoft.com/office/powerpoint/2010/main" val="10698168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AC74E3-19F4-0141-86E7-09A63899B376}"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89AD78-8C7A-B549-90F5-327CDFD3286E}" type="slidenum">
              <a:rPr lang="en-US" smtClean="0"/>
              <a:t>‹#›</a:t>
            </a:fld>
            <a:endParaRPr lang="en-US"/>
          </a:p>
        </p:txBody>
      </p:sp>
    </p:spTree>
    <p:extLst>
      <p:ext uri="{BB962C8B-B14F-4D97-AF65-F5344CB8AC3E}">
        <p14:creationId xmlns:p14="http://schemas.microsoft.com/office/powerpoint/2010/main" val="31172120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AC74E3-19F4-0141-86E7-09A63899B376}"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89AD78-8C7A-B549-90F5-327CDFD3286E}" type="slidenum">
              <a:rPr lang="en-US" smtClean="0"/>
              <a:t>‹#›</a:t>
            </a:fld>
            <a:endParaRPr lang="en-US"/>
          </a:p>
        </p:txBody>
      </p:sp>
    </p:spTree>
    <p:extLst>
      <p:ext uri="{BB962C8B-B14F-4D97-AF65-F5344CB8AC3E}">
        <p14:creationId xmlns:p14="http://schemas.microsoft.com/office/powerpoint/2010/main" val="20697806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AC74E3-19F4-0141-86E7-09A63899B376}" type="datetimeFigureOut">
              <a:rPr lang="en-US" smtClean="0"/>
              <a:t>4/7/2026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89AD78-8C7A-B549-90F5-327CDFD3286E}" type="slidenum">
              <a:rPr lang="en-US" smtClean="0"/>
              <a:t>‹#›</a:t>
            </a:fld>
            <a:endParaRPr lang="en-US"/>
          </a:p>
        </p:txBody>
      </p:sp>
    </p:spTree>
    <p:extLst>
      <p:ext uri="{BB962C8B-B14F-4D97-AF65-F5344CB8AC3E}">
        <p14:creationId xmlns:p14="http://schemas.microsoft.com/office/powerpoint/2010/main" val="40308119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AC74E3-19F4-0141-86E7-09A63899B376}" type="datetimeFigureOut">
              <a:rPr lang="en-US" smtClean="0"/>
              <a:t>4/7/2026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89AD78-8C7A-B549-90F5-327CDFD3286E}" type="slidenum">
              <a:rPr lang="en-US" smtClean="0"/>
              <a:t>‹#›</a:t>
            </a:fld>
            <a:endParaRPr lang="en-US"/>
          </a:p>
        </p:txBody>
      </p:sp>
      <p:sp>
        <p:nvSpPr>
          <p:cNvPr id="6" name="Slide Number Placeholder 5">
            <a:extLst>
              <a:ext uri="{FF2B5EF4-FFF2-40B4-BE49-F238E27FC236}">
                <a16:creationId xmlns:a16="http://schemas.microsoft.com/office/drawing/2014/main" id="{8BE1AF82-BF28-79C2-7836-518F47BF2796}"/>
              </a:ext>
            </a:extLst>
          </p:cNvPr>
          <p:cNvSpPr txBox="1">
            <a:spLocks/>
          </p:cNvSpPr>
          <p:nvPr userDrawn="1"/>
        </p:nvSpPr>
        <p:spPr>
          <a:xfrm>
            <a:off x="697171" y="6356351"/>
            <a:ext cx="4031916" cy="444977"/>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400">
                <a:solidFill>
                  <a:schemeClr val="bg1"/>
                </a:solidFill>
              </a:rPr>
              <a:t>State Health Value Strategies </a:t>
            </a:r>
            <a:r>
              <a:rPr lang="en-US" sz="1400" b="1">
                <a:solidFill>
                  <a:schemeClr val="bg1"/>
                </a:solidFill>
              </a:rPr>
              <a:t>| </a:t>
            </a:r>
            <a:r>
              <a:rPr lang="en-US" sz="1400">
                <a:solidFill>
                  <a:schemeClr val="bg1"/>
                </a:solidFill>
              </a:rPr>
              <a:t>&lt;#&gt;</a:t>
            </a:r>
          </a:p>
        </p:txBody>
      </p:sp>
    </p:spTree>
    <p:extLst>
      <p:ext uri="{BB962C8B-B14F-4D97-AF65-F5344CB8AC3E}">
        <p14:creationId xmlns:p14="http://schemas.microsoft.com/office/powerpoint/2010/main" val="3883325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2B01A-EC65-60E9-E500-39DAEAAF9FF8}"/>
              </a:ext>
            </a:extLst>
          </p:cNvPr>
          <p:cNvSpPr>
            <a:spLocks noGrp="1"/>
          </p:cNvSpPr>
          <p:nvPr>
            <p:ph type="title"/>
          </p:nvPr>
        </p:nvSpPr>
        <p:spPr>
          <a:xfrm>
            <a:off x="831850" y="1709738"/>
            <a:ext cx="10515600" cy="2852737"/>
          </a:xfrm>
        </p:spPr>
        <p:txBody>
          <a:bodyPr anchor="b"/>
          <a:lstStyle>
            <a:lvl1pPr algn="ctr">
              <a:defRPr sz="6000">
                <a:solidFill>
                  <a:srgbClr val="D53520"/>
                </a:solidFill>
                <a:effectLst>
                  <a:outerShdw blurRad="38100" dist="38100" dir="2700000" algn="tl">
                    <a:srgbClr val="000000">
                      <a:alpha val="43137"/>
                    </a:srgbClr>
                  </a:outerShdw>
                </a:effectLst>
                <a:latin typeface="Franklin Gothic Demi" panose="020B07030201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BD7775B1-E063-EDCF-5D9F-2438DB8A830D}"/>
              </a:ext>
            </a:extLst>
          </p:cNvPr>
          <p:cNvSpPr>
            <a:spLocks noGrp="1"/>
          </p:cNvSpPr>
          <p:nvPr>
            <p:ph type="body" idx="1"/>
          </p:nvPr>
        </p:nvSpPr>
        <p:spPr>
          <a:xfrm>
            <a:off x="831850" y="4589463"/>
            <a:ext cx="10515600" cy="1500187"/>
          </a:xfrm>
        </p:spPr>
        <p:txBody>
          <a:bodyPr/>
          <a:lstStyle>
            <a:lvl1pPr marL="0" indent="0" algn="ctr">
              <a:buNone/>
              <a:defRPr sz="2400" b="0">
                <a:solidFill>
                  <a:srgbClr val="1B1B1B"/>
                </a:solidFill>
                <a:latin typeface="Franklin Gothic Book" panose="020B05030201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427D9E-137A-E773-5622-BF0968730F04}"/>
              </a:ext>
            </a:extLst>
          </p:cNvPr>
          <p:cNvSpPr>
            <a:spLocks noGrp="1"/>
          </p:cNvSpPr>
          <p:nvPr>
            <p:ph type="dt" sz="half" idx="10"/>
          </p:nvPr>
        </p:nvSpPr>
        <p:spPr/>
        <p:txBody>
          <a:bodyPr/>
          <a:lstStyle>
            <a:lvl1pPr>
              <a:defRPr sz="1800">
                <a:solidFill>
                  <a:srgbClr val="525252"/>
                </a:solidFill>
                <a:latin typeface="Franklin Gothic Book" panose="020B0503020102020204" pitchFamily="34" charset="0"/>
              </a:defRPr>
            </a:lvl1pPr>
          </a:lstStyle>
          <a:p>
            <a:r>
              <a:rPr lang="en-US"/>
              <a:t>H.R.1 and Insurance Affordability | April 2, 2026</a:t>
            </a:r>
          </a:p>
        </p:txBody>
      </p:sp>
      <p:sp>
        <p:nvSpPr>
          <p:cNvPr id="6" name="Slide Number Placeholder 5">
            <a:extLst>
              <a:ext uri="{FF2B5EF4-FFF2-40B4-BE49-F238E27FC236}">
                <a16:creationId xmlns:a16="http://schemas.microsoft.com/office/drawing/2014/main" id="{0418FDC5-06EF-3435-2958-880A38355373}"/>
              </a:ext>
            </a:extLst>
          </p:cNvPr>
          <p:cNvSpPr>
            <a:spLocks noGrp="1"/>
          </p:cNvSpPr>
          <p:nvPr>
            <p:ph type="sldNum" sz="quarter" idx="12"/>
          </p:nvPr>
        </p:nvSpPr>
        <p:spPr/>
        <p:txBody>
          <a:bodyPr/>
          <a:lstStyle>
            <a:lvl1pPr>
              <a:defRPr sz="1800">
                <a:solidFill>
                  <a:srgbClr val="525252"/>
                </a:solidFill>
                <a:latin typeface="Franklin Gothic Book" panose="020B0503020102020204" pitchFamily="34" charset="0"/>
              </a:defRPr>
            </a:lvl1pPr>
          </a:lstStyle>
          <a:p>
            <a:fld id="{10B69F8E-F17A-45D2-A25F-A6861FF6AD43}" type="slidenum">
              <a:rPr lang="en-US" smtClean="0"/>
              <a:pPr/>
              <a:t>‹#›</a:t>
            </a:fld>
            <a:endParaRPr lang="en-US"/>
          </a:p>
        </p:txBody>
      </p:sp>
    </p:spTree>
    <p:extLst>
      <p:ext uri="{BB962C8B-B14F-4D97-AF65-F5344CB8AC3E}">
        <p14:creationId xmlns:p14="http://schemas.microsoft.com/office/powerpoint/2010/main" val="24053940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AC74E3-19F4-0141-86E7-09A63899B376}" type="datetimeFigureOut">
              <a:rPr lang="en-US" smtClean="0"/>
              <a:t>4/7/2026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89AD78-8C7A-B549-90F5-327CDFD3286E}" type="slidenum">
              <a:rPr lang="en-US" smtClean="0"/>
              <a:t>‹#›</a:t>
            </a:fld>
            <a:endParaRPr lang="en-US"/>
          </a:p>
        </p:txBody>
      </p:sp>
    </p:spTree>
    <p:extLst>
      <p:ext uri="{BB962C8B-B14F-4D97-AF65-F5344CB8AC3E}">
        <p14:creationId xmlns:p14="http://schemas.microsoft.com/office/powerpoint/2010/main" val="10069216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AC74E3-19F4-0141-86E7-09A63899B376}"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89AD78-8C7A-B549-90F5-327CDFD3286E}" type="slidenum">
              <a:rPr lang="en-US" smtClean="0"/>
              <a:t>‹#›</a:t>
            </a:fld>
            <a:endParaRPr lang="en-US"/>
          </a:p>
        </p:txBody>
      </p:sp>
    </p:spTree>
    <p:extLst>
      <p:ext uri="{BB962C8B-B14F-4D97-AF65-F5344CB8AC3E}">
        <p14:creationId xmlns:p14="http://schemas.microsoft.com/office/powerpoint/2010/main" val="25990095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AC74E3-19F4-0141-86E7-09A63899B376}"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89AD78-8C7A-B549-90F5-327CDFD3286E}" type="slidenum">
              <a:rPr lang="en-US" smtClean="0"/>
              <a:t>‹#›</a:t>
            </a:fld>
            <a:endParaRPr lang="en-US"/>
          </a:p>
        </p:txBody>
      </p:sp>
    </p:spTree>
    <p:extLst>
      <p:ext uri="{BB962C8B-B14F-4D97-AF65-F5344CB8AC3E}">
        <p14:creationId xmlns:p14="http://schemas.microsoft.com/office/powerpoint/2010/main" val="31207930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AC74E3-19F4-0141-86E7-09A63899B376}"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89AD78-8C7A-B549-90F5-327CDFD3286E}" type="slidenum">
              <a:rPr lang="en-US" smtClean="0"/>
              <a:t>‹#›</a:t>
            </a:fld>
            <a:endParaRPr lang="en-US"/>
          </a:p>
        </p:txBody>
      </p:sp>
    </p:spTree>
    <p:extLst>
      <p:ext uri="{BB962C8B-B14F-4D97-AF65-F5344CB8AC3E}">
        <p14:creationId xmlns:p14="http://schemas.microsoft.com/office/powerpoint/2010/main" val="7286087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AC74E3-19F4-0141-86E7-09A63899B376}"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89AD78-8C7A-B549-90F5-327CDFD3286E}" type="slidenum">
              <a:rPr lang="en-US" smtClean="0"/>
              <a:t>‹#›</a:t>
            </a:fld>
            <a:endParaRPr lang="en-US"/>
          </a:p>
        </p:txBody>
      </p:sp>
    </p:spTree>
    <p:extLst>
      <p:ext uri="{BB962C8B-B14F-4D97-AF65-F5344CB8AC3E}">
        <p14:creationId xmlns:p14="http://schemas.microsoft.com/office/powerpoint/2010/main" val="30882272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8D62E2BC-4460-3F4D-88F5-9900B451A8BE}" type="datetimeFigureOut">
              <a:rPr lang="en-US" smtClean="0"/>
              <a:t>4/7/2026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34608083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41374"/>
            <a:ext cx="10972800" cy="1143000"/>
          </a:xfrm>
        </p:spPr>
        <p:txBody>
          <a:bodyPr/>
          <a:lstStyle/>
          <a:p>
            <a:r>
              <a:rPr lang="en-US"/>
              <a:t>Click to edit Master title style</a:t>
            </a:r>
          </a:p>
        </p:txBody>
      </p:sp>
      <p:sp>
        <p:nvSpPr>
          <p:cNvPr id="3" name="Content Placeholder 2"/>
          <p:cNvSpPr>
            <a:spLocks noGrp="1"/>
          </p:cNvSpPr>
          <p:nvPr>
            <p:ph idx="1"/>
          </p:nvPr>
        </p:nvSpPr>
        <p:spPr>
          <a:xfrm>
            <a:off x="609600" y="2154119"/>
            <a:ext cx="10972800" cy="38533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8D62E2BC-4460-3F4D-88F5-9900B451A8BE}" type="datetimeFigureOut">
              <a:rPr lang="en-US" smtClean="0"/>
              <a:t>4/7/2026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2260570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8D62E2BC-4460-3F4D-88F5-9900B451A8BE}" type="datetimeFigureOut">
              <a:rPr lang="en-US" smtClean="0"/>
              <a:t>4/7/2026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37365227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8D62E2BC-4460-3F4D-88F5-9900B451A8BE}" type="datetimeFigureOut">
              <a:rPr lang="en-US" smtClean="0"/>
              <a:t>4/7/2026</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12502979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8D62E2BC-4460-3F4D-88F5-9900B451A8BE}" type="datetimeFigureOut">
              <a:rPr lang="en-US" smtClean="0"/>
              <a:t>4/7/2026</a:t>
            </a:fld>
            <a:endParaRPr lang="en-US"/>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376529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3CE51-28A8-2F86-ECCE-E8CCE0A835E8}"/>
              </a:ext>
            </a:extLst>
          </p:cNvPr>
          <p:cNvSpPr>
            <a:spLocks noGrp="1"/>
          </p:cNvSpPr>
          <p:nvPr>
            <p:ph type="title"/>
          </p:nvPr>
        </p:nvSpPr>
        <p:spPr/>
        <p:txBody>
          <a:bodyPr/>
          <a:lstStyle>
            <a:lvl1pPr>
              <a:defRPr>
                <a:effectLst/>
              </a:defRPr>
            </a:lvl1pPr>
          </a:lstStyle>
          <a:p>
            <a:r>
              <a:rPr lang="en-US"/>
              <a:t>Click to edit Master title style</a:t>
            </a:r>
          </a:p>
        </p:txBody>
      </p:sp>
      <p:sp>
        <p:nvSpPr>
          <p:cNvPr id="3" name="Content Placeholder 2">
            <a:extLst>
              <a:ext uri="{FF2B5EF4-FFF2-40B4-BE49-F238E27FC236}">
                <a16:creationId xmlns:a16="http://schemas.microsoft.com/office/drawing/2014/main" id="{1AA692DC-5D92-948D-1471-1715DBDCD9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FBF79E-8A68-BDC4-B383-B91A2A0761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F9DFA0-AA26-9537-7933-6DCFD728E195}"/>
              </a:ext>
            </a:extLst>
          </p:cNvPr>
          <p:cNvSpPr>
            <a:spLocks noGrp="1"/>
          </p:cNvSpPr>
          <p:nvPr>
            <p:ph type="dt" sz="half" idx="10"/>
          </p:nvPr>
        </p:nvSpPr>
        <p:spPr/>
        <p:txBody>
          <a:bodyPr/>
          <a:lstStyle>
            <a:lvl1pPr>
              <a:defRPr>
                <a:solidFill>
                  <a:srgbClr val="525252"/>
                </a:solidFill>
              </a:defRPr>
            </a:lvl1pPr>
          </a:lstStyle>
          <a:p>
            <a:r>
              <a:rPr lang="en-US"/>
              <a:t>H.R.1 and Insurance Affordability | April 2, 2026</a:t>
            </a:r>
          </a:p>
        </p:txBody>
      </p:sp>
      <p:sp>
        <p:nvSpPr>
          <p:cNvPr id="7" name="Slide Number Placeholder 6">
            <a:extLst>
              <a:ext uri="{FF2B5EF4-FFF2-40B4-BE49-F238E27FC236}">
                <a16:creationId xmlns:a16="http://schemas.microsoft.com/office/drawing/2014/main" id="{6815E050-D645-4788-0B47-07B58DCA2023}"/>
              </a:ext>
            </a:extLst>
          </p:cNvPr>
          <p:cNvSpPr>
            <a:spLocks noGrp="1"/>
          </p:cNvSpPr>
          <p:nvPr>
            <p:ph type="sldNum" sz="quarter" idx="12"/>
          </p:nvPr>
        </p:nvSpPr>
        <p:spPr/>
        <p:txBody>
          <a:bodyPr/>
          <a:lstStyle>
            <a:lvl1pPr>
              <a:defRPr>
                <a:solidFill>
                  <a:srgbClr val="525252"/>
                </a:solidFill>
              </a:defRPr>
            </a:lvl1pPr>
          </a:lstStyle>
          <a:p>
            <a:fld id="{10B69F8E-F17A-45D2-A25F-A6861FF6AD43}" type="slidenum">
              <a:rPr lang="en-US" smtClean="0"/>
              <a:pPr/>
              <a:t>‹#›</a:t>
            </a:fld>
            <a:endParaRPr lang="en-US"/>
          </a:p>
        </p:txBody>
      </p:sp>
      <p:sp>
        <p:nvSpPr>
          <p:cNvPr id="8" name="Content Placeholder 7">
            <a:extLst>
              <a:ext uri="{FF2B5EF4-FFF2-40B4-BE49-F238E27FC236}">
                <a16:creationId xmlns:a16="http://schemas.microsoft.com/office/drawing/2014/main" id="{823B4903-CBEB-0779-41FD-1491D0E75C36}"/>
              </a:ext>
            </a:extLst>
          </p:cNvPr>
          <p:cNvSpPr>
            <a:spLocks noGrp="1"/>
          </p:cNvSpPr>
          <p:nvPr>
            <p:ph sz="quarter" idx="13"/>
          </p:nvPr>
        </p:nvSpPr>
        <p:spPr>
          <a:xfrm>
            <a:off x="838200" y="5754688"/>
            <a:ext cx="10515600" cy="422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09225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8D62E2BC-4460-3F4D-88F5-9900B451A8BE}" type="datetimeFigureOut">
              <a:rPr lang="en-US" smtClean="0"/>
              <a:t>4/7/2026</a:t>
            </a:fld>
            <a:endParaRPr lang="en-US"/>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388766607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8D62E2BC-4460-3F4D-88F5-9900B451A8BE}" type="datetimeFigureOut">
              <a:rPr lang="en-US" smtClean="0"/>
              <a:t>4/7/2026</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1585327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8D62E2BC-4460-3F4D-88F5-9900B451A8BE}" type="datetimeFigureOut">
              <a:rPr lang="en-US" smtClean="0"/>
              <a:t>4/7/2026</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15328422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8D62E2BC-4460-3F4D-88F5-9900B451A8BE}" type="datetimeFigureOut">
              <a:rPr lang="en-US" smtClean="0"/>
              <a:t>4/7/2026</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40070282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8D62E2BC-4460-3F4D-88F5-9900B451A8BE}" type="datetimeFigureOut">
              <a:rPr lang="en-US" smtClean="0"/>
              <a:t>4/7/2026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24003430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8D62E2BC-4460-3F4D-88F5-9900B451A8BE}" type="datetimeFigureOut">
              <a:rPr lang="en-US" smtClean="0"/>
              <a:t>4/7/2026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28239047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06DF8714-0CB7-4E73-BE43-083A5D2E3B7B}" type="datetime1">
              <a:rPr lang="en-US" smtClean="0"/>
              <a:t>4/7/2026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r>
              <a:rPr lang="en-US"/>
              <a:t>Maternal Morbidity and Mortality: Medicaid’s Role in Addressing the Crisis | December 10, 2019</a:t>
            </a:r>
          </a:p>
        </p:txBody>
      </p:sp>
      <p:sp>
        <p:nvSpPr>
          <p:cNvPr id="6" name="Slide Number Placeholder 5"/>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3624248638"/>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41374"/>
            <a:ext cx="10972800" cy="1143000"/>
          </a:xfrm>
        </p:spPr>
        <p:txBody>
          <a:bodyPr/>
          <a:lstStyle/>
          <a:p>
            <a:r>
              <a:rPr lang="en-US"/>
              <a:t>Click to edit Master title style</a:t>
            </a:r>
          </a:p>
        </p:txBody>
      </p:sp>
      <p:sp>
        <p:nvSpPr>
          <p:cNvPr id="3" name="Content Placeholder 2"/>
          <p:cNvSpPr>
            <a:spLocks noGrp="1"/>
          </p:cNvSpPr>
          <p:nvPr>
            <p:ph idx="1"/>
          </p:nvPr>
        </p:nvSpPr>
        <p:spPr>
          <a:xfrm>
            <a:off x="609600" y="2154119"/>
            <a:ext cx="10972800" cy="38533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DAD7FF40-9314-4FF3-AE0E-FFC6083558DF}" type="datetime1">
              <a:rPr lang="en-US" smtClean="0"/>
              <a:t>4/7/2026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r>
              <a:rPr lang="en-US"/>
              <a:t>Maternal Morbidity and Mortality: Medicaid’s Role in Addressing the Crisis | December 10, 2019</a:t>
            </a:r>
          </a:p>
        </p:txBody>
      </p:sp>
      <p:sp>
        <p:nvSpPr>
          <p:cNvPr id="6" name="Slide Number Placeholder 5"/>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1419727050"/>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672FDF91-B5A8-4CC6-AE96-D64535B64577}" type="datetime1">
              <a:rPr lang="en-US" smtClean="0"/>
              <a:t>4/7/2026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r>
              <a:rPr lang="en-US"/>
              <a:t>Maternal Morbidity and Mortality: Medicaid’s Role in Addressing the Crisis | December 10, 2019</a:t>
            </a:r>
          </a:p>
        </p:txBody>
      </p:sp>
      <p:sp>
        <p:nvSpPr>
          <p:cNvPr id="6" name="Slide Number Placeholder 5"/>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1710222985"/>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BFF2AC69-E355-47B1-A5E4-C403DD620330}" type="datetime1">
              <a:rPr lang="en-US" smtClean="0"/>
              <a:t>4/7/2026</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r>
              <a:rPr lang="en-US"/>
              <a:t>Maternal Morbidity and Mortality: Medicaid’s Role in Addressing the Crisis | December 10, 2019</a:t>
            </a:r>
          </a:p>
        </p:txBody>
      </p:sp>
      <p:sp>
        <p:nvSpPr>
          <p:cNvPr id="7" name="Slide Number Placeholder 6"/>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113393189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BPP - 2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844629D-6B24-3E9C-4FB7-B85FB9121134}"/>
              </a:ext>
              <a:ext uri="{C183D7F6-B498-43B3-948B-1728B52AA6E4}">
                <adec:decorative xmlns:adec="http://schemas.microsoft.com/office/drawing/2017/decorative" val="1"/>
              </a:ext>
            </a:extLst>
          </p:cNvPr>
          <p:cNvSpPr/>
          <p:nvPr userDrawn="1"/>
        </p:nvSpPr>
        <p:spPr>
          <a:xfrm>
            <a:off x="10390909" y="120073"/>
            <a:ext cx="1690255" cy="5609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D3CE51-28A8-2F86-ECCE-E8CCE0A835E8}"/>
              </a:ext>
            </a:extLst>
          </p:cNvPr>
          <p:cNvSpPr>
            <a:spLocks noGrp="1"/>
          </p:cNvSpPr>
          <p:nvPr>
            <p:ph type="title"/>
          </p:nvPr>
        </p:nvSpPr>
        <p:spPr/>
        <p:txBody>
          <a:bodyPr/>
          <a:lstStyle>
            <a:lvl1pPr>
              <a:defRPr>
                <a:effectLst/>
              </a:defRPr>
            </a:lvl1pPr>
          </a:lstStyle>
          <a:p>
            <a:r>
              <a:rPr lang="en-US"/>
              <a:t>Click to edit Master title style</a:t>
            </a:r>
          </a:p>
        </p:txBody>
      </p:sp>
      <p:sp>
        <p:nvSpPr>
          <p:cNvPr id="3" name="Content Placeholder 2">
            <a:extLst>
              <a:ext uri="{FF2B5EF4-FFF2-40B4-BE49-F238E27FC236}">
                <a16:creationId xmlns:a16="http://schemas.microsoft.com/office/drawing/2014/main" id="{1AA692DC-5D92-948D-1471-1715DBDCD9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FBF79E-8A68-BDC4-B383-B91A2A0761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F9DFA0-AA26-9537-7933-6DCFD728E195}"/>
              </a:ext>
            </a:extLst>
          </p:cNvPr>
          <p:cNvSpPr>
            <a:spLocks noGrp="1"/>
          </p:cNvSpPr>
          <p:nvPr>
            <p:ph type="dt" sz="half" idx="10"/>
          </p:nvPr>
        </p:nvSpPr>
        <p:spPr/>
        <p:txBody>
          <a:bodyPr/>
          <a:lstStyle>
            <a:lvl1pPr>
              <a:defRPr>
                <a:solidFill>
                  <a:srgbClr val="525252"/>
                </a:solidFill>
              </a:defRPr>
            </a:lvl1pPr>
          </a:lstStyle>
          <a:p>
            <a:r>
              <a:rPr lang="en-US"/>
              <a:t>H.R.1 and Insurance Affordability | April 2, 2026</a:t>
            </a:r>
          </a:p>
        </p:txBody>
      </p:sp>
      <p:sp>
        <p:nvSpPr>
          <p:cNvPr id="7" name="Slide Number Placeholder 6">
            <a:extLst>
              <a:ext uri="{FF2B5EF4-FFF2-40B4-BE49-F238E27FC236}">
                <a16:creationId xmlns:a16="http://schemas.microsoft.com/office/drawing/2014/main" id="{6815E050-D645-4788-0B47-07B58DCA2023}"/>
              </a:ext>
            </a:extLst>
          </p:cNvPr>
          <p:cNvSpPr>
            <a:spLocks noGrp="1"/>
          </p:cNvSpPr>
          <p:nvPr>
            <p:ph type="sldNum" sz="quarter" idx="12"/>
          </p:nvPr>
        </p:nvSpPr>
        <p:spPr/>
        <p:txBody>
          <a:bodyPr/>
          <a:lstStyle>
            <a:lvl1pPr>
              <a:defRPr>
                <a:solidFill>
                  <a:srgbClr val="525252"/>
                </a:solidFill>
              </a:defRPr>
            </a:lvl1pPr>
          </a:lstStyle>
          <a:p>
            <a:fld id="{10B69F8E-F17A-45D2-A25F-A6861FF6AD43}" type="slidenum">
              <a:rPr lang="en-US" smtClean="0"/>
              <a:pPr/>
              <a:t>‹#›</a:t>
            </a:fld>
            <a:endParaRPr lang="en-US"/>
          </a:p>
        </p:txBody>
      </p:sp>
      <p:sp>
        <p:nvSpPr>
          <p:cNvPr id="8" name="Content Placeholder 7">
            <a:extLst>
              <a:ext uri="{FF2B5EF4-FFF2-40B4-BE49-F238E27FC236}">
                <a16:creationId xmlns:a16="http://schemas.microsoft.com/office/drawing/2014/main" id="{823B4903-CBEB-0779-41FD-1491D0E75C36}"/>
              </a:ext>
            </a:extLst>
          </p:cNvPr>
          <p:cNvSpPr>
            <a:spLocks noGrp="1"/>
          </p:cNvSpPr>
          <p:nvPr>
            <p:ph sz="quarter" idx="13"/>
          </p:nvPr>
        </p:nvSpPr>
        <p:spPr>
          <a:xfrm>
            <a:off x="838200" y="5754688"/>
            <a:ext cx="10515600" cy="422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1D2D0955-CAED-C849-8228-8F20C20CCF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31654" y="163512"/>
            <a:ext cx="913765" cy="517525"/>
          </a:xfrm>
          <a:prstGeom prst="rect">
            <a:avLst/>
          </a:prstGeom>
        </p:spPr>
      </p:pic>
    </p:spTree>
    <p:extLst>
      <p:ext uri="{BB962C8B-B14F-4D97-AF65-F5344CB8AC3E}">
        <p14:creationId xmlns:p14="http://schemas.microsoft.com/office/powerpoint/2010/main" val="140311684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A6CFFD9B-433B-4CF5-B346-0D5DAA563716}" type="datetime1">
              <a:rPr lang="en-US" smtClean="0"/>
              <a:t>4/7/2026</a:t>
            </a:fld>
            <a:endParaRPr lang="en-US"/>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r>
              <a:rPr lang="en-US"/>
              <a:t>Maternal Morbidity and Mortality: Medicaid’s Role in Addressing the Crisis | December 10, 2019</a:t>
            </a:r>
          </a:p>
        </p:txBody>
      </p:sp>
      <p:sp>
        <p:nvSpPr>
          <p:cNvPr id="9" name="Slide Number Placeholder 8"/>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4191094397"/>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045B1419-78ED-4764-AC31-D97767613E5F}" type="datetime1">
              <a:rPr lang="en-US" smtClean="0"/>
              <a:t>4/7/2026</a:t>
            </a:fld>
            <a:endParaRPr lang="en-US"/>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r>
              <a:rPr lang="en-US"/>
              <a:t>Maternal Morbidity and Mortality: Medicaid’s Role in Addressing the Crisis | December 10, 2019</a:t>
            </a:r>
          </a:p>
        </p:txBody>
      </p:sp>
      <p:sp>
        <p:nvSpPr>
          <p:cNvPr id="5" name="Slide Number Placeholder 4"/>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471931968"/>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25AD5758-9436-48A6-BF32-30B1FEE8FC96}" type="datetime1">
              <a:rPr lang="en-US" smtClean="0"/>
              <a:t>4/7/2026</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r>
              <a:rPr lang="en-US"/>
              <a:t>Maternal Morbidity and Mortality: Medicaid’s Role in Addressing the Crisis | December 10, 2019</a:t>
            </a:r>
          </a:p>
        </p:txBody>
      </p:sp>
      <p:sp>
        <p:nvSpPr>
          <p:cNvPr id="4" name="Slide Number Placeholder 3"/>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93930030"/>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D50BBEE2-2255-41FC-875E-3C8F50A42045}" type="datetime1">
              <a:rPr lang="en-US" smtClean="0"/>
              <a:t>4/7/2026</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r>
              <a:rPr lang="en-US"/>
              <a:t>Maternal Morbidity and Mortality: Medicaid’s Role in Addressing the Crisis | December 10, 2019</a:t>
            </a:r>
          </a:p>
        </p:txBody>
      </p:sp>
      <p:sp>
        <p:nvSpPr>
          <p:cNvPr id="7" name="Slide Number Placeholder 6"/>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3149784467"/>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0B7D9030-18AE-4B46-8299-2B62DF910CBD}" type="datetime1">
              <a:rPr lang="en-US" smtClean="0"/>
              <a:t>4/7/2026</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r>
              <a:rPr lang="en-US"/>
              <a:t>Maternal Morbidity and Mortality: Medicaid’s Role in Addressing the Crisis | December 10, 2019</a:t>
            </a:r>
          </a:p>
        </p:txBody>
      </p:sp>
      <p:sp>
        <p:nvSpPr>
          <p:cNvPr id="7" name="Slide Number Placeholder 6"/>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329910973"/>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6348CB78-75F4-42BB-9C80-B3326D2676A0}" type="datetime1">
              <a:rPr lang="en-US" smtClean="0"/>
              <a:t>4/7/2026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r>
              <a:rPr lang="en-US"/>
              <a:t>Maternal Morbidity and Mortality: Medicaid’s Role in Addressing the Crisis | December 10, 2019</a:t>
            </a:r>
          </a:p>
        </p:txBody>
      </p:sp>
      <p:sp>
        <p:nvSpPr>
          <p:cNvPr id="6" name="Slide Number Placeholder 5"/>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494905051"/>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379ED2C8-6C3A-4B0E-89EA-D96EF8715765}" type="datetime1">
              <a:rPr lang="en-US" smtClean="0"/>
              <a:t>4/7/2026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r>
              <a:rPr lang="en-US"/>
              <a:t>Maternal Morbidity and Mortality: Medicaid’s Role in Addressing the Crisis | December 10, 2019</a:t>
            </a:r>
          </a:p>
        </p:txBody>
      </p:sp>
      <p:sp>
        <p:nvSpPr>
          <p:cNvPr id="6" name="Slide Number Placeholder 5"/>
          <p:cNvSpPr>
            <a:spLocks noGrp="1"/>
          </p:cNvSpPr>
          <p:nvPr>
            <p:ph type="sldNum" sz="quarter" idx="12"/>
          </p:nvPr>
        </p:nvSpPr>
        <p:spPr/>
        <p:txBody>
          <a:bodyPr/>
          <a:lstStyle/>
          <a:p>
            <a:fld id="{55FB97A1-9E25-5140-8E20-D0104F209260}" type="slidenum">
              <a:rPr lang="en-US" smtClean="0"/>
              <a:t>‹#›</a:t>
            </a:fld>
            <a:endParaRPr lang="en-US"/>
          </a:p>
        </p:txBody>
      </p:sp>
    </p:spTree>
    <p:extLst>
      <p:ext uri="{BB962C8B-B14F-4D97-AF65-F5344CB8AC3E}">
        <p14:creationId xmlns:p14="http://schemas.microsoft.com/office/powerpoint/2010/main" val="164726138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BPP - 3ish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844629D-6B24-3E9C-4FB7-B85FB9121134}"/>
              </a:ext>
              <a:ext uri="{C183D7F6-B498-43B3-948B-1728B52AA6E4}">
                <adec:decorative xmlns:adec="http://schemas.microsoft.com/office/drawing/2017/decorative" val="1"/>
              </a:ext>
            </a:extLst>
          </p:cNvPr>
          <p:cNvSpPr/>
          <p:nvPr userDrawn="1"/>
        </p:nvSpPr>
        <p:spPr>
          <a:xfrm>
            <a:off x="10390909" y="120073"/>
            <a:ext cx="1690255" cy="5609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D3CE51-28A8-2F86-ECCE-E8CCE0A835E8}"/>
              </a:ext>
            </a:extLst>
          </p:cNvPr>
          <p:cNvSpPr>
            <a:spLocks noGrp="1"/>
          </p:cNvSpPr>
          <p:nvPr>
            <p:ph type="title"/>
          </p:nvPr>
        </p:nvSpPr>
        <p:spPr/>
        <p:txBody>
          <a:bodyPr/>
          <a:lstStyle>
            <a:lvl1pPr>
              <a:defRPr>
                <a:effectLst/>
              </a:defRPr>
            </a:lvl1pPr>
          </a:lstStyle>
          <a:p>
            <a:r>
              <a:rPr lang="en-US"/>
              <a:t>Click to edit Master title style</a:t>
            </a:r>
          </a:p>
        </p:txBody>
      </p:sp>
      <p:sp>
        <p:nvSpPr>
          <p:cNvPr id="3" name="Content Placeholder 2">
            <a:extLst>
              <a:ext uri="{FF2B5EF4-FFF2-40B4-BE49-F238E27FC236}">
                <a16:creationId xmlns:a16="http://schemas.microsoft.com/office/drawing/2014/main" id="{1AA692DC-5D92-948D-1471-1715DBDCD9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FBF79E-8A68-BDC4-B383-B91A2A076163}"/>
              </a:ext>
            </a:extLst>
          </p:cNvPr>
          <p:cNvSpPr>
            <a:spLocks noGrp="1"/>
          </p:cNvSpPr>
          <p:nvPr>
            <p:ph sz="half" idx="2"/>
          </p:nvPr>
        </p:nvSpPr>
        <p:spPr>
          <a:xfrm>
            <a:off x="6172200" y="3060699"/>
            <a:ext cx="5181600" cy="3116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F9DFA0-AA26-9537-7933-6DCFD728E195}"/>
              </a:ext>
            </a:extLst>
          </p:cNvPr>
          <p:cNvSpPr>
            <a:spLocks noGrp="1"/>
          </p:cNvSpPr>
          <p:nvPr>
            <p:ph type="dt" sz="half" idx="10"/>
          </p:nvPr>
        </p:nvSpPr>
        <p:spPr/>
        <p:txBody>
          <a:bodyPr/>
          <a:lstStyle>
            <a:lvl1pPr>
              <a:defRPr>
                <a:solidFill>
                  <a:srgbClr val="525252"/>
                </a:solidFill>
              </a:defRPr>
            </a:lvl1pPr>
          </a:lstStyle>
          <a:p>
            <a:r>
              <a:rPr lang="en-US"/>
              <a:t>H.R.1 and Insurance Affordability | April 2, 2026</a:t>
            </a:r>
          </a:p>
        </p:txBody>
      </p:sp>
      <p:sp>
        <p:nvSpPr>
          <p:cNvPr id="7" name="Slide Number Placeholder 6">
            <a:extLst>
              <a:ext uri="{FF2B5EF4-FFF2-40B4-BE49-F238E27FC236}">
                <a16:creationId xmlns:a16="http://schemas.microsoft.com/office/drawing/2014/main" id="{6815E050-D645-4788-0B47-07B58DCA2023}"/>
              </a:ext>
            </a:extLst>
          </p:cNvPr>
          <p:cNvSpPr>
            <a:spLocks noGrp="1"/>
          </p:cNvSpPr>
          <p:nvPr>
            <p:ph type="sldNum" sz="quarter" idx="12"/>
          </p:nvPr>
        </p:nvSpPr>
        <p:spPr/>
        <p:txBody>
          <a:bodyPr/>
          <a:lstStyle>
            <a:lvl1pPr>
              <a:defRPr>
                <a:solidFill>
                  <a:srgbClr val="525252"/>
                </a:solidFill>
              </a:defRPr>
            </a:lvl1pPr>
          </a:lstStyle>
          <a:p>
            <a:fld id="{10B69F8E-F17A-45D2-A25F-A6861FF6AD43}" type="slidenum">
              <a:rPr lang="en-US" smtClean="0"/>
              <a:pPr/>
              <a:t>‹#›</a:t>
            </a:fld>
            <a:endParaRPr lang="en-US"/>
          </a:p>
        </p:txBody>
      </p:sp>
      <p:sp>
        <p:nvSpPr>
          <p:cNvPr id="8" name="Content Placeholder 7">
            <a:extLst>
              <a:ext uri="{FF2B5EF4-FFF2-40B4-BE49-F238E27FC236}">
                <a16:creationId xmlns:a16="http://schemas.microsoft.com/office/drawing/2014/main" id="{823B4903-CBEB-0779-41FD-1491D0E75C36}"/>
              </a:ext>
            </a:extLst>
          </p:cNvPr>
          <p:cNvSpPr>
            <a:spLocks noGrp="1"/>
          </p:cNvSpPr>
          <p:nvPr>
            <p:ph sz="quarter" idx="13"/>
          </p:nvPr>
        </p:nvSpPr>
        <p:spPr>
          <a:xfrm>
            <a:off x="838200" y="5754688"/>
            <a:ext cx="10515600" cy="422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1D2D0955-CAED-C849-8228-8F20C20CCF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31654" y="163512"/>
            <a:ext cx="913765" cy="517525"/>
          </a:xfrm>
          <a:prstGeom prst="rect">
            <a:avLst/>
          </a:prstGeom>
        </p:spPr>
      </p:pic>
      <p:sp>
        <p:nvSpPr>
          <p:cNvPr id="11" name="Content Placeholder 10">
            <a:extLst>
              <a:ext uri="{FF2B5EF4-FFF2-40B4-BE49-F238E27FC236}">
                <a16:creationId xmlns:a16="http://schemas.microsoft.com/office/drawing/2014/main" id="{688FCB21-5101-C51D-8ED0-9C830E5F81F6}"/>
              </a:ext>
            </a:extLst>
          </p:cNvPr>
          <p:cNvSpPr>
            <a:spLocks noGrp="1"/>
          </p:cNvSpPr>
          <p:nvPr>
            <p:ph sz="quarter" idx="14"/>
          </p:nvPr>
        </p:nvSpPr>
        <p:spPr>
          <a:xfrm>
            <a:off x="6172200" y="1825625"/>
            <a:ext cx="5181600" cy="1055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940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2D946-1292-5D92-CFC1-D2E21108D4FB}"/>
              </a:ext>
            </a:extLst>
          </p:cNvPr>
          <p:cNvSpPr>
            <a:spLocks noGrp="1"/>
          </p:cNvSpPr>
          <p:nvPr>
            <p:ph type="title"/>
          </p:nvPr>
        </p:nvSpPr>
        <p:spPr>
          <a:xfrm>
            <a:off x="839788" y="365125"/>
            <a:ext cx="10515600" cy="1325563"/>
          </a:xfrm>
        </p:spPr>
        <p:txBody>
          <a:bodyPr/>
          <a:lstStyle>
            <a:lvl1pPr>
              <a:defRPr>
                <a:solidFill>
                  <a:srgbClr val="D53520"/>
                </a:solidFill>
                <a:effectLst/>
                <a:latin typeface="Franklin Gothic Demi" panose="020B07030201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7FC85709-75B8-7CC7-510B-BE27806A391E}"/>
              </a:ext>
            </a:extLst>
          </p:cNvPr>
          <p:cNvSpPr>
            <a:spLocks noGrp="1"/>
          </p:cNvSpPr>
          <p:nvPr>
            <p:ph type="body" idx="1"/>
          </p:nvPr>
        </p:nvSpPr>
        <p:spPr>
          <a:xfrm>
            <a:off x="839788" y="1681163"/>
            <a:ext cx="5157787" cy="823912"/>
          </a:xfrm>
        </p:spPr>
        <p:txBody>
          <a:bodyPr anchor="ctr"/>
          <a:lstStyle>
            <a:lvl1pPr marL="0" indent="0" algn="ctr">
              <a:buNone/>
              <a:defRPr sz="2400" b="0">
                <a:latin typeface="Franklin Gothic Demi" panose="020B07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C08053-65F2-7FDC-3B0E-9FA4DD3828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00CBE1-B3AD-6AAC-3396-FA65E7DF9953}"/>
              </a:ext>
            </a:extLst>
          </p:cNvPr>
          <p:cNvSpPr>
            <a:spLocks noGrp="1"/>
          </p:cNvSpPr>
          <p:nvPr>
            <p:ph type="body" sz="quarter" idx="3"/>
          </p:nvPr>
        </p:nvSpPr>
        <p:spPr>
          <a:xfrm>
            <a:off x="6172200" y="1681163"/>
            <a:ext cx="5183188" cy="823912"/>
          </a:xfrm>
        </p:spPr>
        <p:txBody>
          <a:bodyPr anchor="ctr"/>
          <a:lstStyle>
            <a:lvl1pPr marL="0" indent="0" algn="ctr">
              <a:buNone/>
              <a:defRPr sz="2400" b="0">
                <a:latin typeface="Franklin Gothic Demi" panose="020B07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7FE6C8-E368-EFCE-F499-F8AD31B96D4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D63E98-4B80-8644-B546-21E0C5C22837}"/>
              </a:ext>
            </a:extLst>
          </p:cNvPr>
          <p:cNvSpPr>
            <a:spLocks noGrp="1"/>
          </p:cNvSpPr>
          <p:nvPr>
            <p:ph type="dt" sz="half" idx="10"/>
          </p:nvPr>
        </p:nvSpPr>
        <p:spPr/>
        <p:txBody>
          <a:bodyPr/>
          <a:lstStyle>
            <a:lvl1pPr>
              <a:defRPr>
                <a:solidFill>
                  <a:srgbClr val="525252"/>
                </a:solidFill>
                <a:latin typeface="Franklin Gothic Book" panose="020B0503020102020204" pitchFamily="34" charset="0"/>
              </a:defRPr>
            </a:lvl1pPr>
          </a:lstStyle>
          <a:p>
            <a:r>
              <a:rPr lang="en-US"/>
              <a:t>H.R.1 and Insurance Affordability | April 2, 2026</a:t>
            </a:r>
          </a:p>
        </p:txBody>
      </p:sp>
      <p:sp>
        <p:nvSpPr>
          <p:cNvPr id="9" name="Slide Number Placeholder 8">
            <a:extLst>
              <a:ext uri="{FF2B5EF4-FFF2-40B4-BE49-F238E27FC236}">
                <a16:creationId xmlns:a16="http://schemas.microsoft.com/office/drawing/2014/main" id="{4C00EB69-1582-0124-12B9-2E8701E03CF1}"/>
              </a:ext>
            </a:extLst>
          </p:cNvPr>
          <p:cNvSpPr>
            <a:spLocks noGrp="1"/>
          </p:cNvSpPr>
          <p:nvPr>
            <p:ph type="sldNum" sz="quarter" idx="12"/>
          </p:nvPr>
        </p:nvSpPr>
        <p:spPr/>
        <p:txBody>
          <a:bodyPr/>
          <a:lstStyle>
            <a:lvl1pPr>
              <a:defRPr>
                <a:solidFill>
                  <a:srgbClr val="525252"/>
                </a:solidFill>
                <a:latin typeface="Franklin Gothic Book" panose="020B0503020102020204" pitchFamily="34" charset="0"/>
              </a:defRPr>
            </a:lvl1pPr>
          </a:lstStyle>
          <a:p>
            <a:fld id="{10B69F8E-F17A-45D2-A25F-A6861FF6AD43}" type="slidenum">
              <a:rPr lang="en-US" smtClean="0"/>
              <a:pPr/>
              <a:t>‹#›</a:t>
            </a:fld>
            <a:endParaRPr lang="en-US"/>
          </a:p>
        </p:txBody>
      </p:sp>
    </p:spTree>
    <p:extLst>
      <p:ext uri="{BB962C8B-B14F-4D97-AF65-F5344CB8AC3E}">
        <p14:creationId xmlns:p14="http://schemas.microsoft.com/office/powerpoint/2010/main" val="3086568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8AA9F-302D-1491-31B1-92F1A4C29738}"/>
              </a:ext>
            </a:extLst>
          </p:cNvPr>
          <p:cNvSpPr>
            <a:spLocks noGrp="1"/>
          </p:cNvSpPr>
          <p:nvPr>
            <p:ph type="title"/>
          </p:nvPr>
        </p:nvSpPr>
        <p:spPr/>
        <p:txBody>
          <a:bodyPr/>
          <a:lstStyle>
            <a:lvl1pPr>
              <a:defRPr>
                <a:effectLst/>
              </a:defRPr>
            </a:lvl1pPr>
          </a:lstStyle>
          <a:p>
            <a:r>
              <a:rPr lang="en-US"/>
              <a:t>Click to edit Master title style</a:t>
            </a:r>
          </a:p>
        </p:txBody>
      </p:sp>
      <p:sp>
        <p:nvSpPr>
          <p:cNvPr id="3" name="Date Placeholder 2">
            <a:extLst>
              <a:ext uri="{FF2B5EF4-FFF2-40B4-BE49-F238E27FC236}">
                <a16:creationId xmlns:a16="http://schemas.microsoft.com/office/drawing/2014/main" id="{BD0B91F7-75CD-579C-82CF-F2F3FEF50BF5}"/>
              </a:ext>
            </a:extLst>
          </p:cNvPr>
          <p:cNvSpPr>
            <a:spLocks noGrp="1"/>
          </p:cNvSpPr>
          <p:nvPr>
            <p:ph type="dt" sz="half" idx="10"/>
          </p:nvPr>
        </p:nvSpPr>
        <p:spPr/>
        <p:txBody>
          <a:bodyPr/>
          <a:lstStyle>
            <a:lvl1pPr>
              <a:defRPr>
                <a:solidFill>
                  <a:srgbClr val="525252"/>
                </a:solidFill>
              </a:defRPr>
            </a:lvl1pPr>
          </a:lstStyle>
          <a:p>
            <a:r>
              <a:rPr lang="en-US"/>
              <a:t>H.R.1 and Insurance Affordability | April 2, 2026</a:t>
            </a:r>
          </a:p>
        </p:txBody>
      </p:sp>
      <p:sp>
        <p:nvSpPr>
          <p:cNvPr id="5" name="Slide Number Placeholder 4">
            <a:extLst>
              <a:ext uri="{FF2B5EF4-FFF2-40B4-BE49-F238E27FC236}">
                <a16:creationId xmlns:a16="http://schemas.microsoft.com/office/drawing/2014/main" id="{E4F60436-D40A-1FD4-264B-7FAD34354985}"/>
              </a:ext>
            </a:extLst>
          </p:cNvPr>
          <p:cNvSpPr>
            <a:spLocks noGrp="1"/>
          </p:cNvSpPr>
          <p:nvPr>
            <p:ph type="sldNum" sz="quarter" idx="12"/>
          </p:nvPr>
        </p:nvSpPr>
        <p:spPr/>
        <p:txBody>
          <a:bodyPr/>
          <a:lstStyle>
            <a:lvl1pPr>
              <a:defRPr>
                <a:solidFill>
                  <a:srgbClr val="525252"/>
                </a:solidFill>
              </a:defRPr>
            </a:lvl1pPr>
          </a:lstStyle>
          <a:p>
            <a:fld id="{10B69F8E-F17A-45D2-A25F-A6861FF6AD43}" type="slidenum">
              <a:rPr lang="en-US" smtClean="0"/>
              <a:pPr/>
              <a:t>‹#›</a:t>
            </a:fld>
            <a:endParaRPr lang="en-US"/>
          </a:p>
        </p:txBody>
      </p:sp>
    </p:spTree>
    <p:extLst>
      <p:ext uri="{BB962C8B-B14F-4D97-AF65-F5344CB8AC3E}">
        <p14:creationId xmlns:p14="http://schemas.microsoft.com/office/powerpoint/2010/main" val="3073032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theme" Target="../theme/theme2.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5.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6.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ags" Target="../tags/tag2.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5.xml"/><Relationship Id="rId17" Type="http://schemas.openxmlformats.org/officeDocument/2006/relationships/image" Target="../media/image9.png"/><Relationship Id="rId2" Type="http://schemas.openxmlformats.org/officeDocument/2006/relationships/slideLayout" Target="../slideLayouts/slideLayout57.xml"/><Relationship Id="rId16" Type="http://schemas.openxmlformats.org/officeDocument/2006/relationships/image" Target="../media/image8.emf"/><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oleObject" Target="../embeddings/oleObject1.bin"/><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B2A983-00AF-9DD4-DABA-6873AB31C0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E883495-7CE1-7596-8C4F-FAD137CC09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2A9055-2EA2-651D-115A-644A15EDFFB5}"/>
              </a:ext>
            </a:extLst>
          </p:cNvPr>
          <p:cNvSpPr>
            <a:spLocks noGrp="1"/>
          </p:cNvSpPr>
          <p:nvPr>
            <p:ph type="dt" sz="half" idx="2"/>
          </p:nvPr>
        </p:nvSpPr>
        <p:spPr>
          <a:xfrm>
            <a:off x="838199" y="6356350"/>
            <a:ext cx="7683631" cy="365125"/>
          </a:xfrm>
          <a:prstGeom prst="rect">
            <a:avLst/>
          </a:prstGeom>
        </p:spPr>
        <p:txBody>
          <a:bodyPr vert="horz" lIns="91440" tIns="45720" rIns="91440" bIns="45720" rtlCol="0" anchor="ctr"/>
          <a:lstStyle>
            <a:lvl1pPr algn="l">
              <a:defRPr sz="1800">
                <a:solidFill>
                  <a:srgbClr val="525252"/>
                </a:solidFill>
                <a:latin typeface="Franklin Gothic Book" panose="020B0503020102020204" pitchFamily="34" charset="0"/>
              </a:defRPr>
            </a:lvl1pPr>
          </a:lstStyle>
          <a:p>
            <a:r>
              <a:rPr lang="en-US"/>
              <a:t>H.R.1 and Insurance Affordability | April 2, 2026</a:t>
            </a:r>
          </a:p>
        </p:txBody>
      </p:sp>
      <p:sp>
        <p:nvSpPr>
          <p:cNvPr id="6" name="Slide Number Placeholder 5">
            <a:extLst>
              <a:ext uri="{FF2B5EF4-FFF2-40B4-BE49-F238E27FC236}">
                <a16:creationId xmlns:a16="http://schemas.microsoft.com/office/drawing/2014/main" id="{0A320E60-4521-521F-0534-CD836BB52E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800">
                <a:solidFill>
                  <a:srgbClr val="525252"/>
                </a:solidFill>
                <a:latin typeface="Franklin Gothic Book" panose="020B0503020102020204" pitchFamily="34" charset="0"/>
              </a:defRPr>
            </a:lvl1pPr>
          </a:lstStyle>
          <a:p>
            <a:fld id="{10B69F8E-F17A-45D2-A25F-A6861FF6AD43}" type="slidenum">
              <a:rPr lang="en-US" smtClean="0"/>
              <a:pPr/>
              <a:t>‹#›</a:t>
            </a:fld>
            <a:endParaRPr lang="en-US">
              <a:solidFill>
                <a:srgbClr val="525252"/>
              </a:solidFill>
            </a:endParaRPr>
          </a:p>
        </p:txBody>
      </p:sp>
      <p:pic>
        <p:nvPicPr>
          <p:cNvPr id="11" name="Picture 10">
            <a:extLst>
              <a:ext uri="{FF2B5EF4-FFF2-40B4-BE49-F238E27FC236}">
                <a16:creationId xmlns:a16="http://schemas.microsoft.com/office/drawing/2014/main" id="{54681041-ABF1-239F-8C65-16D500FF89ED}"/>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10534104" y="185738"/>
            <a:ext cx="1507312" cy="365125"/>
          </a:xfrm>
          <a:prstGeom prst="rect">
            <a:avLst/>
          </a:prstGeom>
        </p:spPr>
      </p:pic>
      <p:sp>
        <p:nvSpPr>
          <p:cNvPr id="5" name="TextBox 4">
            <a:extLst>
              <a:ext uri="{FF2B5EF4-FFF2-40B4-BE49-F238E27FC236}">
                <a16:creationId xmlns:a16="http://schemas.microsoft.com/office/drawing/2014/main" id="{9DCD8A96-C2F3-67D2-B940-04574E71187D}"/>
              </a:ext>
            </a:extLst>
          </p:cNvPr>
          <p:cNvSpPr txBox="1"/>
          <p:nvPr userDrawn="1"/>
        </p:nvSpPr>
        <p:spPr>
          <a:xfrm>
            <a:off x="277089" y="365125"/>
            <a:ext cx="5615709" cy="237757"/>
          </a:xfrm>
          <a:prstGeom prst="rect">
            <a:avLst/>
          </a:prstGeom>
          <a:noFill/>
        </p:spPr>
        <p:txBody>
          <a:bodyPr wrap="square" rtlCol="0">
            <a:spAutoFit/>
          </a:bodyPr>
          <a:lstStyle/>
          <a:p>
            <a:pPr lvl="0">
              <a:lnSpc>
                <a:spcPct val="90000"/>
              </a:lnSpc>
              <a:defRPr/>
            </a:pPr>
            <a:r>
              <a:rPr lang="en-US" sz="1050">
                <a:ln w="0"/>
                <a:solidFill>
                  <a:srgbClr val="767676"/>
                </a:solidFill>
                <a:latin typeface="Franklin Gothic Medium" panose="020B0603020102020204" pitchFamily="34" charset="0"/>
              </a:rPr>
              <a:t>H.R. 1 and Insurance Affordability | April 8, 2026</a:t>
            </a:r>
          </a:p>
        </p:txBody>
      </p:sp>
    </p:spTree>
    <p:extLst>
      <p:ext uri="{BB962C8B-B14F-4D97-AF65-F5344CB8AC3E}">
        <p14:creationId xmlns:p14="http://schemas.microsoft.com/office/powerpoint/2010/main" val="1279524356"/>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 id="2147483800" r:id="rId18"/>
    <p:sldLayoutId id="2147483801" r:id="rId19"/>
    <p:sldLayoutId id="2147483802" r:id="rId20"/>
    <p:sldLayoutId id="2147483803" r:id="rId21"/>
  </p:sldLayoutIdLst>
  <p:hf hdr="0" ftr="0" dt="0"/>
  <p:txStyles>
    <p:titleStyle>
      <a:lvl1pPr algn="l" defTabSz="914400" rtl="0" eaLnBrk="1" latinLnBrk="0" hangingPunct="1">
        <a:lnSpc>
          <a:spcPct val="90000"/>
        </a:lnSpc>
        <a:spcBef>
          <a:spcPct val="0"/>
        </a:spcBef>
        <a:buNone/>
        <a:defRPr sz="4400" kern="1200">
          <a:solidFill>
            <a:srgbClr val="D53520"/>
          </a:solidFill>
          <a:effectLst/>
          <a:latin typeface="Franklin Gothic Demi" panose="020B0703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3500"/>
            <a:ext cx="10064706" cy="6985000"/>
          </a:xfrm>
          <a:prstGeom prst="rect">
            <a:avLst/>
          </a:prstGeom>
        </p:spPr>
      </p:pic>
      <p:sp>
        <p:nvSpPr>
          <p:cNvPr id="6" name="Slide Number Placeholder 5"/>
          <p:cNvSpPr>
            <a:spLocks noGrp="1"/>
          </p:cNvSpPr>
          <p:nvPr>
            <p:ph type="sldNum" sz="quarter" idx="4"/>
          </p:nvPr>
        </p:nvSpPr>
        <p:spPr>
          <a:xfrm>
            <a:off x="8737600" y="6492876"/>
            <a:ext cx="2844800" cy="365125"/>
          </a:xfrm>
          <a:prstGeom prst="rect">
            <a:avLst/>
          </a:prstGeom>
        </p:spPr>
        <p:txBody>
          <a:bodyPr vert="horz" lIns="91440" tIns="45720" rIns="91440" bIns="45720" rtlCol="0" anchor="ctr"/>
          <a:lstStyle>
            <a:lvl1pPr algn="r">
              <a:defRPr sz="1200" b="0" i="0">
                <a:solidFill>
                  <a:schemeClr val="bg1"/>
                </a:solidFill>
                <a:latin typeface="Helvetica Neue Medium"/>
                <a:cs typeface="Helvetica Neue Medium"/>
              </a:defRPr>
            </a:lvl1pPr>
          </a:lstStyle>
          <a:p>
            <a:r>
              <a:rPr lang="en-US" sz="1400">
                <a:latin typeface="+mn-lt"/>
              </a:rPr>
              <a:t>www.shvs.org</a:t>
            </a:r>
            <a:r>
              <a:rPr lang="en-US"/>
              <a:t> </a:t>
            </a:r>
          </a:p>
        </p:txBody>
      </p:sp>
      <p:pic>
        <p:nvPicPr>
          <p:cNvPr id="2" name="Picture 1">
            <a:extLst>
              <a:ext uri="{FF2B5EF4-FFF2-40B4-BE49-F238E27FC236}">
                <a16:creationId xmlns:a16="http://schemas.microsoft.com/office/drawing/2014/main" id="{86E2247D-8BF4-191E-E0C8-B20CF4314364}"/>
              </a:ext>
            </a:extLst>
          </p:cNvPr>
          <p:cNvPicPr>
            <a:picLocks noChangeAspect="1"/>
          </p:cNvPicPr>
          <p:nvPr userDrawn="1"/>
        </p:nvPicPr>
        <p:blipFill>
          <a:blip r:embed="rId14">
            <a:extLst>
              <a:ext uri="{28A0092B-C50C-407E-A947-70E740481C1C}">
                <a14:useLocalDpi xmlns:a14="http://schemas.microsoft.com/office/drawing/2010/main" val="0"/>
              </a:ext>
            </a:extLst>
          </a:blip>
          <a:srcRect l="36534"/>
          <a:stretch>
            <a:fillRect/>
          </a:stretch>
        </p:blipFill>
        <p:spPr>
          <a:xfrm>
            <a:off x="5897880" y="-63500"/>
            <a:ext cx="6387662" cy="6985000"/>
          </a:xfrm>
          <a:prstGeom prst="rect">
            <a:avLst/>
          </a:prstGeom>
        </p:spPr>
      </p:pic>
      <p:pic>
        <p:nvPicPr>
          <p:cNvPr id="4" name="Picture 3">
            <a:extLst>
              <a:ext uri="{FF2B5EF4-FFF2-40B4-BE49-F238E27FC236}">
                <a16:creationId xmlns:a16="http://schemas.microsoft.com/office/drawing/2014/main" id="{B3FE7696-D1A8-68CF-7089-CB4AD2D2A344}"/>
              </a:ext>
            </a:extLst>
          </p:cNvPr>
          <p:cNvPicPr>
            <a:picLocks noChangeAspect="1"/>
          </p:cNvPicPr>
          <p:nvPr userDrawn="1"/>
        </p:nvPicPr>
        <p:blipFill>
          <a:blip r:embed="rId14">
            <a:extLst>
              <a:ext uri="{28A0092B-C50C-407E-A947-70E740481C1C}">
                <a14:useLocalDpi xmlns:a14="http://schemas.microsoft.com/office/drawing/2010/main" val="0"/>
              </a:ext>
            </a:extLst>
          </a:blip>
          <a:srcRect t="88946" r="63432"/>
          <a:stretch>
            <a:fillRect/>
          </a:stretch>
        </p:blipFill>
        <p:spPr>
          <a:xfrm>
            <a:off x="2286000" y="6149340"/>
            <a:ext cx="3680460" cy="772160"/>
          </a:xfrm>
          <a:prstGeom prst="rect">
            <a:avLst/>
          </a:prstGeom>
        </p:spPr>
      </p:pic>
      <p:pic>
        <p:nvPicPr>
          <p:cNvPr id="5" name="Picture 4">
            <a:extLst>
              <a:ext uri="{FF2B5EF4-FFF2-40B4-BE49-F238E27FC236}">
                <a16:creationId xmlns:a16="http://schemas.microsoft.com/office/drawing/2014/main" id="{FD8A8815-68EE-B631-BC70-73F457F11ED2}"/>
              </a:ext>
            </a:extLst>
          </p:cNvPr>
          <p:cNvPicPr>
            <a:picLocks noChangeAspect="1"/>
          </p:cNvPicPr>
          <p:nvPr userDrawn="1"/>
        </p:nvPicPr>
        <p:blipFill>
          <a:blip r:embed="rId14">
            <a:extLst>
              <a:ext uri="{28A0092B-C50C-407E-A947-70E740481C1C}">
                <a14:useLocalDpi xmlns:a14="http://schemas.microsoft.com/office/drawing/2010/main" val="0"/>
              </a:ext>
            </a:extLst>
          </a:blip>
          <a:srcRect l="54057" r="5968" b="8318"/>
          <a:stretch>
            <a:fillRect/>
          </a:stretch>
        </p:blipFill>
        <p:spPr>
          <a:xfrm>
            <a:off x="5715000" y="-63500"/>
            <a:ext cx="4023360" cy="6403976"/>
          </a:xfrm>
          <a:prstGeom prst="rect">
            <a:avLst/>
          </a:prstGeom>
        </p:spPr>
      </p:pic>
    </p:spTree>
    <p:extLst>
      <p:ext uri="{BB962C8B-B14F-4D97-AF65-F5344CB8AC3E}">
        <p14:creationId xmlns:p14="http://schemas.microsoft.com/office/powerpoint/2010/main" val="3383097918"/>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4/7/2026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sz="1400">
                <a:latin typeface="+mn-lt"/>
              </a:rPr>
              <a:t>www.shvs.org</a:t>
            </a:r>
            <a:r>
              <a:rPr lang="en-US"/>
              <a:t> </a:t>
            </a:r>
          </a:p>
        </p:txBody>
      </p:sp>
      <p:pic>
        <p:nvPicPr>
          <p:cNvPr id="7" name="Picture 6">
            <a:extLst>
              <a:ext uri="{FF2B5EF4-FFF2-40B4-BE49-F238E27FC236}">
                <a16:creationId xmlns:a16="http://schemas.microsoft.com/office/drawing/2014/main" id="{E6469BB3-F5CA-0439-2C8B-5A183830230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Slide Number Placeholder 5">
            <a:extLst>
              <a:ext uri="{FF2B5EF4-FFF2-40B4-BE49-F238E27FC236}">
                <a16:creationId xmlns:a16="http://schemas.microsoft.com/office/drawing/2014/main" id="{26A8FD07-C3BE-B05D-A660-8FD7FE987210}"/>
              </a:ext>
            </a:extLst>
          </p:cNvPr>
          <p:cNvSpPr txBox="1">
            <a:spLocks/>
          </p:cNvSpPr>
          <p:nvPr userDrawn="1"/>
        </p:nvSpPr>
        <p:spPr>
          <a:xfrm>
            <a:off x="609601" y="6413024"/>
            <a:ext cx="4031916" cy="444977"/>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400">
                <a:solidFill>
                  <a:schemeClr val="bg1"/>
                </a:solidFill>
                <a:latin typeface="+mn-lt"/>
              </a:rPr>
              <a:t>State Health &amp; Value Strategies </a:t>
            </a:r>
            <a:r>
              <a:rPr lang="en-US" sz="1400" b="1">
                <a:solidFill>
                  <a:schemeClr val="bg1"/>
                </a:solidFill>
                <a:latin typeface="Helvetica Neue"/>
              </a:rPr>
              <a:t>| </a:t>
            </a:r>
            <a:fld id="{26D9845C-63AA-463A-8512-233372477E42}" type="slidenum">
              <a:rPr lang="en-US" sz="1400" smtClean="0">
                <a:solidFill>
                  <a:schemeClr val="bg1"/>
                </a:solidFill>
                <a:latin typeface="+mn-lt"/>
              </a:rPr>
              <a:t>‹#›</a:t>
            </a:fld>
            <a:endParaRPr lang="en-US" sz="1400">
              <a:solidFill>
                <a:schemeClr val="bg1"/>
              </a:solidFill>
              <a:latin typeface="+mn-lt"/>
            </a:endParaRPr>
          </a:p>
        </p:txBody>
      </p:sp>
    </p:spTree>
    <p:extLst>
      <p:ext uri="{BB962C8B-B14F-4D97-AF65-F5344CB8AC3E}">
        <p14:creationId xmlns:p14="http://schemas.microsoft.com/office/powerpoint/2010/main" val="4210986735"/>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545850"/>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2138077"/>
            <a:ext cx="10972800" cy="385332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630024" y="6012517"/>
            <a:ext cx="2844800" cy="365125"/>
          </a:xfrm>
          <a:prstGeom prst="rect">
            <a:avLst/>
          </a:prstGeom>
        </p:spPr>
        <p:txBody>
          <a:bodyPr vert="horz" lIns="91440" tIns="45720" rIns="91440" bIns="45720" rtlCol="0" anchor="ctr"/>
          <a:lstStyle>
            <a:lvl1pPr algn="r">
              <a:defRPr sz="1200" b="0" i="0">
                <a:solidFill>
                  <a:srgbClr val="E9674F"/>
                </a:solidFill>
                <a:latin typeface="Helvetica Neue Medium"/>
                <a:cs typeface="Helvetica Neue Medium"/>
              </a:defRPr>
            </a:lvl1pPr>
          </a:lstStyle>
          <a:p>
            <a:r>
              <a:rPr lang="en-US"/>
              <a:t>Page | </a:t>
            </a:r>
            <a:fld id="{55FB97A1-9E25-5140-8E20-D0104F209260}" type="slidenum">
              <a:rPr lang="en-US" smtClean="0"/>
              <a:pPr/>
              <a:t>‹#›</a:t>
            </a:fld>
            <a:endParaRPr lang="en-US"/>
          </a:p>
        </p:txBody>
      </p:sp>
      <p:sp>
        <p:nvSpPr>
          <p:cNvPr id="8" name="Slide Number Placeholder 5"/>
          <p:cNvSpPr txBox="1">
            <a:spLocks/>
          </p:cNvSpPr>
          <p:nvPr userDrawn="1"/>
        </p:nvSpPr>
        <p:spPr>
          <a:xfrm>
            <a:off x="609601" y="6488383"/>
            <a:ext cx="4031916" cy="444977"/>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400">
                <a:solidFill>
                  <a:schemeClr val="bg1"/>
                </a:solidFill>
                <a:latin typeface="+mn-lt"/>
              </a:rPr>
              <a:t>State Health &amp; Value Strategies </a:t>
            </a:r>
            <a:r>
              <a:rPr lang="en-US" sz="1400" b="1">
                <a:solidFill>
                  <a:schemeClr val="bg1"/>
                </a:solidFill>
                <a:latin typeface="Helvetica Neue"/>
              </a:rPr>
              <a:t>| </a:t>
            </a:r>
            <a:fld id="{26D9845C-63AA-463A-8512-233372477E42}" type="slidenum">
              <a:rPr lang="en-US" sz="1400" smtClean="0">
                <a:solidFill>
                  <a:schemeClr val="bg1"/>
                </a:solidFill>
                <a:latin typeface="+mn-lt"/>
              </a:rPr>
              <a:t>‹#›</a:t>
            </a:fld>
            <a:endParaRPr lang="en-US" sz="1400">
              <a:solidFill>
                <a:schemeClr val="bg1"/>
              </a:solidFill>
              <a:latin typeface="+mn-lt"/>
            </a:endParaRPr>
          </a:p>
        </p:txBody>
      </p:sp>
    </p:spTree>
    <p:extLst>
      <p:ext uri="{BB962C8B-B14F-4D97-AF65-F5344CB8AC3E}">
        <p14:creationId xmlns:p14="http://schemas.microsoft.com/office/powerpoint/2010/main" val="2974832106"/>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txStyles>
    <p:titleStyle>
      <a:lvl1pPr algn="l" defTabSz="457200" rtl="0" eaLnBrk="1" latinLnBrk="0" hangingPunct="1">
        <a:spcBef>
          <a:spcPct val="0"/>
        </a:spcBef>
        <a:buNone/>
        <a:defRPr sz="3600" b="0" i="0" kern="1200">
          <a:solidFill>
            <a:srgbClr val="E9674F"/>
          </a:solidFill>
          <a:latin typeface="+mj-lt"/>
          <a:ea typeface="+mj-ea"/>
          <a:cs typeface="Helvetica Neue Medium"/>
        </a:defRPr>
      </a:lvl1pPr>
    </p:titleStyle>
    <p:bodyStyle>
      <a:lvl1pPr marL="342900" indent="-342900" algn="l" defTabSz="457200" rtl="0" eaLnBrk="1" latinLnBrk="0" hangingPunct="1">
        <a:spcBef>
          <a:spcPct val="20000"/>
        </a:spcBef>
        <a:buClr>
          <a:srgbClr val="E9674F"/>
        </a:buClr>
        <a:buFont typeface="Arial"/>
        <a:buChar char="•"/>
        <a:defRPr sz="3200" b="0" i="0" kern="1200">
          <a:solidFill>
            <a:schemeClr val="tx1">
              <a:lumMod val="75000"/>
              <a:lumOff val="25000"/>
            </a:schemeClr>
          </a:solidFill>
          <a:latin typeface="+mn-lt"/>
          <a:ea typeface="+mn-ea"/>
          <a:cs typeface="Helvetica Neue"/>
        </a:defRPr>
      </a:lvl1pPr>
      <a:lvl2pPr marL="742950" indent="-285750" algn="l" defTabSz="457200" rtl="0" eaLnBrk="1" latinLnBrk="0" hangingPunct="1">
        <a:spcBef>
          <a:spcPct val="20000"/>
        </a:spcBef>
        <a:buClr>
          <a:srgbClr val="E9674F"/>
        </a:buClr>
        <a:buFont typeface="Arial"/>
        <a:buChar char="–"/>
        <a:defRPr sz="2800" b="0" i="0" kern="1200">
          <a:solidFill>
            <a:schemeClr val="tx1">
              <a:lumMod val="75000"/>
              <a:lumOff val="25000"/>
            </a:schemeClr>
          </a:solidFill>
          <a:latin typeface="+mn-lt"/>
          <a:ea typeface="+mn-ea"/>
          <a:cs typeface="Helvetica Neue"/>
        </a:defRPr>
      </a:lvl2pPr>
      <a:lvl3pPr marL="1143000" indent="-228600" algn="l" defTabSz="457200" rtl="0" eaLnBrk="1" latinLnBrk="0" hangingPunct="1">
        <a:spcBef>
          <a:spcPct val="20000"/>
        </a:spcBef>
        <a:buClr>
          <a:srgbClr val="E9674F"/>
        </a:buClr>
        <a:buFont typeface="Arial"/>
        <a:buChar char="•"/>
        <a:defRPr sz="2400" b="0" i="0" kern="1200">
          <a:solidFill>
            <a:schemeClr val="tx1">
              <a:lumMod val="75000"/>
              <a:lumOff val="25000"/>
            </a:schemeClr>
          </a:solidFill>
          <a:latin typeface="+mn-lt"/>
          <a:ea typeface="+mn-ea"/>
          <a:cs typeface="Helvetica Neue"/>
        </a:defRPr>
      </a:lvl3pPr>
      <a:lvl4pPr marL="1600200" indent="-228600" algn="l" defTabSz="457200" rtl="0" eaLnBrk="1" latinLnBrk="0" hangingPunct="1">
        <a:spcBef>
          <a:spcPct val="20000"/>
        </a:spcBef>
        <a:buClr>
          <a:srgbClr val="E9674F"/>
        </a:buClr>
        <a:buFont typeface="Arial"/>
        <a:buChar char="–"/>
        <a:defRPr sz="2000" b="0" i="0" kern="1200">
          <a:solidFill>
            <a:schemeClr val="tx1">
              <a:lumMod val="75000"/>
              <a:lumOff val="25000"/>
            </a:schemeClr>
          </a:solidFill>
          <a:latin typeface="+mn-lt"/>
          <a:ea typeface="+mn-ea"/>
          <a:cs typeface="Helvetica Neue"/>
        </a:defRPr>
      </a:lvl4pPr>
      <a:lvl5pPr marL="2057400" indent="-228600" algn="l" defTabSz="457200" rtl="0" eaLnBrk="1" latinLnBrk="0" hangingPunct="1">
        <a:spcBef>
          <a:spcPct val="20000"/>
        </a:spcBef>
        <a:buClr>
          <a:srgbClr val="E9674F"/>
        </a:buClr>
        <a:buFont typeface="Arial"/>
        <a:buChar char="»"/>
        <a:defRPr sz="2000" b="0" i="0" kern="1200">
          <a:solidFill>
            <a:schemeClr val="tx1">
              <a:lumMod val="75000"/>
              <a:lumOff val="25000"/>
            </a:schemeClr>
          </a:solidFill>
          <a:latin typeface="+mn-lt"/>
          <a:ea typeface="+mn-ea"/>
          <a:cs typeface="Helvetica Neu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3"/>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15" imgW="0" imgH="0" progId="TCLayout.ActiveDocument.1">
                  <p:embed/>
                </p:oleObj>
              </mc:Choice>
              <mc:Fallback>
                <p:oleObj name="think-cell Slide" r:id="rId15" imgW="0" imgH="0" progId="TCLayout.ActiveDocument.1">
                  <p:embed/>
                  <p:pic>
                    <p:nvPicPr>
                      <p:cNvPr id="5" name="Object 4" hidden="1"/>
                      <p:cNvPicPr/>
                      <p:nvPr/>
                    </p:nvPicPr>
                    <p:blipFill>
                      <a:blip r:embed="rId16"/>
                      <a:stretch>
                        <a:fillRect/>
                      </a:stretch>
                    </p:blipFill>
                    <p:spPr>
                      <a:xfrm>
                        <a:off x="2118" y="1588"/>
                        <a:ext cx="2117" cy="1588"/>
                      </a:xfrm>
                      <a:prstGeom prst="rect">
                        <a:avLst/>
                      </a:prstGeom>
                    </p:spPr>
                  </p:pic>
                </p:oleObj>
              </mc:Fallback>
            </mc:AlternateContent>
          </a:graphicData>
        </a:graphic>
      </p:graphicFrame>
      <p:sp>
        <p:nvSpPr>
          <p:cNvPr id="4" name="Rectangle 3" hidden="1"/>
          <p:cNvSpPr/>
          <p:nvPr userDrawn="1">
            <p:custDataLst>
              <p:tags r:id="rId14"/>
            </p:custDataLst>
          </p:nvPr>
        </p:nvSpPr>
        <p:spPr>
          <a:xfrm>
            <a:off x="0" y="0"/>
            <a:ext cx="211667"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marL="0" lvl="0" indent="0" algn="ctr" eaLnBrk="1"/>
            <a:endParaRPr lang="en-US" sz="3600" b="0" i="0" baseline="0">
              <a:latin typeface="Calibri"/>
              <a:ea typeface="+mj-ea"/>
              <a:sym typeface="Calibri"/>
            </a:endParaRPr>
          </a:p>
        </p:txBody>
      </p:sp>
      <p:pic>
        <p:nvPicPr>
          <p:cNvPr id="7" name="Picture 6"/>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545850"/>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2138077"/>
            <a:ext cx="10972800" cy="385332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630024" y="6012517"/>
            <a:ext cx="2844800" cy="365125"/>
          </a:xfrm>
          <a:prstGeom prst="rect">
            <a:avLst/>
          </a:prstGeom>
        </p:spPr>
        <p:txBody>
          <a:bodyPr vert="horz" lIns="91440" tIns="45720" rIns="91440" bIns="45720" rtlCol="0" anchor="ctr"/>
          <a:lstStyle>
            <a:lvl1pPr algn="r">
              <a:defRPr sz="1200" b="0" i="0">
                <a:solidFill>
                  <a:srgbClr val="E9674F"/>
                </a:solidFill>
                <a:latin typeface="Helvetica Neue Medium"/>
                <a:cs typeface="Helvetica Neue Medium" charset="0"/>
              </a:defRPr>
            </a:lvl1pPr>
          </a:lstStyle>
          <a:p>
            <a:r>
              <a:rPr lang="en-US"/>
              <a:t>Page | </a:t>
            </a:r>
            <a:fld id="{55FB97A1-9E25-5140-8E20-D0104F209260}" type="slidenum">
              <a:rPr lang="en-US" smtClean="0"/>
              <a:t>‹#›</a:t>
            </a:fld>
            <a:endParaRPr lang="en-US"/>
          </a:p>
        </p:txBody>
      </p:sp>
      <p:sp>
        <p:nvSpPr>
          <p:cNvPr id="8" name="Slide Number Placeholder 5"/>
          <p:cNvSpPr txBox="1"/>
          <p:nvPr userDrawn="1"/>
        </p:nvSpPr>
        <p:spPr>
          <a:xfrm>
            <a:off x="609601" y="6488383"/>
            <a:ext cx="4031916" cy="444977"/>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400">
                <a:solidFill>
                  <a:schemeClr val="bg1"/>
                </a:solidFill>
                <a:latin typeface="+mn-lt"/>
              </a:rPr>
              <a:t>State Health &amp; Value Strategies </a:t>
            </a:r>
            <a:r>
              <a:rPr lang="en-US" sz="1400" b="1">
                <a:solidFill>
                  <a:schemeClr val="bg1"/>
                </a:solidFill>
                <a:latin typeface="Helvetica Neue"/>
              </a:rPr>
              <a:t>| </a:t>
            </a:r>
            <a:fld id="{26D9845C-63AA-463A-8512-233372477E42}" type="slidenum">
              <a:rPr lang="en-US" sz="1400" smtClean="0">
                <a:solidFill>
                  <a:schemeClr val="bg1"/>
                </a:solidFill>
                <a:latin typeface="+mn-lt"/>
              </a:rPr>
              <a:t>‹#›</a:t>
            </a:fld>
            <a:endParaRPr lang="en-US" sz="1400">
              <a:solidFill>
                <a:schemeClr val="bg1"/>
              </a:solidFill>
              <a:latin typeface="+mn-lt"/>
            </a:endParaRPr>
          </a:p>
        </p:txBody>
      </p:sp>
    </p:spTree>
    <p:extLst>
      <p:ext uri="{BB962C8B-B14F-4D97-AF65-F5344CB8AC3E}">
        <p14:creationId xmlns:p14="http://schemas.microsoft.com/office/powerpoint/2010/main" val="2172066802"/>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Lst>
  <p:transition/>
  <p:txStyles>
    <p:titleStyle>
      <a:lvl1pPr algn="l" defTabSz="457200" rtl="0" eaLnBrk="1" latinLnBrk="0" hangingPunct="1">
        <a:spcBef>
          <a:spcPct val="0"/>
        </a:spcBef>
        <a:buNone/>
        <a:defRPr sz="3600" b="0" i="0" kern="1200">
          <a:solidFill>
            <a:srgbClr val="E9674F"/>
          </a:solidFill>
          <a:latin typeface="+mj-lt"/>
          <a:ea typeface="+mj-ea"/>
          <a:cs typeface="Helvetica Neue Medium" charset="0"/>
        </a:defRPr>
      </a:lvl1pPr>
    </p:titleStyle>
    <p:bodyStyle>
      <a:lvl1pPr marL="342900" indent="-342900" algn="l" defTabSz="457200" rtl="0" eaLnBrk="1" latinLnBrk="0" hangingPunct="1">
        <a:spcBef>
          <a:spcPct val="20000"/>
        </a:spcBef>
        <a:buClr>
          <a:srgbClr val="E9674F"/>
        </a:buClr>
        <a:buFont typeface="Arial"/>
        <a:buChar char="•"/>
        <a:defRPr sz="3200" b="0" i="0" kern="1200">
          <a:solidFill>
            <a:schemeClr val="tx1">
              <a:lumMod val="75000"/>
              <a:lumOff val="25000"/>
            </a:schemeClr>
          </a:solidFill>
          <a:latin typeface="+mn-lt"/>
          <a:ea typeface="+mn-ea"/>
          <a:cs typeface="Helvetica Neue"/>
        </a:defRPr>
      </a:lvl1pPr>
      <a:lvl2pPr marL="742950" indent="-285750" algn="l" defTabSz="457200" rtl="0" eaLnBrk="1" latinLnBrk="0" hangingPunct="1">
        <a:spcBef>
          <a:spcPct val="20000"/>
        </a:spcBef>
        <a:buClr>
          <a:srgbClr val="E9674F"/>
        </a:buClr>
        <a:buFont typeface="Arial"/>
        <a:buChar char="–"/>
        <a:defRPr sz="2800" b="0" i="0" kern="1200">
          <a:solidFill>
            <a:schemeClr val="tx1">
              <a:lumMod val="75000"/>
              <a:lumOff val="25000"/>
            </a:schemeClr>
          </a:solidFill>
          <a:latin typeface="+mn-lt"/>
          <a:ea typeface="+mn-ea"/>
          <a:cs typeface="Helvetica Neue"/>
        </a:defRPr>
      </a:lvl2pPr>
      <a:lvl3pPr marL="1143000" indent="-228600" algn="l" defTabSz="457200" rtl="0" eaLnBrk="1" latinLnBrk="0" hangingPunct="1">
        <a:spcBef>
          <a:spcPct val="20000"/>
        </a:spcBef>
        <a:buClr>
          <a:srgbClr val="E9674F"/>
        </a:buClr>
        <a:buFont typeface="Arial"/>
        <a:buChar char="•"/>
        <a:defRPr sz="2400" b="0" i="0" kern="1200">
          <a:solidFill>
            <a:schemeClr val="tx1">
              <a:lumMod val="75000"/>
              <a:lumOff val="25000"/>
            </a:schemeClr>
          </a:solidFill>
          <a:latin typeface="+mn-lt"/>
          <a:ea typeface="+mn-ea"/>
          <a:cs typeface="Helvetica Neue"/>
        </a:defRPr>
      </a:lvl3pPr>
      <a:lvl4pPr marL="1600200" indent="-228600" algn="l" defTabSz="457200" rtl="0" eaLnBrk="1" latinLnBrk="0" hangingPunct="1">
        <a:spcBef>
          <a:spcPct val="20000"/>
        </a:spcBef>
        <a:buClr>
          <a:srgbClr val="E9674F"/>
        </a:buClr>
        <a:buFont typeface="Arial"/>
        <a:buChar char="–"/>
        <a:defRPr sz="2000" b="0" i="0" kern="1200">
          <a:solidFill>
            <a:schemeClr val="tx1">
              <a:lumMod val="75000"/>
              <a:lumOff val="25000"/>
            </a:schemeClr>
          </a:solidFill>
          <a:latin typeface="+mn-lt"/>
          <a:ea typeface="+mn-ea"/>
          <a:cs typeface="Helvetica Neue"/>
        </a:defRPr>
      </a:lvl4pPr>
      <a:lvl5pPr marL="2057400" indent="-228600" algn="l" defTabSz="457200" rtl="0" eaLnBrk="1" latinLnBrk="0" hangingPunct="1">
        <a:spcBef>
          <a:spcPct val="20000"/>
        </a:spcBef>
        <a:buClr>
          <a:srgbClr val="E9674F"/>
        </a:buClr>
        <a:buFont typeface="Arial"/>
        <a:buChar char="»"/>
        <a:defRPr sz="2000" b="0" i="0" kern="1200">
          <a:solidFill>
            <a:schemeClr val="tx1">
              <a:lumMod val="75000"/>
              <a:lumOff val="25000"/>
            </a:schemeClr>
          </a:solidFill>
          <a:latin typeface="+mn-lt"/>
          <a:ea typeface="+mn-ea"/>
          <a:cs typeface="Helvetica Neu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5.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image" Target="../media/image41.sv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8" Type="http://schemas.openxmlformats.org/officeDocument/2006/relationships/hyperlink" Target="https://www.cbpp.org/research/health/medicaid-plays-an-important-role-in-providing-health-coverage-to-key-populations" TargetMode="External"/><Relationship Id="rId3" Type="http://schemas.openxmlformats.org/officeDocument/2006/relationships/image" Target="../media/image46.png"/><Relationship Id="rId7" Type="http://schemas.openxmlformats.org/officeDocument/2006/relationships/hyperlink" Target="https://www.cbpp.org/research/health/nearly-3-million-uninsured-adults-would-gain-a-path-to-medicaid-coverage-if-their"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hyperlink" Target="https://www.cbpp.org/research/policy-basics-introduction-to-medicaid" TargetMode="External"/><Relationship Id="rId5" Type="http://schemas.openxmlformats.org/officeDocument/2006/relationships/hyperlink" Target="https://www.kff.org/medicaid/medicaid-enrollment-and-unwinding-tracker/" TargetMode="External"/><Relationship Id="rId4" Type="http://schemas.openxmlformats.org/officeDocument/2006/relationships/hyperlink" Target="https://www.medicaid.gov/medicaid/national-medicaid-chip-program-information/medicaid-chip-enrollment-data/december-2025-medicaid-chip-enrollment-data-highlight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www.cbpp.org/research/health/by-the-numbers-harmful-republican-megabill-will-take-health-coverage-away-from"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cbpp.org/research/health/medicaid-expansion-frequently-asked-questions-0" TargetMode="External"/><Relationship Id="rId2" Type="http://schemas.openxmlformats.org/officeDocument/2006/relationships/hyperlink" Target="https://www.kff.org/medicaid/what-happens-after-people-lose-medicaid-coverage/#:~:text=What%20Happens%20After%20People%20Lose%20Medicaid%20Coverage?,in%20Medicaid/CHIP%20within%20a%20year%20(or%20%E2%80%9Cchurn%E2%80%9D)." TargetMode="External"/><Relationship Id="rId1" Type="http://schemas.openxmlformats.org/officeDocument/2006/relationships/slideLayout" Target="../slideLayouts/slideLayout3.xml"/><Relationship Id="rId4" Type="http://schemas.openxmlformats.org/officeDocument/2006/relationships/hyperlink" Target="https://www.cbpp.org/research/health/harm-to-children-from-taking-away-medicaid-from-people-for-not-meeting-work"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ccf.georgetown.edu/2025/07/22/medicaid-chip-and-affordable-care-act-marketplace-cuts-and-other-health-provisions-in-the-budget-reconciliation-law-explained/"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hyperlink" Target="https://www.kff.org/medicaid/understanding-the-impact-of-medicaid-premiums-cost-sharing-updated-evidence-from-the-literature-and-section-1115-waivers/"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cbpp.org/blog/medicaid-cuts-would-reduce-access-to-health-care-for-entire-communities"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hyperlink" Target="https://www.cbpp.org/research/state-budget-and-tax/states-recent-tax-cut-spree-creates-big-risks-for-families-and"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hyperlink" Target="https://www.cbpp.org/blog/medicaid-cuts-would-reduce-access-to-health-care-for-entire-communities"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cbpp.org/research/health/a-guide-to-reducing-coverage-losses-through-effective-implementation-of-medicaids" TargetMode="External"/><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17.xml"/><Relationship Id="rId4" Type="http://schemas.openxmlformats.org/officeDocument/2006/relationships/image" Target="../media/image50.svg"/></Relationships>
</file>

<file path=ppt/slides/_rels/slide2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6.xml"/><Relationship Id="rId1" Type="http://schemas.openxmlformats.org/officeDocument/2006/relationships/slideLayout" Target="../slideLayouts/slideLayout49.xml"/><Relationship Id="rId4" Type="http://schemas.openxmlformats.org/officeDocument/2006/relationships/image" Target="../media/image53.svg"/></Relationships>
</file>

<file path=ppt/slides/_rels/slide41.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37.xml"/><Relationship Id="rId1" Type="http://schemas.openxmlformats.org/officeDocument/2006/relationships/slideLayout" Target="../slideLayouts/slideLayout49.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8.xml"/><Relationship Id="rId1" Type="http://schemas.openxmlformats.org/officeDocument/2006/relationships/slideLayout" Target="../slideLayouts/slideLayout49.xm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hyperlink" Target="https://www.cms.gov/files/document/health-insurance-exchanges-2025-open-enrollment-reportpdf508-compliant.pdf" TargetMode="External"/><Relationship Id="rId2" Type="http://schemas.openxmlformats.org/officeDocument/2006/relationships/notesSlide" Target="../notesSlides/notesSlide39.xml"/><Relationship Id="rId1" Type="http://schemas.openxmlformats.org/officeDocument/2006/relationships/slideLayout" Target="../slideLayouts/slideLayout49.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slides/_rels/slide44.xml.rels><?xml version="1.0" encoding="UTF-8" standalone="yes"?>
<Relationships xmlns="http://schemas.openxmlformats.org/package/2006/relationships"><Relationship Id="rId8" Type="http://schemas.openxmlformats.org/officeDocument/2006/relationships/image" Target="../media/image70.sv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40.xml"/><Relationship Id="rId1" Type="http://schemas.openxmlformats.org/officeDocument/2006/relationships/slideLayout" Target="../slideLayouts/slideLayout46.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sv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57.xml"/><Relationship Id="rId7" Type="http://schemas.openxmlformats.org/officeDocument/2006/relationships/hyperlink" Target="mailto:dmeuse@princeton.edu" TargetMode="Externa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71.emf"/><Relationship Id="rId5" Type="http://schemas.openxmlformats.org/officeDocument/2006/relationships/oleObject" Target="../embeddings/oleObject2.bin"/><Relationship Id="rId4" Type="http://schemas.openxmlformats.org/officeDocument/2006/relationships/notesSlide" Target="../notesSlides/notesSlide41.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hyperlink" Target="mailto:Beth.Beaudin-Seiler@altarum.org"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mailto:Britt.Sanderson@altarum.org" TargetMode="External"/></Relationships>
</file>

<file path=ppt/slides/_rels/slide48.xml.rels><?xml version="1.0" encoding="UTF-8" standalone="yes"?>
<Relationships xmlns="http://schemas.openxmlformats.org/package/2006/relationships"><Relationship Id="rId8" Type="http://schemas.openxmlformats.org/officeDocument/2006/relationships/hyperlink" Target="https://www.congress.gov/crs-product/R48569" TargetMode="External"/><Relationship Id="rId3" Type="http://schemas.openxmlformats.org/officeDocument/2006/relationships/hyperlink" Target="https://doi.org/10.1001/jamahealthforum.2025.3187" TargetMode="External"/><Relationship Id="rId7" Type="http://schemas.openxmlformats.org/officeDocument/2006/relationships/hyperlink" Target="https://www.cbo.gov/system/files/2025-08/61506-marketplace.pdf"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https://www.cbo.gov/publication/61367" TargetMode="External"/><Relationship Id="rId5" Type="http://schemas.openxmlformats.org/officeDocument/2006/relationships/hyperlink" Target="https://www.chcs.org/resource/a-summary-of-national-medicaid-work-requirements/" TargetMode="External"/><Relationship Id="rId4" Type="http://schemas.openxmlformats.org/officeDocument/2006/relationships/hyperlink" Target="https://ccf.georgetown.edu/2025/09/04/are-states-ready-to-implement-hr-1-and-medicaid-work-reporting-requirements/" TargetMode="External"/></Relationships>
</file>

<file path=ppt/slides/_rels/slide49.xml.rels><?xml version="1.0" encoding="UTF-8" standalone="yes"?>
<Relationships xmlns="http://schemas.openxmlformats.org/package/2006/relationships"><Relationship Id="rId8" Type="http://schemas.openxmlformats.org/officeDocument/2006/relationships/hyperlink" Target="https://www.cbpp.org/research/health/5-million-small-business-owners-and-self-employed-workers-likely-enrolled-in-aca" TargetMode="External"/><Relationship Id="rId3" Type="http://schemas.openxmlformats.org/officeDocument/2006/relationships/hyperlink" Target="https://www.congress.gov/crs-product/R48290" TargetMode="External"/><Relationship Id="rId7" Type="http://schemas.openxmlformats.org/officeDocument/2006/relationships/hyperlink" Target="https://www.kff.org/affordable-care-act/aca-marketplace-premium-payments-would-more-than-double-on-average-next-year-if-enhanced-premium-tax-credits-expire/"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https://www.kff.org/medicaid/a-closer-look-at-the-50-billion-rural-health-fund-in-the-new-reconciliation-law/" TargetMode="External"/><Relationship Id="rId5" Type="http://schemas.openxmlformats.org/officeDocument/2006/relationships/hyperlink" Target="https://www.kff.org/medicaid/implementation-dates-for-2025-budget-reconciliation-law/" TargetMode="External"/><Relationship Id="rId4" Type="http://schemas.openxmlformats.org/officeDocument/2006/relationships/hyperlink" Target="https://doi.org/10.7326/ANNALS-25-00716"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8" Type="http://schemas.openxmlformats.org/officeDocument/2006/relationships/hyperlink" Target="https://shvs.org/resource/budget-reconciliation-implementation-roadmap/" TargetMode="External"/><Relationship Id="rId3" Type="http://schemas.openxmlformats.org/officeDocument/2006/relationships/hyperlink" Target="https://www.kff.org/affordable-care-act/about-half-of-adults-with-aca-marketplace-coverage-are-small-business-owners-employees-or-self-employed/" TargetMode="External"/><Relationship Id="rId7" Type="http://schemas.openxmlformats.org/officeDocument/2006/relationships/hyperlink" Target="https://bipartisanpolicy.org/issue-brief/enhanced-premium-tax-credits-who-benefits-how-much-and-what-happens-next/"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hyperlink" Target="https://ccf.georgetown.edu/2025/07/22/medicaid-chip-and-affordable-care-act-marketplace-cuts-and-other-health-provisions-in-the-budget-reconciliation-law-explained/" TargetMode="External"/><Relationship Id="rId5" Type="http://schemas.openxmlformats.org/officeDocument/2006/relationships/hyperlink" Target="https://doi.org/10.1016/S0140-6736(25)00761-5" TargetMode="External"/><Relationship Id="rId4" Type="http://schemas.openxmlformats.org/officeDocument/2006/relationships/hyperlink" Target="https://www.kff.org/racial-equity-and-health-policy/health-policy-101-race-inequality-and-health/"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ccf.georgetown.edu/2025/07/22/medicaid-chip-and-affordable-care-act-marketplace-cuts-and-other-health-provisions-in-the-budget-reconciliation-law-explained/" TargetMode="External"/><Relationship Id="rId2" Type="http://schemas.openxmlformats.org/officeDocument/2006/relationships/hyperlink" Target="https://doi.org/10.1016/S0140-6736(25)00761-5" TargetMode="External"/><Relationship Id="rId1" Type="http://schemas.openxmlformats.org/officeDocument/2006/relationships/slideLayout" Target="../slideLayouts/slideLayout2.xml"/><Relationship Id="rId5" Type="http://schemas.openxmlformats.org/officeDocument/2006/relationships/hyperlink" Target="https://shvs.org/resource/budget-reconciliation-implementation-roadmap/" TargetMode="External"/><Relationship Id="rId4" Type="http://schemas.openxmlformats.org/officeDocument/2006/relationships/hyperlink" Target="https://bipartisanpolicy.org/issue-brief/enhanced-premium-tax-credits-who-benefits-how-much-and-what-happens-nex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7.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DE931-D746-8C9F-9A23-36B822C0004B}"/>
              </a:ext>
            </a:extLst>
          </p:cNvPr>
          <p:cNvSpPr>
            <a:spLocks noGrp="1"/>
          </p:cNvSpPr>
          <p:nvPr>
            <p:ph type="ctrTitle"/>
          </p:nvPr>
        </p:nvSpPr>
        <p:spPr>
          <a:xfrm>
            <a:off x="515815" y="1391993"/>
            <a:ext cx="10837985" cy="3210151"/>
          </a:xfrm>
        </p:spPr>
        <p:txBody>
          <a:bodyPr anchor="t">
            <a:noAutofit/>
          </a:bodyPr>
          <a:lstStyle/>
          <a:p>
            <a:pPr algn="l"/>
            <a:r>
              <a:rPr lang="en-US" sz="4000">
                <a:ln w="0"/>
                <a:latin typeface="Franklin Gothic Demi"/>
              </a:rPr>
              <a:t>Facing the Future: Understanding Federal Policy Changes and their Effect on Coverage and Affordability</a:t>
            </a:r>
            <a:endParaRPr lang="en-US" sz="4000"/>
          </a:p>
        </p:txBody>
      </p:sp>
      <p:sp>
        <p:nvSpPr>
          <p:cNvPr id="3" name="Slide Number Placeholder 2">
            <a:extLst>
              <a:ext uri="{FF2B5EF4-FFF2-40B4-BE49-F238E27FC236}">
                <a16:creationId xmlns:a16="http://schemas.microsoft.com/office/drawing/2014/main" id="{8A87E09F-0C59-01E7-18D7-39CC893CA4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
        <p:nvSpPr>
          <p:cNvPr id="4" name="Subtitle 3">
            <a:extLst>
              <a:ext uri="{FF2B5EF4-FFF2-40B4-BE49-F238E27FC236}">
                <a16:creationId xmlns:a16="http://schemas.microsoft.com/office/drawing/2014/main" id="{79A686C2-57C4-8864-7767-28CF9E232E7A}"/>
              </a:ext>
            </a:extLst>
          </p:cNvPr>
          <p:cNvSpPr>
            <a:spLocks noGrp="1"/>
          </p:cNvSpPr>
          <p:nvPr>
            <p:ph type="subTitle" idx="1"/>
          </p:nvPr>
        </p:nvSpPr>
        <p:spPr>
          <a:xfrm>
            <a:off x="515816" y="3214635"/>
            <a:ext cx="9284678" cy="718457"/>
          </a:xfrm>
        </p:spPr>
        <p:txBody>
          <a:bodyPr>
            <a:normAutofit/>
          </a:bodyPr>
          <a:lstStyle/>
          <a:p>
            <a:pPr algn="l"/>
            <a:r>
              <a:rPr lang="en-US" sz="1800">
                <a:latin typeface="Franklin Gothic Demi" panose="020B0703020102020204" pitchFamily="34" charset="0"/>
              </a:rPr>
              <a:t>April 8, 2026</a:t>
            </a:r>
          </a:p>
        </p:txBody>
      </p:sp>
    </p:spTree>
    <p:extLst>
      <p:ext uri="{BB962C8B-B14F-4D97-AF65-F5344CB8AC3E}">
        <p14:creationId xmlns:p14="http://schemas.microsoft.com/office/powerpoint/2010/main" val="2338615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C24AC32-B9A7-ADBE-C8E0-A9FC320368B3}"/>
              </a:ext>
            </a:extLst>
          </p:cNvPr>
          <p:cNvSpPr>
            <a:spLocks noGrp="1"/>
          </p:cNvSpPr>
          <p:nvPr>
            <p:ph type="title"/>
          </p:nvPr>
        </p:nvSpPr>
        <p:spPr>
          <a:xfrm>
            <a:off x="838200" y="547184"/>
            <a:ext cx="10515600" cy="1257198"/>
          </a:xfrm>
        </p:spPr>
        <p:txBody>
          <a:bodyPr>
            <a:normAutofit/>
          </a:bodyPr>
          <a:lstStyle/>
          <a:p>
            <a:r>
              <a:rPr lang="en-US" sz="4000"/>
              <a:t>Who Loses Coverage? </a:t>
            </a:r>
            <a:br>
              <a:rPr lang="en-US" sz="4000"/>
            </a:br>
            <a:r>
              <a:rPr lang="en-US" sz="2400" i="1"/>
              <a:t>Communities Facing the Largest Impact</a:t>
            </a:r>
          </a:p>
        </p:txBody>
      </p:sp>
      <p:sp>
        <p:nvSpPr>
          <p:cNvPr id="7" name="Content Placeholder 6">
            <a:extLst>
              <a:ext uri="{FF2B5EF4-FFF2-40B4-BE49-F238E27FC236}">
                <a16:creationId xmlns:a16="http://schemas.microsoft.com/office/drawing/2014/main" id="{2CA99873-B761-91A0-C7DF-DC66E3AC2935}"/>
              </a:ext>
            </a:extLst>
          </p:cNvPr>
          <p:cNvSpPr>
            <a:spLocks noGrp="1"/>
          </p:cNvSpPr>
          <p:nvPr>
            <p:ph sz="quarter" idx="12"/>
          </p:nvPr>
        </p:nvSpPr>
        <p:spPr>
          <a:xfrm>
            <a:off x="513008" y="1853367"/>
            <a:ext cx="5454793" cy="1849181"/>
          </a:xfrm>
          <a:solidFill>
            <a:srgbClr val="DFEBF7"/>
          </a:solidFill>
          <a:ln>
            <a:solidFill>
              <a:srgbClr val="003D56"/>
            </a:solidFill>
          </a:ln>
        </p:spPr>
        <p:txBody>
          <a:bodyPr tIns="91440">
            <a:normAutofit lnSpcReduction="10000"/>
          </a:bodyPr>
          <a:lstStyle/>
          <a:p>
            <a:pPr marL="1195388" indent="-280988">
              <a:buNone/>
            </a:pPr>
            <a:r>
              <a:rPr lang="en-US" sz="2400">
                <a:latin typeface="Franklin Gothic Demi" panose="020B0703020102020204" pitchFamily="34" charset="0"/>
              </a:rPr>
              <a:t>Rural Americans</a:t>
            </a:r>
          </a:p>
          <a:p>
            <a:pPr marL="1195388" indent="-280988"/>
            <a:r>
              <a:rPr lang="en-US" sz="1800"/>
              <a:t>$137B cut to rural Medicaid funding (10 years).</a:t>
            </a:r>
          </a:p>
          <a:p>
            <a:pPr marL="1195388" indent="-280988"/>
            <a:r>
              <a:rPr lang="en-US" sz="1800"/>
              <a:t>$50B Rural Health Fund offsets only 37% of cuts. Many rural hospitals already in the red.</a:t>
            </a:r>
          </a:p>
          <a:p>
            <a:pPr marL="0" indent="0">
              <a:buNone/>
            </a:pPr>
            <a:endParaRPr lang="en-US" sz="1800">
              <a:latin typeface="Franklin Gothic Demi" panose="020B0703020102020204" pitchFamily="34" charset="0"/>
            </a:endParaRPr>
          </a:p>
        </p:txBody>
      </p:sp>
      <p:pic>
        <p:nvPicPr>
          <p:cNvPr id="17" name="Content Placeholder 16" descr="Barn outline">
            <a:extLst>
              <a:ext uri="{FF2B5EF4-FFF2-40B4-BE49-F238E27FC236}">
                <a16:creationId xmlns:a16="http://schemas.microsoft.com/office/drawing/2014/main" id="{A49FAD79-8ABD-CD69-1B65-C7EE8A28E512}"/>
              </a:ext>
            </a:extLst>
          </p:cNvPr>
          <p:cNvPicPr>
            <a:picLocks noGrp="1" noChangeAspect="1"/>
          </p:cNvPicPr>
          <p:nvPr>
            <p:ph sz="quarter" idx="17"/>
          </p:nvPr>
        </p:nvPicPr>
        <p:blipFill>
          <a:blip r:embed="rId3">
            <a:extLst>
              <a:ext uri="{96DAC541-7B7A-43D3-8B79-37D633B846F1}">
                <asvg:svgBlip xmlns:asvg="http://schemas.microsoft.com/office/drawing/2016/SVG/main" r:embed="rId4"/>
              </a:ext>
            </a:extLst>
          </a:blip>
          <a:stretch>
            <a:fillRect/>
          </a:stretch>
        </p:blipFill>
        <p:spPr>
          <a:xfrm>
            <a:off x="587397" y="2214277"/>
            <a:ext cx="859897" cy="859897"/>
          </a:xfrm>
        </p:spPr>
      </p:pic>
      <p:sp>
        <p:nvSpPr>
          <p:cNvPr id="8" name="Content Placeholder 7">
            <a:extLst>
              <a:ext uri="{FF2B5EF4-FFF2-40B4-BE49-F238E27FC236}">
                <a16:creationId xmlns:a16="http://schemas.microsoft.com/office/drawing/2014/main" id="{6BEC63BB-8A64-8573-D77B-5D7AE2120481}"/>
              </a:ext>
            </a:extLst>
          </p:cNvPr>
          <p:cNvSpPr>
            <a:spLocks noGrp="1"/>
          </p:cNvSpPr>
          <p:nvPr>
            <p:ph sz="quarter" idx="13"/>
          </p:nvPr>
        </p:nvSpPr>
        <p:spPr>
          <a:xfrm>
            <a:off x="6204313" y="1853366"/>
            <a:ext cx="5474679" cy="1849181"/>
          </a:xfrm>
          <a:solidFill>
            <a:srgbClr val="DFEBF7"/>
          </a:solidFill>
          <a:ln>
            <a:solidFill>
              <a:srgbClr val="003D56"/>
            </a:solidFill>
          </a:ln>
        </p:spPr>
        <p:txBody>
          <a:bodyPr tIns="91440">
            <a:normAutofit/>
          </a:bodyPr>
          <a:lstStyle/>
          <a:p>
            <a:pPr marL="973138" indent="0">
              <a:buNone/>
            </a:pPr>
            <a:r>
              <a:rPr lang="en-US" sz="2400">
                <a:latin typeface="Franklin Gothic Demi" panose="020B0703020102020204" pitchFamily="34" charset="0"/>
              </a:rPr>
              <a:t>Communities of Color</a:t>
            </a:r>
          </a:p>
          <a:p>
            <a:pPr marL="1149350" indent="-176213"/>
            <a:r>
              <a:rPr lang="en-US" sz="1800"/>
              <a:t>Medicaid is a major source of coverage. </a:t>
            </a:r>
          </a:p>
          <a:p>
            <a:pPr marL="1149350" indent="-176213"/>
            <a:r>
              <a:rPr lang="en-US" sz="1800"/>
              <a:t>Medicaid cuts and ACA changes will widen coverage disparities.</a:t>
            </a:r>
          </a:p>
          <a:p>
            <a:pPr marL="0" indent="0">
              <a:buNone/>
            </a:pPr>
            <a:endParaRPr lang="en-US"/>
          </a:p>
        </p:txBody>
      </p:sp>
      <p:pic>
        <p:nvPicPr>
          <p:cNvPr id="21" name="Content Placeholder 20" descr="Users outline">
            <a:extLst>
              <a:ext uri="{FF2B5EF4-FFF2-40B4-BE49-F238E27FC236}">
                <a16:creationId xmlns:a16="http://schemas.microsoft.com/office/drawing/2014/main" id="{3574FEE1-4190-6B69-169E-723E13A313C9}"/>
              </a:ext>
            </a:extLst>
          </p:cNvPr>
          <p:cNvPicPr>
            <a:picLocks noGrp="1" noChangeAspect="1"/>
          </p:cNvPicPr>
          <p:nvPr>
            <p:ph sz="quarter" idx="19"/>
          </p:nvPr>
        </p:nvPicPr>
        <p:blipFill>
          <a:blip r:embed="rId5">
            <a:extLst>
              <a:ext uri="{96DAC541-7B7A-43D3-8B79-37D633B846F1}">
                <asvg:svgBlip xmlns:asvg="http://schemas.microsoft.com/office/drawing/2016/SVG/main" r:embed="rId6"/>
              </a:ext>
            </a:extLst>
          </a:blip>
          <a:stretch>
            <a:fillRect/>
          </a:stretch>
        </p:blipFill>
        <p:spPr>
          <a:xfrm>
            <a:off x="6356714" y="2237723"/>
            <a:ext cx="836451" cy="836451"/>
          </a:xfrm>
        </p:spPr>
      </p:pic>
      <p:sp>
        <p:nvSpPr>
          <p:cNvPr id="10" name="Content Placeholder 9">
            <a:extLst>
              <a:ext uri="{FF2B5EF4-FFF2-40B4-BE49-F238E27FC236}">
                <a16:creationId xmlns:a16="http://schemas.microsoft.com/office/drawing/2014/main" id="{564CAFE5-8983-58E7-4AC3-5E82F05C6A14}"/>
              </a:ext>
            </a:extLst>
          </p:cNvPr>
          <p:cNvSpPr>
            <a:spLocks noGrp="1"/>
          </p:cNvSpPr>
          <p:nvPr>
            <p:ph sz="quarter" idx="15"/>
          </p:nvPr>
        </p:nvSpPr>
        <p:spPr>
          <a:xfrm>
            <a:off x="513008" y="3801699"/>
            <a:ext cx="5454793" cy="1849181"/>
          </a:xfrm>
          <a:solidFill>
            <a:srgbClr val="DFEBF7"/>
          </a:solidFill>
          <a:ln>
            <a:solidFill>
              <a:srgbClr val="003D56"/>
            </a:solidFill>
          </a:ln>
        </p:spPr>
        <p:txBody>
          <a:bodyPr tIns="91440">
            <a:normAutofit fontScale="92500" lnSpcReduction="10000"/>
          </a:bodyPr>
          <a:lstStyle/>
          <a:p>
            <a:pPr marL="1195388" indent="-285750">
              <a:buNone/>
              <a:tabLst>
                <a:tab pos="1371600" algn="l"/>
              </a:tabLst>
            </a:pPr>
            <a:r>
              <a:rPr lang="en-US" sz="2600">
                <a:latin typeface="Franklin Gothic Demi" panose="020B0703020102020204" pitchFamily="34" charset="0"/>
              </a:rPr>
              <a:t>Workers and Entrepreneurs</a:t>
            </a:r>
          </a:p>
          <a:p>
            <a:pPr marL="1195388" indent="-285750">
              <a:tabLst>
                <a:tab pos="1371600" algn="l"/>
              </a:tabLst>
            </a:pPr>
            <a:r>
              <a:rPr lang="en-US" sz="1900"/>
              <a:t>48% of Marketplace enrollees are small business owners/employees or self-employed.</a:t>
            </a:r>
          </a:p>
          <a:p>
            <a:pPr marL="1195388" indent="-285750">
              <a:tabLst>
                <a:tab pos="1371600" algn="l"/>
              </a:tabLst>
            </a:pPr>
            <a:r>
              <a:rPr lang="en-US" sz="1900"/>
              <a:t>Includes gig workers, freelancers, contractors, early retirees.</a:t>
            </a:r>
          </a:p>
          <a:p>
            <a:pPr marL="0" indent="0">
              <a:buNone/>
            </a:pPr>
            <a:endParaRPr lang="en-US"/>
          </a:p>
        </p:txBody>
      </p:sp>
      <p:pic>
        <p:nvPicPr>
          <p:cNvPr id="19" name="Content Placeholder 18" descr="Briefcase outline">
            <a:extLst>
              <a:ext uri="{FF2B5EF4-FFF2-40B4-BE49-F238E27FC236}">
                <a16:creationId xmlns:a16="http://schemas.microsoft.com/office/drawing/2014/main" id="{03666D0C-A8E6-60F2-0524-FCAB986BB10F}"/>
              </a:ext>
            </a:extLst>
          </p:cNvPr>
          <p:cNvPicPr>
            <a:picLocks noGrp="1" noChangeAspect="1"/>
          </p:cNvPicPr>
          <p:nvPr>
            <p:ph sz="quarter" idx="18"/>
          </p:nvPr>
        </p:nvPicPr>
        <p:blipFill>
          <a:blip r:embed="rId7">
            <a:extLst>
              <a:ext uri="{96DAC541-7B7A-43D3-8B79-37D633B846F1}">
                <asvg:svgBlip xmlns:asvg="http://schemas.microsoft.com/office/drawing/2016/SVG/main" r:embed="rId8"/>
              </a:ext>
            </a:extLst>
          </a:blip>
          <a:stretch>
            <a:fillRect/>
          </a:stretch>
        </p:blipFill>
        <p:spPr>
          <a:xfrm>
            <a:off x="587397" y="4283784"/>
            <a:ext cx="818726" cy="818726"/>
          </a:xfrm>
        </p:spPr>
      </p:pic>
      <p:sp>
        <p:nvSpPr>
          <p:cNvPr id="9" name="Content Placeholder 8">
            <a:extLst>
              <a:ext uri="{FF2B5EF4-FFF2-40B4-BE49-F238E27FC236}">
                <a16:creationId xmlns:a16="http://schemas.microsoft.com/office/drawing/2014/main" id="{FA9202D4-EB2C-A1FA-9555-4B2B26E2F542}"/>
              </a:ext>
            </a:extLst>
          </p:cNvPr>
          <p:cNvSpPr>
            <a:spLocks noGrp="1"/>
          </p:cNvSpPr>
          <p:nvPr>
            <p:ph sz="quarter" idx="14"/>
          </p:nvPr>
        </p:nvSpPr>
        <p:spPr>
          <a:xfrm>
            <a:off x="6204313" y="3819817"/>
            <a:ext cx="5474679" cy="1849181"/>
          </a:xfrm>
          <a:solidFill>
            <a:srgbClr val="DFEBF7"/>
          </a:solidFill>
          <a:ln>
            <a:solidFill>
              <a:srgbClr val="003D56"/>
            </a:solidFill>
          </a:ln>
        </p:spPr>
        <p:txBody>
          <a:bodyPr tIns="91440">
            <a:normAutofit/>
          </a:bodyPr>
          <a:lstStyle/>
          <a:p>
            <a:pPr marL="1031875" indent="0">
              <a:buNone/>
            </a:pPr>
            <a:r>
              <a:rPr lang="en-US" sz="2400">
                <a:latin typeface="Franklin Gothic Demi" panose="020B0703020102020204" pitchFamily="34" charset="0"/>
              </a:rPr>
              <a:t>Lawfully Present Immigrants</a:t>
            </a:r>
          </a:p>
          <a:p>
            <a:pPr marL="1195388" indent="-163513"/>
            <a:r>
              <a:rPr lang="en-US" sz="1800"/>
              <a:t>1.2M lose Marketplace coverage.</a:t>
            </a:r>
          </a:p>
          <a:p>
            <a:pPr marL="1195388" indent="-163513">
              <a:tabLst>
                <a:tab pos="1149350" algn="l"/>
              </a:tabLst>
            </a:pPr>
            <a:r>
              <a:rPr lang="en-US" sz="1800"/>
              <a:t>Includes DACA recipients, work visa holders and their families, and individuals in immigration proceedings.</a:t>
            </a:r>
          </a:p>
        </p:txBody>
      </p:sp>
      <p:pic>
        <p:nvPicPr>
          <p:cNvPr id="23" name="Content Placeholder 22" descr="Travel outline">
            <a:extLst>
              <a:ext uri="{FF2B5EF4-FFF2-40B4-BE49-F238E27FC236}">
                <a16:creationId xmlns:a16="http://schemas.microsoft.com/office/drawing/2014/main" id="{A0E2EA89-233F-7CDA-B44A-0652170351F6}"/>
              </a:ext>
            </a:extLst>
          </p:cNvPr>
          <p:cNvPicPr>
            <a:picLocks noGrp="1" noChangeAspect="1"/>
          </p:cNvPicPr>
          <p:nvPr>
            <p:ph sz="quarter" idx="20"/>
          </p:nvPr>
        </p:nvPicPr>
        <p:blipFill>
          <a:blip r:embed="rId9">
            <a:extLst>
              <a:ext uri="{96DAC541-7B7A-43D3-8B79-37D633B846F1}">
                <asvg:svgBlip xmlns:asvg="http://schemas.microsoft.com/office/drawing/2016/SVG/main" r:embed="rId10"/>
              </a:ext>
            </a:extLst>
          </a:blip>
          <a:stretch>
            <a:fillRect/>
          </a:stretch>
        </p:blipFill>
        <p:spPr>
          <a:xfrm>
            <a:off x="6356714" y="4283784"/>
            <a:ext cx="914400" cy="914400"/>
          </a:xfrm>
        </p:spPr>
      </p:pic>
      <p:sp>
        <p:nvSpPr>
          <p:cNvPr id="11" name="Content Placeholder 10">
            <a:extLst>
              <a:ext uri="{FF2B5EF4-FFF2-40B4-BE49-F238E27FC236}">
                <a16:creationId xmlns:a16="http://schemas.microsoft.com/office/drawing/2014/main" id="{F40D4742-0914-B637-F7FC-EF7848E4A030}"/>
              </a:ext>
            </a:extLst>
          </p:cNvPr>
          <p:cNvSpPr>
            <a:spLocks noGrp="1"/>
          </p:cNvSpPr>
          <p:nvPr>
            <p:ph sz="quarter" idx="16"/>
          </p:nvPr>
        </p:nvSpPr>
        <p:spPr>
          <a:xfrm>
            <a:off x="196979" y="6114847"/>
            <a:ext cx="11798041" cy="689893"/>
          </a:xfrm>
        </p:spPr>
        <p:txBody>
          <a:bodyPr>
            <a:normAutofit fontScale="62500" lnSpcReduction="20000"/>
          </a:bodyPr>
          <a:lstStyle/>
          <a:p>
            <a:pPr marL="0" indent="0">
              <a:buNone/>
            </a:pPr>
            <a:r>
              <a:rPr lang="en-US" b="1" i="1"/>
              <a:t>References: </a:t>
            </a:r>
            <a:r>
              <a:rPr lang="en-US" i="1"/>
              <a:t>Center on Budget and Policy Priorities (Lukens) 2025; Congressional Budget Office 2025 (B); Congressional Research Service 2025 (A); Kaiser Family Foundation (Levinson et al, McGough et al, </a:t>
            </a:r>
            <a:r>
              <a:rPr lang="en-US" i="1" err="1"/>
              <a:t>Ndugga</a:t>
            </a:r>
            <a:r>
              <a:rPr lang="en-US" i="1"/>
              <a:t> et al) 2025</a:t>
            </a:r>
            <a:endParaRPr lang="en-US" b="1" i="1"/>
          </a:p>
          <a:p>
            <a:endParaRPr lang="en-US"/>
          </a:p>
        </p:txBody>
      </p:sp>
      <p:sp>
        <p:nvSpPr>
          <p:cNvPr id="5" name="Slide Number Placeholder 4">
            <a:extLst>
              <a:ext uri="{FF2B5EF4-FFF2-40B4-BE49-F238E27FC236}">
                <a16:creationId xmlns:a16="http://schemas.microsoft.com/office/drawing/2014/main" id="{3CDB33A8-DD6A-0346-7522-821CAE8966B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703703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6AFC33A0-4D89-5129-3A39-BA2531764640}"/>
              </a:ext>
            </a:extLst>
          </p:cNvPr>
          <p:cNvSpPr>
            <a:spLocks noGrp="1"/>
          </p:cNvSpPr>
          <p:nvPr>
            <p:ph type="title"/>
          </p:nvPr>
        </p:nvSpPr>
        <p:spPr>
          <a:xfrm>
            <a:off x="800891" y="620659"/>
            <a:ext cx="10515600" cy="1325563"/>
          </a:xfrm>
        </p:spPr>
        <p:txBody>
          <a:bodyPr>
            <a:normAutofit/>
          </a:bodyPr>
          <a:lstStyle/>
          <a:p>
            <a:r>
              <a:rPr lang="en-US" sz="4000">
                <a:effectLst/>
              </a:rPr>
              <a:t>The Ripple Effects</a:t>
            </a:r>
            <a:br>
              <a:rPr lang="en-US" sz="4000">
                <a:effectLst/>
              </a:rPr>
            </a:br>
            <a:r>
              <a:rPr lang="en-US" sz="2400" i="1">
                <a:effectLst/>
              </a:rPr>
              <a:t>Beyond Coverag</a:t>
            </a:r>
            <a:r>
              <a:rPr lang="en-US" sz="2400" i="1"/>
              <a:t>e Loss</a:t>
            </a:r>
            <a:endParaRPr lang="en-US" sz="2400">
              <a:effectLst/>
            </a:endParaRPr>
          </a:p>
        </p:txBody>
      </p:sp>
      <p:sp>
        <p:nvSpPr>
          <p:cNvPr id="14" name="Content Placeholder 13">
            <a:extLst>
              <a:ext uri="{FF2B5EF4-FFF2-40B4-BE49-F238E27FC236}">
                <a16:creationId xmlns:a16="http://schemas.microsoft.com/office/drawing/2014/main" id="{76F0B3C8-04CD-4FDF-E58D-811BFF2877B9}"/>
              </a:ext>
            </a:extLst>
          </p:cNvPr>
          <p:cNvSpPr>
            <a:spLocks noGrp="1"/>
          </p:cNvSpPr>
          <p:nvPr>
            <p:ph sz="quarter" idx="12"/>
          </p:nvPr>
        </p:nvSpPr>
        <p:spPr>
          <a:xfrm>
            <a:off x="800890" y="1926048"/>
            <a:ext cx="10552907" cy="1325563"/>
          </a:xfrm>
          <a:solidFill>
            <a:srgbClr val="DFEBF7"/>
          </a:solidFill>
          <a:ln>
            <a:solidFill>
              <a:srgbClr val="003D56"/>
            </a:solidFill>
          </a:ln>
        </p:spPr>
        <p:txBody>
          <a:bodyPr>
            <a:normAutofit/>
          </a:bodyPr>
          <a:lstStyle/>
          <a:p>
            <a:pPr marL="1379538" indent="-233363">
              <a:buNone/>
            </a:pPr>
            <a:r>
              <a:rPr lang="en-US">
                <a:latin typeface="Franklin Gothic Demi" panose="020B0703020102020204" pitchFamily="34" charset="0"/>
              </a:rPr>
              <a:t>Healthcare System Impact</a:t>
            </a:r>
          </a:p>
          <a:p>
            <a:pPr marL="1379538" indent="-233363">
              <a:lnSpc>
                <a:spcPts val="1583"/>
              </a:lnSpc>
              <a:spcBef>
                <a:spcPts val="600"/>
              </a:spcBef>
            </a:pPr>
            <a:r>
              <a:rPr lang="en-US" sz="1900">
                <a:solidFill>
                  <a:srgbClr val="333333"/>
                </a:solidFill>
              </a:rPr>
              <a:t>Uncompensated care to increase 35% in rural hospitals.</a:t>
            </a:r>
          </a:p>
          <a:p>
            <a:pPr marL="1379538" indent="-233363">
              <a:lnSpc>
                <a:spcPts val="1583"/>
              </a:lnSpc>
              <a:spcBef>
                <a:spcPts val="600"/>
              </a:spcBef>
            </a:pPr>
            <a:r>
              <a:rPr lang="en-US" sz="1900">
                <a:solidFill>
                  <a:srgbClr val="333333"/>
                </a:solidFill>
              </a:rPr>
              <a:t>100+ rural hospitals at risk of closure by 2034.</a:t>
            </a:r>
          </a:p>
          <a:p>
            <a:pPr marL="1379538" indent="-233363">
              <a:lnSpc>
                <a:spcPts val="1583"/>
              </a:lnSpc>
              <a:spcBef>
                <a:spcPts val="600"/>
              </a:spcBef>
            </a:pPr>
            <a:r>
              <a:rPr lang="en-US" sz="1900">
                <a:solidFill>
                  <a:srgbClr val="333333"/>
                </a:solidFill>
              </a:rPr>
              <a:t>Federally qualified health centers to lose 5-7 million patients as revenues fall.</a:t>
            </a:r>
            <a:endParaRPr lang="en-US" sz="1900"/>
          </a:p>
          <a:p>
            <a:pPr marL="0" indent="0">
              <a:buNone/>
            </a:pPr>
            <a:endParaRPr lang="en-US"/>
          </a:p>
        </p:txBody>
      </p:sp>
      <p:pic>
        <p:nvPicPr>
          <p:cNvPr id="22" name="Content Placeholder 21" descr="Stethoscope outline">
            <a:extLst>
              <a:ext uri="{FF2B5EF4-FFF2-40B4-BE49-F238E27FC236}">
                <a16:creationId xmlns:a16="http://schemas.microsoft.com/office/drawing/2014/main" id="{D19FF920-A8D6-7F4B-C24B-1ED52A16AA97}"/>
              </a:ext>
            </a:extLst>
          </p:cNvPr>
          <p:cNvPicPr>
            <a:picLocks noGrp="1" noChangeAspect="1"/>
          </p:cNvPicPr>
          <p:nvPr>
            <p:ph sz="quarter" idx="15"/>
          </p:nvPr>
        </p:nvPicPr>
        <p:blipFill>
          <a:blip r:embed="rId3">
            <a:extLst>
              <a:ext uri="{96DAC541-7B7A-43D3-8B79-37D633B846F1}">
                <asvg:svgBlip xmlns:asvg="http://schemas.microsoft.com/office/drawing/2016/SVG/main" r:embed="rId4"/>
              </a:ext>
            </a:extLst>
          </a:blip>
          <a:stretch>
            <a:fillRect/>
          </a:stretch>
        </p:blipFill>
        <p:spPr>
          <a:xfrm>
            <a:off x="853184" y="2073421"/>
            <a:ext cx="1030815" cy="1030815"/>
          </a:xfrm>
        </p:spPr>
      </p:pic>
      <p:sp>
        <p:nvSpPr>
          <p:cNvPr id="15" name="Content Placeholder 14">
            <a:extLst>
              <a:ext uri="{FF2B5EF4-FFF2-40B4-BE49-F238E27FC236}">
                <a16:creationId xmlns:a16="http://schemas.microsoft.com/office/drawing/2014/main" id="{41767715-B827-0755-BAE2-DFAC0DEAA7D1}"/>
              </a:ext>
            </a:extLst>
          </p:cNvPr>
          <p:cNvSpPr>
            <a:spLocks noGrp="1"/>
          </p:cNvSpPr>
          <p:nvPr>
            <p:ph sz="quarter" idx="13"/>
          </p:nvPr>
        </p:nvSpPr>
        <p:spPr>
          <a:xfrm>
            <a:off x="800891" y="3435607"/>
            <a:ext cx="10552905" cy="1325563"/>
          </a:xfrm>
          <a:solidFill>
            <a:srgbClr val="DFEBF7"/>
          </a:solidFill>
          <a:ln>
            <a:solidFill>
              <a:srgbClr val="003D56"/>
            </a:solidFill>
          </a:ln>
        </p:spPr>
        <p:txBody>
          <a:bodyPr>
            <a:normAutofit/>
          </a:bodyPr>
          <a:lstStyle/>
          <a:p>
            <a:pPr marL="1379538" indent="-233363">
              <a:buNone/>
            </a:pPr>
            <a:r>
              <a:rPr lang="en-US">
                <a:latin typeface="Franklin Gothic Demi" panose="020B0703020102020204" pitchFamily="34" charset="0"/>
              </a:rPr>
              <a:t>Economic Impact</a:t>
            </a:r>
          </a:p>
          <a:p>
            <a:pPr marL="1379538" indent="-233363">
              <a:lnSpc>
                <a:spcPts val="1583"/>
              </a:lnSpc>
              <a:spcBef>
                <a:spcPts val="600"/>
              </a:spcBef>
            </a:pPr>
            <a:r>
              <a:rPr lang="en-US" sz="1900">
                <a:solidFill>
                  <a:srgbClr val="333333"/>
                </a:solidFill>
              </a:rPr>
              <a:t>1.2M job lost across healthcare and related sectors.</a:t>
            </a:r>
          </a:p>
          <a:p>
            <a:pPr marL="1379538" indent="-233363">
              <a:lnSpc>
                <a:spcPts val="1583"/>
              </a:lnSpc>
              <a:spcBef>
                <a:spcPts val="600"/>
              </a:spcBef>
            </a:pPr>
            <a:r>
              <a:rPr lang="en-US" sz="1900">
                <a:solidFill>
                  <a:srgbClr val="333333"/>
                </a:solidFill>
              </a:rPr>
              <a:t>State economies could contract by $154B annually by 2029.</a:t>
            </a:r>
          </a:p>
          <a:p>
            <a:pPr marL="1379538" indent="-233363">
              <a:lnSpc>
                <a:spcPts val="1583"/>
              </a:lnSpc>
              <a:spcBef>
                <a:spcPts val="600"/>
              </a:spcBef>
            </a:pPr>
            <a:r>
              <a:rPr lang="en-US" sz="1900">
                <a:solidFill>
                  <a:srgbClr val="333333"/>
                </a:solidFill>
              </a:rPr>
              <a:t>$12B annual loss in state and local tax revenue.</a:t>
            </a:r>
          </a:p>
          <a:p>
            <a:pPr marL="0" indent="0">
              <a:buNone/>
            </a:pPr>
            <a:endParaRPr lang="en-US"/>
          </a:p>
        </p:txBody>
      </p:sp>
      <p:pic>
        <p:nvPicPr>
          <p:cNvPr id="24" name="Content Placeholder 23" descr="Money outline">
            <a:extLst>
              <a:ext uri="{FF2B5EF4-FFF2-40B4-BE49-F238E27FC236}">
                <a16:creationId xmlns:a16="http://schemas.microsoft.com/office/drawing/2014/main" id="{FA5DA7C1-09A0-C18B-E0B0-AD3F46872302}"/>
              </a:ext>
            </a:extLst>
          </p:cNvPr>
          <p:cNvPicPr>
            <a:picLocks noGrp="1" noChangeAspect="1"/>
          </p:cNvPicPr>
          <p:nvPr>
            <p:ph sz="quarter" idx="16"/>
          </p:nvPr>
        </p:nvPicPr>
        <p:blipFill>
          <a:blip r:embed="rId5">
            <a:extLst>
              <a:ext uri="{96DAC541-7B7A-43D3-8B79-37D633B846F1}">
                <asvg:svgBlip xmlns:asvg="http://schemas.microsoft.com/office/drawing/2016/SVG/main" r:embed="rId6"/>
              </a:ext>
            </a:extLst>
          </a:blip>
          <a:stretch>
            <a:fillRect/>
          </a:stretch>
        </p:blipFill>
        <p:spPr>
          <a:xfrm>
            <a:off x="906477" y="3566520"/>
            <a:ext cx="977522" cy="977522"/>
          </a:xfrm>
        </p:spPr>
      </p:pic>
      <p:sp>
        <p:nvSpPr>
          <p:cNvPr id="16" name="Content Placeholder 15">
            <a:extLst>
              <a:ext uri="{FF2B5EF4-FFF2-40B4-BE49-F238E27FC236}">
                <a16:creationId xmlns:a16="http://schemas.microsoft.com/office/drawing/2014/main" id="{70A18907-20FA-4504-6127-FBC124780CD3}"/>
              </a:ext>
            </a:extLst>
          </p:cNvPr>
          <p:cNvSpPr>
            <a:spLocks noGrp="1"/>
          </p:cNvSpPr>
          <p:nvPr>
            <p:ph sz="quarter" idx="14"/>
          </p:nvPr>
        </p:nvSpPr>
        <p:spPr>
          <a:xfrm>
            <a:off x="800892" y="4889484"/>
            <a:ext cx="10552906" cy="1325563"/>
          </a:xfrm>
          <a:solidFill>
            <a:srgbClr val="DFEBF7"/>
          </a:solidFill>
          <a:ln>
            <a:solidFill>
              <a:srgbClr val="003D56"/>
            </a:solidFill>
          </a:ln>
        </p:spPr>
        <p:txBody>
          <a:bodyPr>
            <a:normAutofit/>
          </a:bodyPr>
          <a:lstStyle/>
          <a:p>
            <a:pPr marL="1379538" indent="-233363">
              <a:buNone/>
            </a:pPr>
            <a:r>
              <a:rPr lang="en-US">
                <a:latin typeface="Franklin Gothic Demi" panose="020B0703020102020204" pitchFamily="34" charset="0"/>
              </a:rPr>
              <a:t>Public Health Impact</a:t>
            </a:r>
          </a:p>
          <a:p>
            <a:pPr marL="1379538" indent="-233363">
              <a:lnSpc>
                <a:spcPts val="1583"/>
              </a:lnSpc>
              <a:spcBef>
                <a:spcPts val="600"/>
              </a:spcBef>
            </a:pPr>
            <a:r>
              <a:rPr lang="en-US" sz="1900">
                <a:solidFill>
                  <a:srgbClr val="333333"/>
                </a:solidFill>
              </a:rPr>
              <a:t>Up to 16,642 additional deaths annually by 2034.</a:t>
            </a:r>
          </a:p>
          <a:p>
            <a:pPr marL="1379538" indent="-233363">
              <a:lnSpc>
                <a:spcPts val="1583"/>
              </a:lnSpc>
              <a:spcBef>
                <a:spcPts val="600"/>
              </a:spcBef>
            </a:pPr>
            <a:r>
              <a:rPr lang="en-US" sz="1900">
                <a:solidFill>
                  <a:srgbClr val="333333"/>
                </a:solidFill>
              </a:rPr>
              <a:t>145,000+ preventable hospitalizations each year.</a:t>
            </a:r>
          </a:p>
          <a:p>
            <a:pPr marL="1379538" indent="-233363">
              <a:lnSpc>
                <a:spcPts val="1583"/>
              </a:lnSpc>
              <a:spcBef>
                <a:spcPts val="600"/>
              </a:spcBef>
            </a:pPr>
            <a:r>
              <a:rPr lang="en-US" sz="1900">
                <a:solidFill>
                  <a:srgbClr val="333333"/>
                </a:solidFill>
              </a:rPr>
              <a:t>8.7 million estimated to delay or forgo needed care due to cost.</a:t>
            </a:r>
          </a:p>
          <a:p>
            <a:pPr marL="0" indent="0">
              <a:buNone/>
            </a:pPr>
            <a:endParaRPr lang="en-US"/>
          </a:p>
        </p:txBody>
      </p:sp>
      <p:pic>
        <p:nvPicPr>
          <p:cNvPr id="26" name="Content Placeholder 25" descr="Group outline">
            <a:extLst>
              <a:ext uri="{FF2B5EF4-FFF2-40B4-BE49-F238E27FC236}">
                <a16:creationId xmlns:a16="http://schemas.microsoft.com/office/drawing/2014/main" id="{C225057F-8487-06A4-9954-CF26729AC5C1}"/>
              </a:ext>
            </a:extLst>
          </p:cNvPr>
          <p:cNvPicPr>
            <a:picLocks noGrp="1" noChangeAspect="1"/>
          </p:cNvPicPr>
          <p:nvPr>
            <p:ph sz="quarter" idx="17"/>
          </p:nvPr>
        </p:nvPicPr>
        <p:blipFill>
          <a:blip r:embed="rId7">
            <a:extLst>
              <a:ext uri="{96DAC541-7B7A-43D3-8B79-37D633B846F1}">
                <asvg:svgBlip xmlns:asvg="http://schemas.microsoft.com/office/drawing/2016/SVG/main" r:embed="rId8"/>
              </a:ext>
            </a:extLst>
          </a:blip>
          <a:stretch>
            <a:fillRect/>
          </a:stretch>
        </p:blipFill>
        <p:spPr>
          <a:xfrm>
            <a:off x="906477" y="5086894"/>
            <a:ext cx="977522" cy="977522"/>
          </a:xfrm>
        </p:spPr>
      </p:pic>
      <p:sp>
        <p:nvSpPr>
          <p:cNvPr id="20" name="Text Placeholder 19">
            <a:extLst>
              <a:ext uri="{FF2B5EF4-FFF2-40B4-BE49-F238E27FC236}">
                <a16:creationId xmlns:a16="http://schemas.microsoft.com/office/drawing/2014/main" id="{722ACCA3-CA73-ED3A-638E-84C4F99119DD}"/>
              </a:ext>
            </a:extLst>
          </p:cNvPr>
          <p:cNvSpPr>
            <a:spLocks noGrp="1"/>
          </p:cNvSpPr>
          <p:nvPr>
            <p:ph type="body" sz="quarter" idx="18"/>
          </p:nvPr>
        </p:nvSpPr>
        <p:spPr>
          <a:xfrm>
            <a:off x="763585" y="6476876"/>
            <a:ext cx="10590212" cy="381124"/>
          </a:xfrm>
        </p:spPr>
        <p:txBody>
          <a:bodyPr>
            <a:normAutofit fontScale="40000" lnSpcReduction="20000"/>
          </a:bodyPr>
          <a:lstStyle/>
          <a:p>
            <a:pPr marL="0" indent="0">
              <a:buNone/>
            </a:pPr>
            <a:r>
              <a:rPr lang="en-US" sz="4500" b="1" i="1"/>
              <a:t>References: </a:t>
            </a:r>
            <a:r>
              <a:rPr lang="en-US" sz="4500" i="1"/>
              <a:t>Basu et al 2025; Gafney et al 2025; Nichols et al 2025; Commonwealth Fund 2026  </a:t>
            </a:r>
          </a:p>
          <a:p>
            <a:endParaRPr lang="en-US"/>
          </a:p>
        </p:txBody>
      </p:sp>
      <p:sp>
        <p:nvSpPr>
          <p:cNvPr id="3" name="Slide Number Placeholder 2">
            <a:extLst>
              <a:ext uri="{FF2B5EF4-FFF2-40B4-BE49-F238E27FC236}">
                <a16:creationId xmlns:a16="http://schemas.microsoft.com/office/drawing/2014/main" id="{FEF62414-AEEE-5ACC-6437-3F56A81088D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322749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B548E-77A0-224E-B39B-7B9CC6432898}"/>
              </a:ext>
            </a:extLst>
          </p:cNvPr>
          <p:cNvSpPr>
            <a:spLocks noGrp="1"/>
          </p:cNvSpPr>
          <p:nvPr>
            <p:ph type="title"/>
          </p:nvPr>
        </p:nvSpPr>
        <p:spPr>
          <a:xfrm>
            <a:off x="838200" y="499372"/>
            <a:ext cx="10515600" cy="1325563"/>
          </a:xfrm>
        </p:spPr>
        <p:txBody>
          <a:bodyPr/>
          <a:lstStyle/>
          <a:p>
            <a:r>
              <a:rPr lang="en-US"/>
              <a:t>What Happens Next? </a:t>
            </a:r>
            <a:br>
              <a:rPr lang="en-US"/>
            </a:br>
            <a:r>
              <a:rPr lang="en-US" sz="3200" i="1"/>
              <a:t>Implementation Timeline</a:t>
            </a:r>
            <a:endParaRPr lang="en-US"/>
          </a:p>
        </p:txBody>
      </p:sp>
      <p:sp>
        <p:nvSpPr>
          <p:cNvPr id="3" name="Content Placeholder 2">
            <a:extLst>
              <a:ext uri="{FF2B5EF4-FFF2-40B4-BE49-F238E27FC236}">
                <a16:creationId xmlns:a16="http://schemas.microsoft.com/office/drawing/2014/main" id="{9A8FD51E-180F-33D8-DFF0-AF780C7EECF8}"/>
              </a:ext>
            </a:extLst>
          </p:cNvPr>
          <p:cNvSpPr>
            <a:spLocks noGrp="1"/>
          </p:cNvSpPr>
          <p:nvPr>
            <p:ph idx="1"/>
          </p:nvPr>
        </p:nvSpPr>
        <p:spPr>
          <a:xfrm>
            <a:off x="838200" y="1795871"/>
            <a:ext cx="10515600" cy="4401406"/>
          </a:xfrm>
        </p:spPr>
        <p:txBody>
          <a:bodyPr>
            <a:normAutofit fontScale="92500"/>
          </a:bodyPr>
          <a:lstStyle/>
          <a:p>
            <a:pPr marL="0" indent="0">
              <a:buNone/>
            </a:pPr>
            <a:r>
              <a:rPr lang="en-US">
                <a:latin typeface="Franklin Gothic Demi" panose="020B0703020102020204" pitchFamily="34" charset="0"/>
              </a:rPr>
              <a:t>Key Implementation Dates</a:t>
            </a:r>
          </a:p>
          <a:p>
            <a:pPr>
              <a:lnSpc>
                <a:spcPct val="120000"/>
              </a:lnSpc>
            </a:pPr>
            <a:r>
              <a:rPr lang="en-US" sz="2200">
                <a:latin typeface="Franklin Gothic Demi" panose="020B0703020102020204" pitchFamily="34" charset="0"/>
              </a:rPr>
              <a:t>June 1, 2026</a:t>
            </a:r>
            <a:r>
              <a:rPr lang="en-US" sz="2200"/>
              <a:t>: CMS must issue interim final rule on work requirements</a:t>
            </a:r>
          </a:p>
          <a:p>
            <a:pPr>
              <a:lnSpc>
                <a:spcPct val="120000"/>
              </a:lnSpc>
            </a:pPr>
            <a:r>
              <a:rPr lang="en-US" sz="2200">
                <a:latin typeface="Franklin Gothic Demi" panose="020B0703020102020204" pitchFamily="34" charset="0"/>
              </a:rPr>
              <a:t>June 30 - Aug 31, 2026</a:t>
            </a:r>
            <a:r>
              <a:rPr lang="en-US" sz="2200"/>
              <a:t>: States must conduct member outreach on work requirements</a:t>
            </a:r>
          </a:p>
          <a:p>
            <a:pPr>
              <a:lnSpc>
                <a:spcPct val="120000"/>
              </a:lnSpc>
            </a:pPr>
            <a:r>
              <a:rPr lang="en-US" sz="2200">
                <a:latin typeface="Franklin Gothic Demi" panose="020B0703020102020204" pitchFamily="34" charset="0"/>
              </a:rPr>
              <a:t>October 1, 2026</a:t>
            </a:r>
            <a:r>
              <a:rPr lang="en-US" sz="2200"/>
              <a:t>: Immigrant eligibility restrictions for Medicaid and CHIP take effect</a:t>
            </a:r>
          </a:p>
          <a:p>
            <a:pPr>
              <a:lnSpc>
                <a:spcPct val="120000"/>
              </a:lnSpc>
            </a:pPr>
            <a:r>
              <a:rPr lang="en-US" sz="2200">
                <a:latin typeface="Franklin Gothic Demi" panose="020B0703020102020204" pitchFamily="34" charset="0"/>
              </a:rPr>
              <a:t>December 31, 2026</a:t>
            </a:r>
            <a:r>
              <a:rPr lang="en-US" sz="2200"/>
              <a:t>: States must implement work requirements</a:t>
            </a:r>
          </a:p>
          <a:p>
            <a:pPr>
              <a:lnSpc>
                <a:spcPct val="120000"/>
              </a:lnSpc>
            </a:pPr>
            <a:r>
              <a:rPr lang="en-US" sz="2200">
                <a:latin typeface="Franklin Gothic Demi" panose="020B0703020102020204" pitchFamily="34" charset="0"/>
              </a:rPr>
              <a:t>Jan 1, 2027: </a:t>
            </a:r>
            <a:r>
              <a:rPr lang="en-US" sz="2200"/>
              <a:t>Work requirements take effect; six-month redeterminations begin; Marketplace restrictions for immigrants</a:t>
            </a:r>
          </a:p>
          <a:p>
            <a:pPr>
              <a:lnSpc>
                <a:spcPct val="120000"/>
              </a:lnSpc>
            </a:pPr>
            <a:r>
              <a:rPr lang="en-US" sz="2200">
                <a:latin typeface="Franklin Gothic Demi" panose="020B0703020102020204" pitchFamily="34" charset="0"/>
              </a:rPr>
              <a:t>October 1, 2027</a:t>
            </a:r>
            <a:r>
              <a:rPr lang="en-US" sz="2200"/>
              <a:t>: Provider tax reductions begin; state-directed payment caps phase in</a:t>
            </a:r>
          </a:p>
          <a:p>
            <a:pPr>
              <a:lnSpc>
                <a:spcPct val="120000"/>
              </a:lnSpc>
            </a:pPr>
            <a:r>
              <a:rPr lang="en-US" sz="2200">
                <a:latin typeface="Franklin Gothic Demi" panose="020B0703020102020204" pitchFamily="34" charset="0"/>
              </a:rPr>
              <a:t>October 1, 2028</a:t>
            </a:r>
            <a:r>
              <a:rPr lang="en-US" sz="2200"/>
              <a:t>: Cost-sharing requirements for expansion adults begin</a:t>
            </a:r>
          </a:p>
        </p:txBody>
      </p:sp>
      <p:sp>
        <p:nvSpPr>
          <p:cNvPr id="5" name="Content Placeholder 4">
            <a:extLst>
              <a:ext uri="{FF2B5EF4-FFF2-40B4-BE49-F238E27FC236}">
                <a16:creationId xmlns:a16="http://schemas.microsoft.com/office/drawing/2014/main" id="{3E5A01DB-C881-FFF6-4A94-E4B0484EE041}"/>
              </a:ext>
            </a:extLst>
          </p:cNvPr>
          <p:cNvSpPr>
            <a:spLocks noGrp="1"/>
          </p:cNvSpPr>
          <p:nvPr>
            <p:ph sz="quarter" idx="13"/>
          </p:nvPr>
        </p:nvSpPr>
        <p:spPr>
          <a:xfrm>
            <a:off x="838200" y="6387692"/>
            <a:ext cx="10515600" cy="365125"/>
          </a:xfrm>
        </p:spPr>
        <p:txBody>
          <a:bodyPr>
            <a:normAutofit/>
          </a:bodyPr>
          <a:lstStyle/>
          <a:p>
            <a:pPr marL="0" indent="0">
              <a:buNone/>
            </a:pPr>
            <a:r>
              <a:rPr lang="en-US" sz="1800" b="1" i="1"/>
              <a:t>References: </a:t>
            </a:r>
            <a:r>
              <a:rPr lang="en-US" sz="1800" i="1"/>
              <a:t>Kaiser Family Foundation 2025; State Health and Value Strategies 2025 </a:t>
            </a:r>
          </a:p>
          <a:p>
            <a:pPr marL="0" indent="0">
              <a:buNone/>
            </a:pPr>
            <a:endParaRPr lang="en-US" sz="1800"/>
          </a:p>
        </p:txBody>
      </p:sp>
      <p:sp>
        <p:nvSpPr>
          <p:cNvPr id="4" name="Slide Number Placeholder 3">
            <a:extLst>
              <a:ext uri="{FF2B5EF4-FFF2-40B4-BE49-F238E27FC236}">
                <a16:creationId xmlns:a16="http://schemas.microsoft.com/office/drawing/2014/main" id="{6B30A55C-8730-5113-1346-FDD77F15DA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935534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60E83A-F47F-DD46-051E-FD39C6E7FFE9}"/>
              </a:ext>
            </a:extLst>
          </p:cNvPr>
          <p:cNvSpPr>
            <a:spLocks noGrp="1"/>
          </p:cNvSpPr>
          <p:nvPr>
            <p:ph type="title"/>
          </p:nvPr>
        </p:nvSpPr>
        <p:spPr/>
        <p:txBody>
          <a:bodyPr/>
          <a:lstStyle/>
          <a:p>
            <a:r>
              <a:rPr lang="en-US"/>
              <a:t>The Path Forward</a:t>
            </a:r>
          </a:p>
        </p:txBody>
      </p:sp>
      <p:sp>
        <p:nvSpPr>
          <p:cNvPr id="11" name="Content Placeholder 10">
            <a:extLst>
              <a:ext uri="{FF2B5EF4-FFF2-40B4-BE49-F238E27FC236}">
                <a16:creationId xmlns:a16="http://schemas.microsoft.com/office/drawing/2014/main" id="{AE4A1705-1554-9835-3881-D1B81DB0A937}"/>
              </a:ext>
            </a:extLst>
          </p:cNvPr>
          <p:cNvSpPr>
            <a:spLocks noGrp="1"/>
          </p:cNvSpPr>
          <p:nvPr>
            <p:ph sz="quarter" idx="16"/>
          </p:nvPr>
        </p:nvSpPr>
        <p:spPr>
          <a:xfrm>
            <a:off x="838200" y="1412467"/>
            <a:ext cx="10515599" cy="1755732"/>
          </a:xfrm>
          <a:solidFill>
            <a:srgbClr val="DFEBF7"/>
          </a:solidFill>
          <a:ln>
            <a:solidFill>
              <a:srgbClr val="003D56"/>
            </a:solidFill>
          </a:ln>
        </p:spPr>
        <p:txBody>
          <a:bodyPr vert="horz" lIns="91440" tIns="91440" rIns="91440" bIns="45720" rtlCol="0" anchor="t">
            <a:normAutofit fontScale="55000" lnSpcReduction="20000"/>
          </a:bodyPr>
          <a:lstStyle/>
          <a:p>
            <a:pPr marL="0" indent="0">
              <a:buNone/>
            </a:pPr>
            <a:r>
              <a:rPr lang="en-US" sz="3800">
                <a:latin typeface="Franklin Gothic Demi" panose="020B0703020102020204" pitchFamily="34" charset="0"/>
              </a:rPr>
              <a:t>Key Takeaways</a:t>
            </a:r>
          </a:p>
          <a:p>
            <a:pPr>
              <a:spcAft>
                <a:spcPts val="600"/>
              </a:spcAft>
            </a:pPr>
            <a:r>
              <a:rPr lang="en-US" sz="3100"/>
              <a:t>H.R. 1 will increase the uninsured by 10 million by 2034 through Medicaid cuts, work requirements, and administrative barriers. </a:t>
            </a:r>
          </a:p>
          <a:p>
            <a:pPr>
              <a:spcAft>
                <a:spcPts val="600"/>
              </a:spcAft>
            </a:pPr>
            <a:r>
              <a:rPr lang="en-US" sz="3100"/>
              <a:t>Enhanced ACA tax credits expired December 31, 2025 – adding 3.8 million more to the uninsured. </a:t>
            </a:r>
          </a:p>
          <a:p>
            <a:pPr>
              <a:spcAft>
                <a:spcPts val="600"/>
              </a:spcAft>
            </a:pPr>
            <a:r>
              <a:rPr lang="en-US" sz="3100"/>
              <a:t>Rural communities, communities of color, workers, and immigrants will be disproportionally affected. </a:t>
            </a:r>
          </a:p>
          <a:p>
            <a:pPr marL="0" indent="0">
              <a:spcAft>
                <a:spcPts val="1800"/>
              </a:spcAft>
              <a:buNone/>
            </a:pPr>
            <a:endParaRPr lang="en-US" sz="3800">
              <a:latin typeface="Franklin Gothic Demi" panose="020B0703020102020204" pitchFamily="34" charset="0"/>
            </a:endParaRPr>
          </a:p>
        </p:txBody>
      </p:sp>
      <p:sp>
        <p:nvSpPr>
          <p:cNvPr id="7" name="Content Placeholder 6">
            <a:extLst>
              <a:ext uri="{FF2B5EF4-FFF2-40B4-BE49-F238E27FC236}">
                <a16:creationId xmlns:a16="http://schemas.microsoft.com/office/drawing/2014/main" id="{FE130A69-1C1F-CA0E-A08F-9A8774245442}"/>
              </a:ext>
            </a:extLst>
          </p:cNvPr>
          <p:cNvSpPr>
            <a:spLocks noGrp="1"/>
          </p:cNvSpPr>
          <p:nvPr>
            <p:ph sz="quarter" idx="12"/>
          </p:nvPr>
        </p:nvSpPr>
        <p:spPr>
          <a:xfrm>
            <a:off x="1513113" y="3951515"/>
            <a:ext cx="4474933" cy="1447800"/>
          </a:xfrm>
        </p:spPr>
        <p:txBody>
          <a:bodyPr>
            <a:normAutofit/>
          </a:bodyPr>
          <a:lstStyle/>
          <a:p>
            <a:pPr marL="0" indent="0">
              <a:buNone/>
            </a:pPr>
            <a:r>
              <a:rPr lang="en-US" sz="2000">
                <a:latin typeface="Franklin Gothic Demi" panose="020B0703020102020204" pitchFamily="34" charset="0"/>
              </a:rPr>
              <a:t>Monitor Implementation </a:t>
            </a:r>
          </a:p>
          <a:p>
            <a:pPr marL="0" indent="0">
              <a:spcBef>
                <a:spcPts val="600"/>
              </a:spcBef>
              <a:buNone/>
            </a:pPr>
            <a:r>
              <a:rPr lang="en-US" sz="1800"/>
              <a:t>Track state responses, CMS guidance, and coverage data to understand real-world impacts. </a:t>
            </a:r>
          </a:p>
        </p:txBody>
      </p:sp>
      <p:pic>
        <p:nvPicPr>
          <p:cNvPr id="17" name="Content Placeholder 16" descr="Monitor outline">
            <a:extLst>
              <a:ext uri="{FF2B5EF4-FFF2-40B4-BE49-F238E27FC236}">
                <a16:creationId xmlns:a16="http://schemas.microsoft.com/office/drawing/2014/main" id="{A843C119-0B54-8686-F478-1E6F1A79D869}"/>
              </a:ext>
            </a:extLst>
          </p:cNvPr>
          <p:cNvPicPr>
            <a:picLocks noGrp="1" noChangeAspect="1"/>
          </p:cNvPicPr>
          <p:nvPr>
            <p:ph sz="quarter" idx="17"/>
          </p:nvPr>
        </p:nvPicPr>
        <p:blipFill>
          <a:blip r:embed="rId3">
            <a:extLst>
              <a:ext uri="{96DAC541-7B7A-43D3-8B79-37D633B846F1}">
                <asvg:svgBlip xmlns:asvg="http://schemas.microsoft.com/office/drawing/2016/SVG/main" r:embed="rId4"/>
              </a:ext>
            </a:extLst>
          </a:blip>
          <a:stretch>
            <a:fillRect/>
          </a:stretch>
        </p:blipFill>
        <p:spPr>
          <a:xfrm>
            <a:off x="854075" y="3951515"/>
            <a:ext cx="642938" cy="642938"/>
          </a:xfrm>
        </p:spPr>
      </p:pic>
      <p:sp>
        <p:nvSpPr>
          <p:cNvPr id="8" name="Content Placeholder 7">
            <a:extLst>
              <a:ext uri="{FF2B5EF4-FFF2-40B4-BE49-F238E27FC236}">
                <a16:creationId xmlns:a16="http://schemas.microsoft.com/office/drawing/2014/main" id="{1603DC9E-A3BF-0A40-50E6-F600AFD3BB0A}"/>
              </a:ext>
            </a:extLst>
          </p:cNvPr>
          <p:cNvSpPr>
            <a:spLocks noGrp="1"/>
          </p:cNvSpPr>
          <p:nvPr>
            <p:ph sz="quarter" idx="13"/>
          </p:nvPr>
        </p:nvSpPr>
        <p:spPr>
          <a:xfrm>
            <a:off x="6868885" y="3951515"/>
            <a:ext cx="4484914" cy="1447800"/>
          </a:xfrm>
        </p:spPr>
        <p:txBody>
          <a:bodyPr>
            <a:normAutofit/>
          </a:bodyPr>
          <a:lstStyle/>
          <a:p>
            <a:pPr marL="0" indent="0">
              <a:spcBef>
                <a:spcPts val="600"/>
              </a:spcBef>
              <a:buNone/>
            </a:pPr>
            <a:r>
              <a:rPr lang="en-US" sz="2000">
                <a:latin typeface="Franklin Gothic Demi" panose="020B0703020102020204" pitchFamily="34" charset="0"/>
              </a:rPr>
              <a:t>Amplify Voices</a:t>
            </a:r>
          </a:p>
          <a:p>
            <a:pPr marL="0" indent="0">
              <a:spcBef>
                <a:spcPts val="600"/>
              </a:spcBef>
              <a:buNone/>
            </a:pPr>
            <a:r>
              <a:rPr lang="en-US" sz="1800"/>
              <a:t>Share stories of those affected to illustrate the human impact of these policy changes.</a:t>
            </a:r>
          </a:p>
        </p:txBody>
      </p:sp>
      <p:pic>
        <p:nvPicPr>
          <p:cNvPr id="21" name="Content Placeholder 20" descr="Megaphone outline">
            <a:extLst>
              <a:ext uri="{FF2B5EF4-FFF2-40B4-BE49-F238E27FC236}">
                <a16:creationId xmlns:a16="http://schemas.microsoft.com/office/drawing/2014/main" id="{06B21DA5-4163-EA88-C293-07C82EB2E180}"/>
              </a:ext>
            </a:extLst>
          </p:cNvPr>
          <p:cNvPicPr>
            <a:picLocks noGrp="1" noChangeAspect="1"/>
          </p:cNvPicPr>
          <p:nvPr>
            <p:ph sz="quarter" idx="19"/>
          </p:nvPr>
        </p:nvPicPr>
        <p:blipFill>
          <a:blip r:embed="rId5">
            <a:extLst>
              <a:ext uri="{96DAC541-7B7A-43D3-8B79-37D633B846F1}">
                <asvg:svgBlip xmlns:asvg="http://schemas.microsoft.com/office/drawing/2016/SVG/main" r:embed="rId6"/>
              </a:ext>
            </a:extLst>
          </a:blip>
          <a:stretch>
            <a:fillRect/>
          </a:stretch>
        </p:blipFill>
        <p:spPr>
          <a:xfrm>
            <a:off x="6215062" y="3951515"/>
            <a:ext cx="642938" cy="642938"/>
          </a:xfrm>
        </p:spPr>
      </p:pic>
      <p:sp>
        <p:nvSpPr>
          <p:cNvPr id="10" name="Content Placeholder 9">
            <a:extLst>
              <a:ext uri="{FF2B5EF4-FFF2-40B4-BE49-F238E27FC236}">
                <a16:creationId xmlns:a16="http://schemas.microsoft.com/office/drawing/2014/main" id="{92061295-BEEA-D698-074D-FD101C2DAB42}"/>
              </a:ext>
            </a:extLst>
          </p:cNvPr>
          <p:cNvSpPr>
            <a:spLocks noGrp="1"/>
          </p:cNvSpPr>
          <p:nvPr>
            <p:ph sz="quarter" idx="15"/>
          </p:nvPr>
        </p:nvSpPr>
        <p:spPr>
          <a:xfrm>
            <a:off x="1491231" y="5208713"/>
            <a:ext cx="4484914" cy="1447800"/>
          </a:xfrm>
        </p:spPr>
        <p:txBody>
          <a:bodyPr>
            <a:normAutofit/>
          </a:bodyPr>
          <a:lstStyle/>
          <a:p>
            <a:pPr marL="0" indent="0">
              <a:spcBef>
                <a:spcPts val="600"/>
              </a:spcBef>
              <a:buNone/>
            </a:pPr>
            <a:r>
              <a:rPr lang="en-US" sz="2000">
                <a:latin typeface="Franklin Gothic Demi" panose="020B0703020102020204" pitchFamily="34" charset="0"/>
              </a:rPr>
              <a:t>Advocate for Policy Solutions</a:t>
            </a:r>
          </a:p>
          <a:p>
            <a:pPr marL="0" indent="0">
              <a:spcBef>
                <a:spcPts val="600"/>
              </a:spcBef>
              <a:buNone/>
            </a:pPr>
            <a:r>
              <a:rPr lang="en-US" sz="1800"/>
              <a:t>Urge Congress to extend enhanced tax credits and protect Medicaid funding at federal and state levels. </a:t>
            </a:r>
          </a:p>
        </p:txBody>
      </p:sp>
      <p:pic>
        <p:nvPicPr>
          <p:cNvPr id="19" name="Content Placeholder 18" descr="Greek Temple outline">
            <a:extLst>
              <a:ext uri="{FF2B5EF4-FFF2-40B4-BE49-F238E27FC236}">
                <a16:creationId xmlns:a16="http://schemas.microsoft.com/office/drawing/2014/main" id="{B85F171D-F92C-5023-FFFF-7D9502AD4F13}"/>
              </a:ext>
            </a:extLst>
          </p:cNvPr>
          <p:cNvPicPr>
            <a:picLocks noGrp="1" noChangeAspect="1"/>
          </p:cNvPicPr>
          <p:nvPr>
            <p:ph sz="quarter" idx="18"/>
          </p:nvPr>
        </p:nvPicPr>
        <p:blipFill>
          <a:blip r:embed="rId7">
            <a:extLst>
              <a:ext uri="{96DAC541-7B7A-43D3-8B79-37D633B846F1}">
                <asvg:svgBlip xmlns:asvg="http://schemas.microsoft.com/office/drawing/2016/SVG/main" r:embed="rId8"/>
              </a:ext>
            </a:extLst>
          </a:blip>
          <a:stretch>
            <a:fillRect/>
          </a:stretch>
        </p:blipFill>
        <p:spPr>
          <a:xfrm>
            <a:off x="831854" y="5209269"/>
            <a:ext cx="641350" cy="641350"/>
          </a:xfrm>
        </p:spPr>
      </p:pic>
      <p:sp>
        <p:nvSpPr>
          <p:cNvPr id="9" name="Content Placeholder 8">
            <a:extLst>
              <a:ext uri="{FF2B5EF4-FFF2-40B4-BE49-F238E27FC236}">
                <a16:creationId xmlns:a16="http://schemas.microsoft.com/office/drawing/2014/main" id="{4DE73260-950B-008A-5984-CDAC1D78AC1C}"/>
              </a:ext>
            </a:extLst>
          </p:cNvPr>
          <p:cNvSpPr>
            <a:spLocks noGrp="1"/>
          </p:cNvSpPr>
          <p:nvPr>
            <p:ph sz="quarter" idx="14"/>
          </p:nvPr>
        </p:nvSpPr>
        <p:spPr>
          <a:xfrm>
            <a:off x="6868886" y="5209620"/>
            <a:ext cx="4484913" cy="1511855"/>
          </a:xfrm>
        </p:spPr>
        <p:txBody>
          <a:bodyPr>
            <a:normAutofit/>
          </a:bodyPr>
          <a:lstStyle/>
          <a:p>
            <a:pPr marL="0" indent="0">
              <a:spcBef>
                <a:spcPts val="600"/>
              </a:spcBef>
              <a:buNone/>
            </a:pPr>
            <a:r>
              <a:rPr lang="en-US" sz="2000">
                <a:latin typeface="Franklin Gothic Demi" panose="020B0703020102020204" pitchFamily="34" charset="0"/>
              </a:rPr>
              <a:t>Support Affected Communities</a:t>
            </a:r>
          </a:p>
          <a:p>
            <a:pPr marL="0" indent="0">
              <a:spcBef>
                <a:spcPts val="600"/>
              </a:spcBef>
              <a:buNone/>
            </a:pPr>
            <a:r>
              <a:rPr lang="en-US" sz="1800"/>
              <a:t>Connect affected populations with enrollment assistance, appeal rights, and alternative coverage options. </a:t>
            </a:r>
          </a:p>
        </p:txBody>
      </p:sp>
      <p:pic>
        <p:nvPicPr>
          <p:cNvPr id="23" name="Content Placeholder 22" descr="Handshake outline">
            <a:extLst>
              <a:ext uri="{FF2B5EF4-FFF2-40B4-BE49-F238E27FC236}">
                <a16:creationId xmlns:a16="http://schemas.microsoft.com/office/drawing/2014/main" id="{472D8864-54EA-139C-2869-E9B3F0536008}"/>
              </a:ext>
            </a:extLst>
          </p:cNvPr>
          <p:cNvPicPr>
            <a:picLocks noGrp="1" noChangeAspect="1"/>
          </p:cNvPicPr>
          <p:nvPr>
            <p:ph sz="quarter" idx="20"/>
          </p:nvPr>
        </p:nvPicPr>
        <p:blipFill>
          <a:blip r:embed="rId9">
            <a:extLst>
              <a:ext uri="{96DAC541-7B7A-43D3-8B79-37D633B846F1}">
                <asvg:svgBlip xmlns:asvg="http://schemas.microsoft.com/office/drawing/2016/SVG/main" r:embed="rId10"/>
              </a:ext>
            </a:extLst>
          </a:blip>
          <a:stretch>
            <a:fillRect/>
          </a:stretch>
        </p:blipFill>
        <p:spPr>
          <a:xfrm>
            <a:off x="6215857" y="5210176"/>
            <a:ext cx="641350" cy="641350"/>
          </a:xfrm>
        </p:spPr>
      </p:pic>
      <p:sp>
        <p:nvSpPr>
          <p:cNvPr id="4" name="Slide Number Placeholder 3">
            <a:extLst>
              <a:ext uri="{FF2B5EF4-FFF2-40B4-BE49-F238E27FC236}">
                <a16:creationId xmlns:a16="http://schemas.microsoft.com/office/drawing/2014/main" id="{8AD1ACA0-6B19-FB7D-9C0B-75B6E0BA781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
        <p:nvSpPr>
          <p:cNvPr id="2" name="TextBox 1">
            <a:extLst>
              <a:ext uri="{FF2B5EF4-FFF2-40B4-BE49-F238E27FC236}">
                <a16:creationId xmlns:a16="http://schemas.microsoft.com/office/drawing/2014/main" id="{677CA143-4B57-10E0-DD2B-3BF3C0B443CE}"/>
              </a:ext>
            </a:extLst>
          </p:cNvPr>
          <p:cNvSpPr txBox="1"/>
          <p:nvPr/>
        </p:nvSpPr>
        <p:spPr>
          <a:xfrm>
            <a:off x="841067" y="3333955"/>
            <a:ext cx="32384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Franklin Gothic Demi"/>
              </a:rPr>
              <a:t>What We Can Do…</a:t>
            </a:r>
            <a:endParaRPr lang="en-US"/>
          </a:p>
        </p:txBody>
      </p:sp>
    </p:spTree>
    <p:extLst>
      <p:ext uri="{BB962C8B-B14F-4D97-AF65-F5344CB8AC3E}">
        <p14:creationId xmlns:p14="http://schemas.microsoft.com/office/powerpoint/2010/main" val="163229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9B9A4-31C4-4980-140E-0EAEE10E6040}"/>
              </a:ext>
            </a:extLst>
          </p:cNvPr>
          <p:cNvSpPr>
            <a:spLocks noGrp="1"/>
          </p:cNvSpPr>
          <p:nvPr>
            <p:ph type="title"/>
          </p:nvPr>
        </p:nvSpPr>
        <p:spPr>
          <a:xfrm>
            <a:off x="399832" y="1550328"/>
            <a:ext cx="10115767" cy="1583397"/>
          </a:xfrm>
        </p:spPr>
        <p:txBody>
          <a:bodyPr/>
          <a:lstStyle/>
          <a:p>
            <a:r>
              <a:rPr lang="en-US">
                <a:ln w="0"/>
                <a:effectLst/>
              </a:rPr>
              <a:t>H.R. 1:</a:t>
            </a:r>
            <a:br>
              <a:rPr lang="en-US">
                <a:ln w="0"/>
                <a:effectLst/>
              </a:rPr>
            </a:br>
            <a:r>
              <a:rPr lang="en-US">
                <a:ln w="0"/>
                <a:effectLst/>
              </a:rPr>
              <a:t>Impact on Medicaid Affordability</a:t>
            </a:r>
            <a:endParaRPr lang="en-US">
              <a:effectLst/>
            </a:endParaRPr>
          </a:p>
        </p:txBody>
      </p:sp>
      <p:sp>
        <p:nvSpPr>
          <p:cNvPr id="3" name="Content Placeholder 2">
            <a:extLst>
              <a:ext uri="{FF2B5EF4-FFF2-40B4-BE49-F238E27FC236}">
                <a16:creationId xmlns:a16="http://schemas.microsoft.com/office/drawing/2014/main" id="{9615427F-A184-50B6-6AFC-2546967FEDF6}"/>
              </a:ext>
            </a:extLst>
          </p:cNvPr>
          <p:cNvSpPr>
            <a:spLocks noGrp="1"/>
          </p:cNvSpPr>
          <p:nvPr>
            <p:ph sz="quarter" idx="10"/>
          </p:nvPr>
        </p:nvSpPr>
        <p:spPr>
          <a:xfrm>
            <a:off x="399832" y="3023518"/>
            <a:ext cx="6678612" cy="1020763"/>
          </a:xfrm>
        </p:spPr>
        <p:txBody>
          <a:bodyPr>
            <a:normAutofit/>
          </a:bodyPr>
          <a:lstStyle/>
          <a:p>
            <a:pPr marL="0" indent="0">
              <a:spcBef>
                <a:spcPts val="0"/>
              </a:spcBef>
              <a:buNone/>
            </a:pPr>
            <a:r>
              <a:rPr lang="en-US"/>
              <a:t>Laura Harker, MPH</a:t>
            </a:r>
          </a:p>
          <a:p>
            <a:pPr marL="0" indent="0">
              <a:spcBef>
                <a:spcPts val="0"/>
              </a:spcBef>
              <a:buNone/>
            </a:pPr>
            <a:r>
              <a:rPr lang="en-US"/>
              <a:t>Center on Budget and Policy Priorities </a:t>
            </a:r>
          </a:p>
        </p:txBody>
      </p:sp>
    </p:spTree>
    <p:extLst>
      <p:ext uri="{BB962C8B-B14F-4D97-AF65-F5344CB8AC3E}">
        <p14:creationId xmlns:p14="http://schemas.microsoft.com/office/powerpoint/2010/main" val="3835490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76688A-D37C-1553-2F0F-4CD9F9CBFAF0}"/>
              </a:ext>
            </a:extLst>
          </p:cNvPr>
          <p:cNvSpPr>
            <a:spLocks noGrp="1"/>
          </p:cNvSpPr>
          <p:nvPr>
            <p:ph type="title"/>
          </p:nvPr>
        </p:nvSpPr>
        <p:spPr>
          <a:xfrm>
            <a:off x="328247" y="509649"/>
            <a:ext cx="11025553" cy="1009651"/>
          </a:xfrm>
        </p:spPr>
        <p:txBody>
          <a:bodyPr>
            <a:normAutofit/>
          </a:bodyPr>
          <a:lstStyle/>
          <a:p>
            <a:r>
              <a:rPr lang="en-US" sz="4000"/>
              <a:t>Medicaid Enrollment &amp; Coverage Overview</a:t>
            </a:r>
          </a:p>
        </p:txBody>
      </p:sp>
      <p:sp>
        <p:nvSpPr>
          <p:cNvPr id="5" name="Content Placeholder 4">
            <a:extLst>
              <a:ext uri="{FF2B5EF4-FFF2-40B4-BE49-F238E27FC236}">
                <a16:creationId xmlns:a16="http://schemas.microsoft.com/office/drawing/2014/main" id="{3E2ACAD9-21FA-8B69-7933-7EC64EF1040A}"/>
              </a:ext>
            </a:extLst>
          </p:cNvPr>
          <p:cNvSpPr>
            <a:spLocks noGrp="1"/>
          </p:cNvSpPr>
          <p:nvPr>
            <p:ph sz="half" idx="1"/>
          </p:nvPr>
        </p:nvSpPr>
        <p:spPr>
          <a:xfrm>
            <a:off x="328247" y="1519300"/>
            <a:ext cx="5996353" cy="4552625"/>
          </a:xfrm>
        </p:spPr>
        <p:txBody>
          <a:bodyPr>
            <a:normAutofit fontScale="92500"/>
          </a:bodyPr>
          <a:lstStyle/>
          <a:p>
            <a:pPr marL="285750" indent="-285750"/>
            <a:r>
              <a:rPr lang="en-US" sz="2200"/>
              <a:t>About </a:t>
            </a:r>
            <a:r>
              <a:rPr lang="en-US" sz="2200" b="1">
                <a:solidFill>
                  <a:srgbClr val="000000"/>
                </a:solidFill>
              </a:rPr>
              <a:t>76 million people are </a:t>
            </a:r>
            <a:r>
              <a:rPr lang="en-US" sz="2200">
                <a:solidFill>
                  <a:srgbClr val="000000"/>
                </a:solidFill>
              </a:rPr>
              <a:t>enrolled in Medicaid/CHIP</a:t>
            </a:r>
          </a:p>
          <a:p>
            <a:pPr marL="739775" lvl="1"/>
            <a:r>
              <a:rPr lang="en-US" sz="1900">
                <a:solidFill>
                  <a:srgbClr val="000000"/>
                </a:solidFill>
              </a:rPr>
              <a:t>19% decline from March 2023, when the COVID-19 continuous enrollment provisions ended. But 6% higher than pre-pandemic enrollment nationally.</a:t>
            </a:r>
          </a:p>
          <a:p>
            <a:pPr marL="285750" indent="-285750"/>
            <a:r>
              <a:rPr lang="en-US" sz="2200">
                <a:solidFill>
                  <a:srgbClr val="000000"/>
                </a:solidFill>
              </a:rPr>
              <a:t>States must cover “mandatory” populations and benefits to get federal funding. Many states also cover “optional” populations and benefits (e.g., extending income limits for children; covering home and community-based services).</a:t>
            </a:r>
          </a:p>
          <a:p>
            <a:pPr marL="285750" indent="-285750"/>
            <a:r>
              <a:rPr lang="en-US" sz="2200" b="1">
                <a:solidFill>
                  <a:srgbClr val="000000"/>
                </a:solidFill>
              </a:rPr>
              <a:t>Ten states </a:t>
            </a:r>
            <a:r>
              <a:rPr lang="en-US" sz="2200">
                <a:solidFill>
                  <a:srgbClr val="000000"/>
                </a:solidFill>
              </a:rPr>
              <a:t>have not adopted the ACA’s Medicaid expansion, leaving nearly 3 million uninsured adults without a path to Medicaid coverage</a:t>
            </a:r>
            <a:endParaRPr lang="en-US" sz="2200"/>
          </a:p>
          <a:p>
            <a:endParaRPr lang="en-US"/>
          </a:p>
        </p:txBody>
      </p:sp>
      <p:pic>
        <p:nvPicPr>
          <p:cNvPr id="9" name="Content Placeholder 8" descr="Image showing how Medicaid keeps people healthy at all stages of life; &#10;2 in 5 of all U.S. babies, 2 in 5 children; 1 in 6 non-elderly adults; 2 in 5 elderly adults with a disability; 1 in 4 people with SUD or mental illness; 3 in 5 nursing facility residents. ">
            <a:extLst>
              <a:ext uri="{FF2B5EF4-FFF2-40B4-BE49-F238E27FC236}">
                <a16:creationId xmlns:a16="http://schemas.microsoft.com/office/drawing/2014/main" id="{9552FC05-3647-4406-9AEF-BA5D738896C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87886" y="2221071"/>
            <a:ext cx="5181600" cy="2674813"/>
          </a:xfrm>
          <a:prstGeom prst="rect">
            <a:avLst/>
          </a:prstGeom>
        </p:spPr>
      </p:pic>
      <p:sp>
        <p:nvSpPr>
          <p:cNvPr id="7" name="Content Placeholder 6">
            <a:extLst>
              <a:ext uri="{FF2B5EF4-FFF2-40B4-BE49-F238E27FC236}">
                <a16:creationId xmlns:a16="http://schemas.microsoft.com/office/drawing/2014/main" id="{2409ACE6-54F3-B7CF-A4E9-BFF2B89E0101}"/>
              </a:ext>
            </a:extLst>
          </p:cNvPr>
          <p:cNvSpPr>
            <a:spLocks noGrp="1"/>
          </p:cNvSpPr>
          <p:nvPr>
            <p:ph sz="quarter" idx="13"/>
          </p:nvPr>
        </p:nvSpPr>
        <p:spPr>
          <a:xfrm>
            <a:off x="328247" y="5843525"/>
            <a:ext cx="11746522" cy="1009651"/>
          </a:xfrm>
        </p:spPr>
        <p:txBody>
          <a:bodyPr>
            <a:normAutofit lnSpcReduction="10000"/>
          </a:bodyPr>
          <a:lstStyle/>
          <a:p>
            <a:pPr marL="0" indent="0">
              <a:buNone/>
            </a:pPr>
            <a:r>
              <a:rPr lang="en-US" sz="1800" i="1">
                <a:solidFill>
                  <a:srgbClr val="004F71"/>
                </a:solidFill>
                <a:latin typeface="Franklin Gothic Book" panose="020B0503020102020204"/>
              </a:rPr>
              <a:t>CMS, </a:t>
            </a:r>
            <a:r>
              <a:rPr lang="en-US" sz="1800" i="1">
                <a:solidFill>
                  <a:srgbClr val="004F71"/>
                </a:solidFill>
                <a:latin typeface="Franklin Gothic Book" panose="020B0503020102020204"/>
                <a:hlinkClick r:id="rId4"/>
              </a:rPr>
              <a:t>December 2025 Medicaid and CHIP Enrollment</a:t>
            </a:r>
            <a:r>
              <a:rPr lang="en-US" sz="1800" i="1">
                <a:solidFill>
                  <a:srgbClr val="004F71"/>
                </a:solidFill>
                <a:latin typeface="Franklin Gothic Book" panose="020B0503020102020204"/>
              </a:rPr>
              <a:t>; KFF, </a:t>
            </a:r>
            <a:r>
              <a:rPr lang="en-US" sz="1800" i="1">
                <a:solidFill>
                  <a:srgbClr val="004F71"/>
                </a:solidFill>
                <a:latin typeface="Franklin Gothic Book" panose="020B0503020102020204"/>
                <a:hlinkClick r:id="rId5"/>
              </a:rPr>
              <a:t>Medicaid Enrollment and Unwinding Tracker</a:t>
            </a:r>
            <a:r>
              <a:rPr lang="en-US" sz="1800" i="1">
                <a:solidFill>
                  <a:srgbClr val="004F71"/>
                </a:solidFill>
                <a:latin typeface="Franklin Gothic Book" panose="020B0503020102020204"/>
              </a:rPr>
              <a:t>; CBPP, </a:t>
            </a:r>
            <a:r>
              <a:rPr lang="en-US" sz="1800" i="1">
                <a:solidFill>
                  <a:srgbClr val="004F71"/>
                </a:solidFill>
                <a:latin typeface="Franklin Gothic Book" panose="020B0503020102020204"/>
                <a:hlinkClick r:id="rId6"/>
              </a:rPr>
              <a:t>Policy Basics: Introduction to Medicaid</a:t>
            </a:r>
            <a:r>
              <a:rPr lang="en-US" sz="1800" i="1">
                <a:solidFill>
                  <a:srgbClr val="004F71"/>
                </a:solidFill>
                <a:latin typeface="Franklin Gothic Book" panose="020B0503020102020204"/>
              </a:rPr>
              <a:t>; CBPP, </a:t>
            </a:r>
            <a:r>
              <a:rPr lang="en-US" sz="1800" i="1">
                <a:solidFill>
                  <a:srgbClr val="004F71"/>
                </a:solidFill>
                <a:latin typeface="Franklin Gothic Book" panose="020B0503020102020204"/>
                <a:hlinkClick r:id="rId7"/>
              </a:rPr>
              <a:t>Nearly 3 Million Uninsured Adults Would Gain a Path to Medicaid Coverage if Their States Adopted ACA Medicaid Expansion</a:t>
            </a:r>
            <a:r>
              <a:rPr lang="en-US" sz="1800" i="1">
                <a:solidFill>
                  <a:srgbClr val="004F71"/>
                </a:solidFill>
                <a:latin typeface="Franklin Gothic Book" panose="020B0503020102020204"/>
              </a:rPr>
              <a:t>; CBPP, </a:t>
            </a:r>
            <a:r>
              <a:rPr lang="en-US" sz="1800" i="1">
                <a:solidFill>
                  <a:srgbClr val="004F71"/>
                </a:solidFill>
                <a:latin typeface="Franklin Gothic Book" panose="020B0503020102020204"/>
                <a:hlinkClick r:id="rId8"/>
              </a:rPr>
              <a:t>Medicaid Plays an Important Role in Providing Health Coverage to Key Populations</a:t>
            </a:r>
            <a:endParaRPr lang="en-US" altLang="en-US" sz="1800" i="1">
              <a:solidFill>
                <a:srgbClr val="004F71"/>
              </a:solidFill>
              <a:latin typeface="Arial" panose="020B0604020202020204" pitchFamily="34" charset="0"/>
            </a:endParaRPr>
          </a:p>
          <a:p>
            <a:endParaRPr lang="en-US" sz="1200"/>
          </a:p>
        </p:txBody>
      </p:sp>
    </p:spTree>
    <p:extLst>
      <p:ext uri="{BB962C8B-B14F-4D97-AF65-F5344CB8AC3E}">
        <p14:creationId xmlns:p14="http://schemas.microsoft.com/office/powerpoint/2010/main" val="1451114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88969-D338-C4AF-B9B0-569227C89471}"/>
              </a:ext>
            </a:extLst>
          </p:cNvPr>
          <p:cNvSpPr>
            <a:spLocks noGrp="1"/>
          </p:cNvSpPr>
          <p:nvPr>
            <p:ph type="title"/>
          </p:nvPr>
        </p:nvSpPr>
        <p:spPr>
          <a:xfrm>
            <a:off x="838200" y="500062"/>
            <a:ext cx="10515600" cy="1325563"/>
          </a:xfrm>
        </p:spPr>
        <p:txBody>
          <a:bodyPr/>
          <a:lstStyle/>
          <a:p>
            <a:r>
              <a:rPr lang="en-US"/>
              <a:t>Medicaid Coverage Losses Due to H.R. 1</a:t>
            </a:r>
          </a:p>
        </p:txBody>
      </p:sp>
      <p:pic>
        <p:nvPicPr>
          <p:cNvPr id="12" name="Content Placeholder 11" descr="Image showing various policies that block coverage and access to care such as &quot;more red tape,&quot; and &quot;Limits on state options to finance Medicaid&quot; ">
            <a:extLst>
              <a:ext uri="{FF2B5EF4-FFF2-40B4-BE49-F238E27FC236}">
                <a16:creationId xmlns:a16="http://schemas.microsoft.com/office/drawing/2014/main" id="{A9FB528E-67A1-C517-A117-3CFFFD2AAD88}"/>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27608" y="1714355"/>
            <a:ext cx="5268392" cy="4597545"/>
          </a:xfrm>
          <a:prstGeom prst="rect">
            <a:avLst/>
          </a:prstGeom>
        </p:spPr>
      </p:pic>
      <p:sp>
        <p:nvSpPr>
          <p:cNvPr id="10" name="Content Placeholder 9">
            <a:extLst>
              <a:ext uri="{FF2B5EF4-FFF2-40B4-BE49-F238E27FC236}">
                <a16:creationId xmlns:a16="http://schemas.microsoft.com/office/drawing/2014/main" id="{0C43E6F8-3D3A-6236-62CB-223EE621CDAE}"/>
              </a:ext>
            </a:extLst>
          </p:cNvPr>
          <p:cNvSpPr>
            <a:spLocks noGrp="1"/>
          </p:cNvSpPr>
          <p:nvPr>
            <p:ph sz="quarter" idx="14"/>
          </p:nvPr>
        </p:nvSpPr>
        <p:spPr>
          <a:xfrm>
            <a:off x="6607628" y="1825625"/>
            <a:ext cx="4310743" cy="884918"/>
          </a:xfrm>
          <a:solidFill>
            <a:srgbClr val="DFEBF7"/>
          </a:solidFill>
          <a:ln>
            <a:solidFill>
              <a:srgbClr val="003D56"/>
            </a:solidFill>
          </a:ln>
        </p:spPr>
        <p:txBody>
          <a:bodyPr anchor="ctr">
            <a:normAutofit/>
          </a:bodyPr>
          <a:lstStyle/>
          <a:p>
            <a:pPr marL="0" indent="0" algn="ctr">
              <a:buNone/>
            </a:pPr>
            <a:r>
              <a:rPr lang="en-US" sz="2000"/>
              <a:t>Cuts Medicaid by </a:t>
            </a:r>
            <a:r>
              <a:rPr lang="en-US" sz="2000" b="1"/>
              <a:t>more than $900B</a:t>
            </a:r>
            <a:r>
              <a:rPr lang="en-US" sz="2000"/>
              <a:t>, largest cut in program history. </a:t>
            </a:r>
          </a:p>
        </p:txBody>
      </p:sp>
      <p:sp>
        <p:nvSpPr>
          <p:cNvPr id="8" name="Content Placeholder 7">
            <a:extLst>
              <a:ext uri="{FF2B5EF4-FFF2-40B4-BE49-F238E27FC236}">
                <a16:creationId xmlns:a16="http://schemas.microsoft.com/office/drawing/2014/main" id="{A647DE58-C775-531E-EE2F-AD4A77F6CD28}"/>
              </a:ext>
            </a:extLst>
          </p:cNvPr>
          <p:cNvSpPr>
            <a:spLocks noGrp="1"/>
          </p:cNvSpPr>
          <p:nvPr>
            <p:ph sz="half" idx="2"/>
          </p:nvPr>
        </p:nvSpPr>
        <p:spPr>
          <a:xfrm>
            <a:off x="6607628" y="3002643"/>
            <a:ext cx="4310743" cy="3082471"/>
          </a:xfrm>
          <a:solidFill>
            <a:srgbClr val="DFEBF7"/>
          </a:solidFill>
          <a:ln>
            <a:solidFill>
              <a:srgbClr val="003D56"/>
            </a:solidFill>
          </a:ln>
        </p:spPr>
        <p:txBody>
          <a:bodyPr>
            <a:normAutofit/>
          </a:bodyPr>
          <a:lstStyle/>
          <a:p>
            <a:pPr marL="0" indent="0" algn="ctr">
              <a:buNone/>
            </a:pPr>
            <a:r>
              <a:rPr lang="en-US" sz="2000">
                <a:solidFill>
                  <a:srgbClr val="000000"/>
                </a:solidFill>
              </a:rPr>
              <a:t>Work requirements put coverage </a:t>
            </a:r>
            <a:r>
              <a:rPr lang="en-US" sz="2000" i="1" u="sng">
                <a:solidFill>
                  <a:srgbClr val="000000"/>
                </a:solidFill>
              </a:rPr>
              <a:t>at risk </a:t>
            </a:r>
            <a:r>
              <a:rPr lang="en-US" sz="2000">
                <a:solidFill>
                  <a:srgbClr val="000000"/>
                </a:solidFill>
              </a:rPr>
              <a:t>for between</a:t>
            </a:r>
            <a:r>
              <a:rPr lang="en-US" sz="2000" b="1">
                <a:solidFill>
                  <a:srgbClr val="000000"/>
                </a:solidFill>
              </a:rPr>
              <a:t> 9.9 and 14.9 million people. </a:t>
            </a:r>
          </a:p>
          <a:p>
            <a:pPr algn="ctr"/>
            <a:endParaRPr lang="en-US" sz="2000" b="1">
              <a:solidFill>
                <a:srgbClr val="000000"/>
              </a:solidFill>
            </a:endParaRPr>
          </a:p>
          <a:p>
            <a:pPr marL="0" indent="0" algn="ctr">
              <a:buNone/>
            </a:pPr>
            <a:r>
              <a:rPr lang="en-US" sz="2000">
                <a:solidFill>
                  <a:srgbClr val="000000"/>
                </a:solidFill>
              </a:rPr>
              <a:t>Experience shows that some </a:t>
            </a:r>
            <a:r>
              <a:rPr lang="en-US" sz="2000" b="1">
                <a:solidFill>
                  <a:srgbClr val="000000"/>
                </a:solidFill>
              </a:rPr>
              <a:t>people who are working or should be exempt would lose coverage</a:t>
            </a:r>
            <a:r>
              <a:rPr lang="en-US" sz="2000">
                <a:solidFill>
                  <a:srgbClr val="000000"/>
                </a:solidFill>
              </a:rPr>
              <a:t> due to red tape, but states can make choices to mitigate coverage loses.</a:t>
            </a:r>
          </a:p>
        </p:txBody>
      </p:sp>
      <p:sp>
        <p:nvSpPr>
          <p:cNvPr id="9" name="Content Placeholder 8">
            <a:extLst>
              <a:ext uri="{FF2B5EF4-FFF2-40B4-BE49-F238E27FC236}">
                <a16:creationId xmlns:a16="http://schemas.microsoft.com/office/drawing/2014/main" id="{FBCDA80C-1608-C7CB-8C66-34CDD71ED5D5}"/>
              </a:ext>
            </a:extLst>
          </p:cNvPr>
          <p:cNvSpPr>
            <a:spLocks noGrp="1"/>
          </p:cNvSpPr>
          <p:nvPr>
            <p:ph sz="quarter" idx="13"/>
          </p:nvPr>
        </p:nvSpPr>
        <p:spPr>
          <a:xfrm>
            <a:off x="838200" y="6311900"/>
            <a:ext cx="10515600" cy="422275"/>
          </a:xfrm>
        </p:spPr>
        <p:txBody>
          <a:bodyPr>
            <a:normAutofit/>
          </a:bodyPr>
          <a:lstStyle/>
          <a:p>
            <a:pPr marL="0" indent="0">
              <a:buNone/>
            </a:pPr>
            <a:r>
              <a:rPr lang="en-US" sz="1800">
                <a:solidFill>
                  <a:srgbClr val="004F71"/>
                </a:solidFill>
                <a:latin typeface="Franklin Gothic Book" panose="020B0503020102020204"/>
              </a:rPr>
              <a:t>CBPP, </a:t>
            </a:r>
            <a:r>
              <a:rPr lang="en-US" sz="1800">
                <a:solidFill>
                  <a:srgbClr val="004F71"/>
                </a:solidFill>
                <a:latin typeface="Franklin Gothic Book" panose="020B0503020102020204"/>
                <a:hlinkClick r:id="rId4"/>
              </a:rPr>
              <a:t>By the Numbers</a:t>
            </a:r>
            <a:r>
              <a:rPr lang="en-US" sz="1800">
                <a:solidFill>
                  <a:srgbClr val="004F71"/>
                </a:solidFill>
                <a:latin typeface="Franklin Gothic Book" panose="020B0503020102020204"/>
              </a:rPr>
              <a:t> </a:t>
            </a:r>
            <a:endParaRPr lang="en-US" altLang="en-US" sz="1800">
              <a:solidFill>
                <a:srgbClr val="004F71"/>
              </a:solidFill>
              <a:latin typeface="Arial" panose="020B0604020202020204" pitchFamily="34" charset="0"/>
            </a:endParaRPr>
          </a:p>
        </p:txBody>
      </p:sp>
      <p:sp>
        <p:nvSpPr>
          <p:cNvPr id="5" name="Slide Number Placeholder 4">
            <a:extLst>
              <a:ext uri="{FF2B5EF4-FFF2-40B4-BE49-F238E27FC236}">
                <a16:creationId xmlns:a16="http://schemas.microsoft.com/office/drawing/2014/main" id="{1119F119-78F7-F1A4-F733-13E838D39B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227558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F6C5343-0A73-EC8E-8100-06E900E82B9D}"/>
              </a:ext>
            </a:extLst>
          </p:cNvPr>
          <p:cNvSpPr>
            <a:spLocks noGrp="1"/>
          </p:cNvSpPr>
          <p:nvPr>
            <p:ph type="title"/>
          </p:nvPr>
        </p:nvSpPr>
        <p:spPr>
          <a:xfrm>
            <a:off x="838200" y="682397"/>
            <a:ext cx="10515600" cy="1189946"/>
          </a:xfrm>
        </p:spPr>
        <p:txBody>
          <a:bodyPr>
            <a:normAutofit/>
          </a:bodyPr>
          <a:lstStyle/>
          <a:p>
            <a:r>
              <a:rPr lang="en-US" sz="3200">
                <a:ln w="0"/>
              </a:rPr>
              <a:t>Impacts on Affordability &amp; Access for Medicaid Enrollees</a:t>
            </a:r>
            <a:br>
              <a:rPr lang="en-US" sz="3200">
                <a:ln w="0"/>
              </a:rPr>
            </a:br>
            <a:r>
              <a:rPr lang="en-US" sz="2400" i="1">
                <a:ln w="0"/>
              </a:rPr>
              <a:t>Delayed Care and Increased Medical Debt</a:t>
            </a:r>
            <a:endParaRPr lang="en-US" sz="3200"/>
          </a:p>
        </p:txBody>
      </p:sp>
      <p:sp>
        <p:nvSpPr>
          <p:cNvPr id="12" name="Content Placeholder 11">
            <a:extLst>
              <a:ext uri="{FF2B5EF4-FFF2-40B4-BE49-F238E27FC236}">
                <a16:creationId xmlns:a16="http://schemas.microsoft.com/office/drawing/2014/main" id="{2F856103-7C9F-0ADD-6791-22B3AFE95FF5}"/>
              </a:ext>
            </a:extLst>
          </p:cNvPr>
          <p:cNvSpPr>
            <a:spLocks noGrp="1"/>
          </p:cNvSpPr>
          <p:nvPr>
            <p:ph idx="1"/>
          </p:nvPr>
        </p:nvSpPr>
        <p:spPr>
          <a:xfrm>
            <a:off x="838200" y="1872343"/>
            <a:ext cx="10515600" cy="4303260"/>
          </a:xfrm>
        </p:spPr>
        <p:txBody>
          <a:bodyPr>
            <a:normAutofit/>
          </a:bodyPr>
          <a:lstStyle/>
          <a:p>
            <a:pPr marL="342900" indent="-342900"/>
            <a:r>
              <a:rPr lang="en-US" sz="2000">
                <a:solidFill>
                  <a:srgbClr val="000000"/>
                </a:solidFill>
              </a:rPr>
              <a:t>Many people losing coverage will become uninsured because they won’t have other affordable health coverage options</a:t>
            </a:r>
          </a:p>
          <a:p>
            <a:pPr marL="1085850" lvl="1" indent="-342900"/>
            <a:r>
              <a:rPr lang="en-US" sz="2000" b="1">
                <a:solidFill>
                  <a:srgbClr val="000000"/>
                </a:solidFill>
              </a:rPr>
              <a:t>Two-thirds of people had a period of uninsurance </a:t>
            </a:r>
            <a:r>
              <a:rPr lang="en-US" sz="2000">
                <a:solidFill>
                  <a:srgbClr val="000000"/>
                </a:solidFill>
              </a:rPr>
              <a:t>in the year following disenrollment from Medicaid or CHIP</a:t>
            </a:r>
            <a:endParaRPr lang="en-US" sz="2000" b="1">
              <a:solidFill>
                <a:srgbClr val="000000"/>
              </a:solidFill>
            </a:endParaRPr>
          </a:p>
          <a:p>
            <a:pPr marL="342900" indent="-342900"/>
            <a:r>
              <a:rPr lang="en-US" sz="2000">
                <a:solidFill>
                  <a:srgbClr val="000000"/>
                </a:solidFill>
              </a:rPr>
              <a:t>Coverage losses and policies such as restrictions on retroactive coverage,</a:t>
            </a:r>
            <a:r>
              <a:rPr lang="en-US" sz="2000" b="1">
                <a:solidFill>
                  <a:srgbClr val="000000"/>
                </a:solidFill>
              </a:rPr>
              <a:t> </a:t>
            </a:r>
            <a:r>
              <a:rPr lang="en-US" sz="2000">
                <a:solidFill>
                  <a:srgbClr val="000000"/>
                </a:solidFill>
              </a:rPr>
              <a:t>will leave people with </a:t>
            </a:r>
            <a:r>
              <a:rPr lang="en-US" sz="2000" b="1">
                <a:solidFill>
                  <a:srgbClr val="000000"/>
                </a:solidFill>
              </a:rPr>
              <a:t>higher medical bills and less financial security</a:t>
            </a:r>
          </a:p>
          <a:p>
            <a:pPr marL="1085850" lvl="1" indent="-342900"/>
            <a:r>
              <a:rPr lang="en-US" sz="2000">
                <a:solidFill>
                  <a:srgbClr val="000000"/>
                </a:solidFill>
              </a:rPr>
              <a:t>New medical debt </a:t>
            </a:r>
            <a:r>
              <a:rPr lang="en-US" sz="2000" i="1">
                <a:solidFill>
                  <a:srgbClr val="000000"/>
                </a:solidFill>
              </a:rPr>
              <a:t>dropped </a:t>
            </a:r>
            <a:r>
              <a:rPr lang="en-US" sz="2000" b="1" i="1">
                <a:solidFill>
                  <a:srgbClr val="000000"/>
                </a:solidFill>
              </a:rPr>
              <a:t>34 percentage points </a:t>
            </a:r>
            <a:r>
              <a:rPr lang="en-US" sz="2000">
                <a:solidFill>
                  <a:srgbClr val="000000"/>
                </a:solidFill>
              </a:rPr>
              <a:t>more over the same period in states that expanded Medicaid in 2014 than in states that did not</a:t>
            </a:r>
          </a:p>
          <a:p>
            <a:pPr marL="1085850" lvl="1" indent="-342900"/>
            <a:r>
              <a:rPr lang="en-US" sz="2000"/>
              <a:t>Rising health care costs will </a:t>
            </a:r>
            <a:r>
              <a:rPr lang="en-US" sz="2000" b="1"/>
              <a:t>increase hardship </a:t>
            </a:r>
            <a:r>
              <a:rPr lang="en-US" sz="2000"/>
              <a:t>for families already struggling to meet basic needs, such as food, rent and other household necessities</a:t>
            </a:r>
          </a:p>
          <a:p>
            <a:pPr marL="342900" indent="-342900"/>
            <a:r>
              <a:rPr lang="en-US" sz="2000" b="1">
                <a:solidFill>
                  <a:srgbClr val="000000"/>
                </a:solidFill>
              </a:rPr>
              <a:t>Children will be less likely to get the care they need</a:t>
            </a:r>
            <a:r>
              <a:rPr lang="en-US" sz="2000">
                <a:solidFill>
                  <a:srgbClr val="000000"/>
                </a:solidFill>
              </a:rPr>
              <a:t>, if their parents lose health coverage due to policies like work requirements and more frequent redeterminations </a:t>
            </a:r>
          </a:p>
          <a:p>
            <a:endParaRPr lang="en-US"/>
          </a:p>
        </p:txBody>
      </p:sp>
      <p:sp>
        <p:nvSpPr>
          <p:cNvPr id="13" name="Content Placeholder 12">
            <a:extLst>
              <a:ext uri="{FF2B5EF4-FFF2-40B4-BE49-F238E27FC236}">
                <a16:creationId xmlns:a16="http://schemas.microsoft.com/office/drawing/2014/main" id="{2AA96E48-8151-FD4B-DD0A-84603B3A81F6}"/>
              </a:ext>
            </a:extLst>
          </p:cNvPr>
          <p:cNvSpPr>
            <a:spLocks noGrp="1"/>
          </p:cNvSpPr>
          <p:nvPr>
            <p:ph sz="quarter" idx="13"/>
          </p:nvPr>
        </p:nvSpPr>
        <p:spPr>
          <a:xfrm>
            <a:off x="838200" y="6175603"/>
            <a:ext cx="10515600" cy="504147"/>
          </a:xfrm>
        </p:spPr>
        <p:txBody>
          <a:bodyPr>
            <a:normAutofit fontScale="62500" lnSpcReduction="20000"/>
          </a:bodyPr>
          <a:lstStyle/>
          <a:p>
            <a:pPr marL="0" indent="0">
              <a:buNone/>
            </a:pPr>
            <a:r>
              <a:rPr lang="en-US" i="1">
                <a:solidFill>
                  <a:srgbClr val="004F71"/>
                </a:solidFill>
                <a:latin typeface="Franklin Gothic Book" panose="020B0503020102020204"/>
              </a:rPr>
              <a:t>KFF, </a:t>
            </a:r>
            <a:r>
              <a:rPr lang="en-US" i="1">
                <a:solidFill>
                  <a:srgbClr val="004F71"/>
                </a:solidFill>
                <a:latin typeface="Franklin Gothic Book" panose="020B0503020102020204"/>
                <a:hlinkClick r:id="rId2"/>
              </a:rPr>
              <a:t>What Happens After People Lose Medicaid Coverage?</a:t>
            </a:r>
            <a:r>
              <a:rPr lang="en-US" i="1">
                <a:solidFill>
                  <a:srgbClr val="004F71"/>
                </a:solidFill>
                <a:latin typeface="Franklin Gothic Book" panose="020B0503020102020204"/>
              </a:rPr>
              <a:t>; CBPP, </a:t>
            </a:r>
            <a:r>
              <a:rPr lang="en-US" i="1">
                <a:solidFill>
                  <a:srgbClr val="004F71"/>
                </a:solidFill>
                <a:latin typeface="Franklin Gothic Book" panose="020B0503020102020204"/>
                <a:hlinkClick r:id="rId3"/>
              </a:rPr>
              <a:t>Medicaid Expansion: Frequently Asked Questions</a:t>
            </a:r>
            <a:r>
              <a:rPr lang="en-US" i="1">
                <a:solidFill>
                  <a:srgbClr val="004F71"/>
                </a:solidFill>
                <a:latin typeface="Franklin Gothic Book" panose="020B0503020102020204"/>
              </a:rPr>
              <a:t>; CBPP, </a:t>
            </a:r>
            <a:r>
              <a:rPr lang="en-US" i="1">
                <a:solidFill>
                  <a:srgbClr val="004F71"/>
                </a:solidFill>
                <a:latin typeface="Franklin Gothic Book" panose="020B0503020102020204"/>
                <a:hlinkClick r:id="rId4"/>
              </a:rPr>
              <a:t>Taking Away Medicaid for Not Meeting Work Requirements Harms Children</a:t>
            </a:r>
            <a:endParaRPr lang="en-US" altLang="en-US" i="1">
              <a:solidFill>
                <a:srgbClr val="004F71"/>
              </a:solidFill>
              <a:latin typeface="Arial" panose="020B0604020202020204" pitchFamily="34" charset="0"/>
            </a:endParaRPr>
          </a:p>
        </p:txBody>
      </p:sp>
      <p:sp>
        <p:nvSpPr>
          <p:cNvPr id="5" name="Slide Number Placeholder 4">
            <a:extLst>
              <a:ext uri="{FF2B5EF4-FFF2-40B4-BE49-F238E27FC236}">
                <a16:creationId xmlns:a16="http://schemas.microsoft.com/office/drawing/2014/main" id="{FCAB5947-ECCC-BA35-A5F5-CE719E8D98E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633550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30612-21DD-4C38-DA8F-5D30EB86F13B}"/>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40F1CD73-5843-0705-49CE-C6A4E2068BB3}"/>
              </a:ext>
            </a:extLst>
          </p:cNvPr>
          <p:cNvSpPr>
            <a:spLocks noGrp="1"/>
          </p:cNvSpPr>
          <p:nvPr>
            <p:ph type="title"/>
          </p:nvPr>
        </p:nvSpPr>
        <p:spPr>
          <a:xfrm>
            <a:off x="838200" y="682397"/>
            <a:ext cx="10515600" cy="1189946"/>
          </a:xfrm>
        </p:spPr>
        <p:txBody>
          <a:bodyPr>
            <a:normAutofit/>
          </a:bodyPr>
          <a:lstStyle/>
          <a:p>
            <a:r>
              <a:rPr lang="en-US" sz="3200">
                <a:ln w="0"/>
              </a:rPr>
              <a:t>Impacts on Affordability &amp; Access for Medicaid Enrollees</a:t>
            </a:r>
            <a:br>
              <a:rPr lang="en-US" sz="3200">
                <a:ln w="0"/>
              </a:rPr>
            </a:br>
            <a:r>
              <a:rPr lang="en-US" sz="2400" i="1">
                <a:ln w="0"/>
              </a:rPr>
              <a:t>Increased Out-of-Pocket Costs</a:t>
            </a:r>
            <a:endParaRPr lang="en-US" sz="3200"/>
          </a:p>
        </p:txBody>
      </p:sp>
      <p:sp>
        <p:nvSpPr>
          <p:cNvPr id="12" name="Content Placeholder 11">
            <a:extLst>
              <a:ext uri="{FF2B5EF4-FFF2-40B4-BE49-F238E27FC236}">
                <a16:creationId xmlns:a16="http://schemas.microsoft.com/office/drawing/2014/main" id="{54E6287D-015C-30BA-454B-5A9EF7DF5DE1}"/>
              </a:ext>
            </a:extLst>
          </p:cNvPr>
          <p:cNvSpPr>
            <a:spLocks noGrp="1"/>
          </p:cNvSpPr>
          <p:nvPr>
            <p:ph idx="1"/>
          </p:nvPr>
        </p:nvSpPr>
        <p:spPr>
          <a:xfrm>
            <a:off x="838200" y="1872343"/>
            <a:ext cx="10515600" cy="4212771"/>
          </a:xfrm>
        </p:spPr>
        <p:txBody>
          <a:bodyPr>
            <a:normAutofit/>
          </a:bodyPr>
          <a:lstStyle/>
          <a:p>
            <a:pPr marL="342900" indent="-342900"/>
            <a:r>
              <a:rPr lang="en-US" sz="2000">
                <a:solidFill>
                  <a:srgbClr val="000000"/>
                </a:solidFill>
              </a:rPr>
              <a:t>New </a:t>
            </a:r>
            <a:r>
              <a:rPr lang="en-US" sz="2000" b="1">
                <a:solidFill>
                  <a:srgbClr val="000000"/>
                </a:solidFill>
              </a:rPr>
              <a:t>required cost-sharing </a:t>
            </a:r>
            <a:r>
              <a:rPr lang="en-US" sz="2000">
                <a:solidFill>
                  <a:srgbClr val="000000"/>
                </a:solidFill>
              </a:rPr>
              <a:t>for working people with incomes just above the poverty line ($16,000 year for an individual) who are enrolled in the Medicaid expansion</a:t>
            </a:r>
          </a:p>
          <a:p>
            <a:pPr marL="1085850" lvl="1" indent="-342900"/>
            <a:r>
              <a:rPr lang="en-US" sz="2000">
                <a:solidFill>
                  <a:srgbClr val="000000"/>
                </a:solidFill>
              </a:rPr>
              <a:t>Starting October 1, 2028, states could charge cost-sharing up to $35 per non-exempt service for this group. States can permit providers to deny services to any non-exempt expansion adults who can’t make the payment.</a:t>
            </a:r>
          </a:p>
          <a:p>
            <a:pPr marL="342900" indent="-342900"/>
            <a:r>
              <a:rPr lang="en-US" sz="2000"/>
              <a:t>Research shows that </a:t>
            </a:r>
            <a:r>
              <a:rPr lang="en-US" sz="2000" b="1"/>
              <a:t>even relatively small levels of cost-sharing </a:t>
            </a:r>
            <a:r>
              <a:rPr lang="en-US" sz="2000"/>
              <a:t>for people with lower incomes is associated with reduced use of care, worse health outcomes, and increased financial burden</a:t>
            </a:r>
          </a:p>
          <a:p>
            <a:pPr marL="342900" indent="-342900"/>
            <a:r>
              <a:rPr lang="en-US" sz="2000"/>
              <a:t>H.R. 1 blocks Biden administration rules to streamline Medicaid eligibility and enrollment processes, making it </a:t>
            </a:r>
            <a:r>
              <a:rPr lang="en-US" sz="2000" b="1"/>
              <a:t>harder for seniors and disabilities to get and stay enrolled in Medicaid</a:t>
            </a:r>
            <a:endParaRPr lang="en-US" sz="2000"/>
          </a:p>
          <a:p>
            <a:pPr marL="1085850" lvl="1" indent="-342900"/>
            <a:r>
              <a:rPr lang="en-US" sz="2000"/>
              <a:t>Dual-eligible seniors use Medicaid coverage to help keep their Medicaid coverage affordable </a:t>
            </a:r>
          </a:p>
        </p:txBody>
      </p:sp>
      <p:sp>
        <p:nvSpPr>
          <p:cNvPr id="13" name="Content Placeholder 12">
            <a:extLst>
              <a:ext uri="{FF2B5EF4-FFF2-40B4-BE49-F238E27FC236}">
                <a16:creationId xmlns:a16="http://schemas.microsoft.com/office/drawing/2014/main" id="{0532BD2F-C88C-6B38-DB1D-BDDF40E4BF51}"/>
              </a:ext>
            </a:extLst>
          </p:cNvPr>
          <p:cNvSpPr>
            <a:spLocks noGrp="1"/>
          </p:cNvSpPr>
          <p:nvPr>
            <p:ph sz="quarter" idx="13"/>
          </p:nvPr>
        </p:nvSpPr>
        <p:spPr>
          <a:xfrm>
            <a:off x="838200" y="5969907"/>
            <a:ext cx="10515600" cy="772886"/>
          </a:xfrm>
        </p:spPr>
        <p:txBody>
          <a:bodyPr>
            <a:normAutofit fontScale="62500" lnSpcReduction="20000"/>
          </a:bodyPr>
          <a:lstStyle/>
          <a:p>
            <a:pPr marL="0" lvl="0" indent="0" eaLnBrk="0" fontAlgn="base" hangingPunct="0">
              <a:lnSpc>
                <a:spcPct val="100000"/>
              </a:lnSpc>
              <a:spcBef>
                <a:spcPct val="0"/>
              </a:spcBef>
              <a:spcAft>
                <a:spcPct val="0"/>
              </a:spcAft>
              <a:buNone/>
              <a:defRPr/>
            </a:pPr>
            <a:r>
              <a:rPr lang="en-US" i="1">
                <a:solidFill>
                  <a:srgbClr val="004F71"/>
                </a:solidFill>
                <a:latin typeface="Franklin Gothic Book" panose="020B0503020102020204"/>
              </a:rPr>
              <a:t>Georgetown CCF, </a:t>
            </a:r>
            <a:r>
              <a:rPr lang="en-US" i="1">
                <a:solidFill>
                  <a:srgbClr val="004F71"/>
                </a:solidFill>
                <a:latin typeface="Franklin Gothic Book" panose="020B0503020102020204"/>
                <a:hlinkClick r:id="rId3"/>
              </a:rPr>
              <a:t>Medicaid, CHIP, and Affordable Care Act Marketplace Cuts and Other Health Provisions in the Budget Reconciliation Law, Explained</a:t>
            </a:r>
            <a:r>
              <a:rPr lang="en-US" i="1">
                <a:solidFill>
                  <a:srgbClr val="004F71"/>
                </a:solidFill>
                <a:latin typeface="Franklin Gothic Book" panose="020B0503020102020204"/>
              </a:rPr>
              <a:t>, </a:t>
            </a:r>
            <a:r>
              <a:rPr lang="en-US" i="1">
                <a:solidFill>
                  <a:srgbClr val="292B2C"/>
                </a:solidFill>
                <a:latin typeface="Franklin Gothic Book" panose="020B0503020102020204"/>
              </a:rPr>
              <a:t>KFF, </a:t>
            </a:r>
            <a:r>
              <a:rPr lang="en-US" i="1">
                <a:solidFill>
                  <a:srgbClr val="292B2C"/>
                </a:solidFill>
                <a:latin typeface="Franklin Gothic Book" panose="020B0503020102020204"/>
                <a:hlinkClick r:id="rId4"/>
              </a:rPr>
              <a:t>Understanding the Impact of Medicaid Premiums &amp; Cost-Sharing: Updated Evidence from the Literature and Section 1115 Waivers</a:t>
            </a:r>
            <a:endParaRPr lang="en-US" altLang="en-US" i="1">
              <a:solidFill>
                <a:srgbClr val="004F71"/>
              </a:solidFill>
              <a:latin typeface="Arial" panose="020B0604020202020204" pitchFamily="34" charset="0"/>
            </a:endParaRPr>
          </a:p>
        </p:txBody>
      </p:sp>
      <p:sp>
        <p:nvSpPr>
          <p:cNvPr id="5" name="Slide Number Placeholder 4">
            <a:extLst>
              <a:ext uri="{FF2B5EF4-FFF2-40B4-BE49-F238E27FC236}">
                <a16:creationId xmlns:a16="http://schemas.microsoft.com/office/drawing/2014/main" id="{C9632AE2-C5FF-2FDE-EFE4-67E5CA080DC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500979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3D6F2-686E-9EEC-DC55-9A2F2EA803EC}"/>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86CE72C1-C395-48D7-5C85-77353779255F}"/>
              </a:ext>
            </a:extLst>
          </p:cNvPr>
          <p:cNvSpPr>
            <a:spLocks noGrp="1"/>
          </p:cNvSpPr>
          <p:nvPr>
            <p:ph type="title"/>
          </p:nvPr>
        </p:nvSpPr>
        <p:spPr>
          <a:xfrm>
            <a:off x="838200" y="682397"/>
            <a:ext cx="10515600" cy="1189946"/>
          </a:xfrm>
        </p:spPr>
        <p:txBody>
          <a:bodyPr>
            <a:normAutofit/>
          </a:bodyPr>
          <a:lstStyle/>
          <a:p>
            <a:r>
              <a:rPr lang="en-US" sz="3200">
                <a:ln w="0"/>
              </a:rPr>
              <a:t>Impacts on Affordability &amp; Access for Medicaid Enrollees</a:t>
            </a:r>
            <a:br>
              <a:rPr lang="en-US" sz="3200">
                <a:ln w="0"/>
              </a:rPr>
            </a:br>
            <a:r>
              <a:rPr lang="en-US" sz="2400" i="1">
                <a:ln w="0"/>
              </a:rPr>
              <a:t>Fewer Available Health Care Providers</a:t>
            </a:r>
            <a:endParaRPr lang="en-US" sz="3200"/>
          </a:p>
        </p:txBody>
      </p:sp>
      <p:sp>
        <p:nvSpPr>
          <p:cNvPr id="12" name="Content Placeholder 11">
            <a:extLst>
              <a:ext uri="{FF2B5EF4-FFF2-40B4-BE49-F238E27FC236}">
                <a16:creationId xmlns:a16="http://schemas.microsoft.com/office/drawing/2014/main" id="{BB6EF1CD-6EAC-65EE-8B3D-7971D5419B5B}"/>
              </a:ext>
            </a:extLst>
          </p:cNvPr>
          <p:cNvSpPr>
            <a:spLocks noGrp="1"/>
          </p:cNvSpPr>
          <p:nvPr>
            <p:ph idx="1"/>
          </p:nvPr>
        </p:nvSpPr>
        <p:spPr>
          <a:xfrm>
            <a:off x="838200" y="1872343"/>
            <a:ext cx="10515600" cy="4417329"/>
          </a:xfrm>
        </p:spPr>
        <p:txBody>
          <a:bodyPr>
            <a:normAutofit/>
          </a:bodyPr>
          <a:lstStyle/>
          <a:p>
            <a:pPr marL="342900" indent="-342900"/>
            <a:r>
              <a:rPr lang="en-US" sz="2000"/>
              <a:t>Many states use state directed payments (SDPs) to increase provider reimbursement rates and ensure an adequate network. These are often funded by provider taxes. H.R. 1 put limits on both SDP rates and on new or increased provider taxes. </a:t>
            </a:r>
          </a:p>
          <a:p>
            <a:pPr marL="1085850" lvl="1" indent="-342900"/>
            <a:r>
              <a:rPr lang="en-US" sz="2000"/>
              <a:t>Providers will likely see </a:t>
            </a:r>
            <a:r>
              <a:rPr lang="en-US" sz="2000" b="1"/>
              <a:t>lower payment rates on top of increased uncompensated care</a:t>
            </a:r>
            <a:r>
              <a:rPr lang="en-US" sz="2000"/>
              <a:t> due to coverage losses.</a:t>
            </a:r>
          </a:p>
          <a:p>
            <a:pPr marL="342900" indent="-342900"/>
            <a:r>
              <a:rPr lang="en-US" sz="2000" b="1"/>
              <a:t>Hospitals may close or eliminate important services</a:t>
            </a:r>
            <a:r>
              <a:rPr lang="en-US" sz="2000"/>
              <a:t> such as obstetrics care</a:t>
            </a:r>
          </a:p>
          <a:p>
            <a:pPr marL="1085850" lvl="1" indent="-342900"/>
            <a:r>
              <a:rPr lang="en-US" sz="2000"/>
              <a:t>Rural hospitals are especially at risk and H.R. 1’s Rural Health Transformation Fund is insufficient to make up for the loss in payments to providers</a:t>
            </a:r>
          </a:p>
          <a:p>
            <a:pPr marL="342900" indent="-342900"/>
            <a:r>
              <a:rPr lang="en-US" sz="2000" b="1"/>
              <a:t>Increased strain on providers </a:t>
            </a:r>
            <a:r>
              <a:rPr lang="en-US" sz="2000"/>
              <a:t>who serve more people who are uninsured, such as community health centers and public hospitals who may struggle to stay open</a:t>
            </a:r>
          </a:p>
          <a:p>
            <a:pPr marL="342900" indent="-342900"/>
            <a:r>
              <a:rPr lang="en-US" sz="2000"/>
              <a:t>Loss of health care providers will impact </a:t>
            </a:r>
            <a:r>
              <a:rPr lang="en-US" sz="2000" b="1" i="1"/>
              <a:t>people with all types of health coverage</a:t>
            </a:r>
            <a:r>
              <a:rPr lang="en-US" sz="2000"/>
              <a:t>, not just Medicaid enrollees</a:t>
            </a:r>
          </a:p>
        </p:txBody>
      </p:sp>
      <p:sp>
        <p:nvSpPr>
          <p:cNvPr id="13" name="Content Placeholder 12">
            <a:extLst>
              <a:ext uri="{FF2B5EF4-FFF2-40B4-BE49-F238E27FC236}">
                <a16:creationId xmlns:a16="http://schemas.microsoft.com/office/drawing/2014/main" id="{A7E617E1-4EB9-1428-8CF4-47A29F76CB7C}"/>
              </a:ext>
            </a:extLst>
          </p:cNvPr>
          <p:cNvSpPr>
            <a:spLocks noGrp="1"/>
          </p:cNvSpPr>
          <p:nvPr>
            <p:ph sz="quarter" idx="13"/>
          </p:nvPr>
        </p:nvSpPr>
        <p:spPr>
          <a:xfrm>
            <a:off x="838200" y="6312352"/>
            <a:ext cx="10515600" cy="386443"/>
          </a:xfrm>
        </p:spPr>
        <p:txBody>
          <a:bodyPr>
            <a:normAutofit/>
          </a:bodyPr>
          <a:lstStyle/>
          <a:p>
            <a:pPr marL="0" lvl="0" indent="0" eaLnBrk="0" fontAlgn="base" hangingPunct="0">
              <a:lnSpc>
                <a:spcPct val="100000"/>
              </a:lnSpc>
              <a:spcBef>
                <a:spcPct val="0"/>
              </a:spcBef>
              <a:spcAft>
                <a:spcPct val="0"/>
              </a:spcAft>
              <a:buNone/>
              <a:defRPr/>
            </a:pPr>
            <a:r>
              <a:rPr lang="en-US" sz="1800" i="1">
                <a:solidFill>
                  <a:srgbClr val="004F71"/>
                </a:solidFill>
                <a:latin typeface="Franklin Gothic Book" panose="020B0503020102020204"/>
              </a:rPr>
              <a:t>CBPP, </a:t>
            </a:r>
            <a:r>
              <a:rPr lang="en-US" sz="1800" i="1">
                <a:solidFill>
                  <a:srgbClr val="004F71"/>
                </a:solidFill>
                <a:latin typeface="Franklin Gothic Book" panose="020B0503020102020204"/>
                <a:hlinkClick r:id="rId3"/>
              </a:rPr>
              <a:t>Medicaid Cuts Would Reduce Access to Health Care for Entire Communities</a:t>
            </a:r>
            <a:endParaRPr lang="en-US" altLang="en-US" sz="1800" i="1">
              <a:solidFill>
                <a:srgbClr val="004F71"/>
              </a:solidFill>
              <a:latin typeface="Arial" panose="020B0604020202020204" pitchFamily="34" charset="0"/>
            </a:endParaRPr>
          </a:p>
        </p:txBody>
      </p:sp>
      <p:sp>
        <p:nvSpPr>
          <p:cNvPr id="5" name="Slide Number Placeholder 4">
            <a:extLst>
              <a:ext uri="{FF2B5EF4-FFF2-40B4-BE49-F238E27FC236}">
                <a16:creationId xmlns:a16="http://schemas.microsoft.com/office/drawing/2014/main" id="{ACF294FB-04D5-4C1A-3615-CBCBCD5F17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635001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EE0BD82-DB9F-E541-4E12-FD9230D3F5F8}"/>
              </a:ext>
            </a:extLst>
          </p:cNvPr>
          <p:cNvSpPr>
            <a:spLocks noGrp="1"/>
          </p:cNvSpPr>
          <p:nvPr>
            <p:ph type="title"/>
          </p:nvPr>
        </p:nvSpPr>
        <p:spPr>
          <a:xfrm>
            <a:off x="838199" y="530176"/>
            <a:ext cx="10515600" cy="1325563"/>
          </a:xfrm>
        </p:spPr>
        <p:txBody>
          <a:bodyPr/>
          <a:lstStyle/>
          <a:p>
            <a:r>
              <a:rPr lang="en-US"/>
              <a:t>Housekeeping</a:t>
            </a:r>
          </a:p>
        </p:txBody>
      </p:sp>
      <p:pic>
        <p:nvPicPr>
          <p:cNvPr id="16" name="Content Placeholder 15" descr="Image of mute button">
            <a:extLst>
              <a:ext uri="{FF2B5EF4-FFF2-40B4-BE49-F238E27FC236}">
                <a16:creationId xmlns:a16="http://schemas.microsoft.com/office/drawing/2014/main" id="{FADDBFBA-40BB-D463-DD1C-93E3CC7BE54D}"/>
              </a:ext>
            </a:extLst>
          </p:cNvPr>
          <p:cNvPicPr>
            <a:picLocks noGrp="1" noChangeAspect="1"/>
          </p:cNvPicPr>
          <p:nvPr>
            <p:ph sz="quarter" idx="12"/>
          </p:nvPr>
        </p:nvPicPr>
        <p:blipFill>
          <a:blip r:embed="rId3">
            <a:extLst>
              <a:ext uri="{28A0092B-C50C-407E-A947-70E740481C1C}">
                <a14:useLocalDpi xmlns:a14="http://schemas.microsoft.com/office/drawing/2010/main" val="0"/>
              </a:ext>
            </a:extLst>
          </a:blip>
          <a:stretch>
            <a:fillRect/>
          </a:stretch>
        </p:blipFill>
        <p:spPr>
          <a:xfrm>
            <a:off x="838200" y="1895651"/>
            <a:ext cx="884238" cy="798161"/>
          </a:xfrm>
          <a:prstGeom prst="rect">
            <a:avLst/>
          </a:prstGeom>
        </p:spPr>
      </p:pic>
      <p:sp>
        <p:nvSpPr>
          <p:cNvPr id="8" name="Content Placeholder 7">
            <a:extLst>
              <a:ext uri="{FF2B5EF4-FFF2-40B4-BE49-F238E27FC236}">
                <a16:creationId xmlns:a16="http://schemas.microsoft.com/office/drawing/2014/main" id="{88943AF6-7A52-D9E8-1F2B-9C5F92FB3F4D}"/>
              </a:ext>
            </a:extLst>
          </p:cNvPr>
          <p:cNvSpPr>
            <a:spLocks noGrp="1"/>
          </p:cNvSpPr>
          <p:nvPr>
            <p:ph sz="quarter" idx="13"/>
          </p:nvPr>
        </p:nvSpPr>
        <p:spPr>
          <a:xfrm>
            <a:off x="1838325" y="1855739"/>
            <a:ext cx="9515475" cy="877887"/>
          </a:xfrm>
        </p:spPr>
        <p:txBody>
          <a:bodyPr>
            <a:normAutofit fontScale="85000" lnSpcReduction="10000"/>
          </a:bodyPr>
          <a:lstStyle/>
          <a:p>
            <a:pPr marL="0" indent="0">
              <a:buNone/>
            </a:pPr>
            <a:r>
              <a:rPr lang="en-US" dirty="0"/>
              <a:t>Please keep your audio muted during the presentations. We will take audience questions during the panel discussion, time permitting.</a:t>
            </a:r>
          </a:p>
        </p:txBody>
      </p:sp>
      <p:pic>
        <p:nvPicPr>
          <p:cNvPr id="18" name="Content Placeholder 17" descr="Image of chat button ">
            <a:extLst>
              <a:ext uri="{FF2B5EF4-FFF2-40B4-BE49-F238E27FC236}">
                <a16:creationId xmlns:a16="http://schemas.microsoft.com/office/drawing/2014/main" id="{55FF85F7-7465-E0DF-22EE-F59460BCE64C}"/>
              </a:ext>
            </a:extLst>
          </p:cNvPr>
          <p:cNvPicPr>
            <a:picLocks noGrp="1" noChangeAspect="1"/>
          </p:cNvPicPr>
          <p:nvPr>
            <p:ph sz="quarter" idx="14"/>
          </p:nvPr>
        </p:nvPicPr>
        <p:blipFill>
          <a:blip r:embed="rId4">
            <a:extLst>
              <a:ext uri="{28A0092B-C50C-407E-A947-70E740481C1C}">
                <a14:useLocalDpi xmlns:a14="http://schemas.microsoft.com/office/drawing/2010/main" val="0"/>
              </a:ext>
            </a:extLst>
          </a:blip>
          <a:stretch>
            <a:fillRect/>
          </a:stretch>
        </p:blipFill>
        <p:spPr>
          <a:xfrm>
            <a:off x="838200" y="2973280"/>
            <a:ext cx="884238" cy="795553"/>
          </a:xfrm>
          <a:prstGeom prst="rect">
            <a:avLst/>
          </a:prstGeom>
        </p:spPr>
      </p:pic>
      <p:sp>
        <p:nvSpPr>
          <p:cNvPr id="10" name="Content Placeholder 9">
            <a:extLst>
              <a:ext uri="{FF2B5EF4-FFF2-40B4-BE49-F238E27FC236}">
                <a16:creationId xmlns:a16="http://schemas.microsoft.com/office/drawing/2014/main" id="{CFBC19A1-B74C-7AB3-C56C-F2D9A07E99E2}"/>
              </a:ext>
            </a:extLst>
          </p:cNvPr>
          <p:cNvSpPr>
            <a:spLocks noGrp="1"/>
          </p:cNvSpPr>
          <p:nvPr>
            <p:ph sz="quarter" idx="15"/>
          </p:nvPr>
        </p:nvSpPr>
        <p:spPr>
          <a:xfrm>
            <a:off x="1838324" y="2932754"/>
            <a:ext cx="9515475" cy="877887"/>
          </a:xfrm>
        </p:spPr>
        <p:txBody>
          <a:bodyPr>
            <a:normAutofit fontScale="85000" lnSpcReduction="20000"/>
          </a:bodyPr>
          <a:lstStyle/>
          <a:p>
            <a:pPr marL="0" indent="0">
              <a:buNone/>
            </a:pPr>
            <a:r>
              <a:rPr lang="en-US"/>
              <a:t>Please refrain from using the chat feature for questions. Presenters and audience members may use the chat to share resources, related publications, or contact information.</a:t>
            </a:r>
          </a:p>
        </p:txBody>
      </p:sp>
      <p:pic>
        <p:nvPicPr>
          <p:cNvPr id="20" name="Content Placeholder 19" descr="Image of Q&amp;A Button&#10;">
            <a:extLst>
              <a:ext uri="{FF2B5EF4-FFF2-40B4-BE49-F238E27FC236}">
                <a16:creationId xmlns:a16="http://schemas.microsoft.com/office/drawing/2014/main" id="{113A5D9A-244A-5A10-EFDC-CD429FD11658}"/>
              </a:ext>
            </a:extLst>
          </p:cNvPr>
          <p:cNvPicPr>
            <a:picLocks noGrp="1" noChangeAspect="1"/>
          </p:cNvPicPr>
          <p:nvPr>
            <p:ph sz="quarter" idx="16"/>
          </p:nvPr>
        </p:nvPicPr>
        <p:blipFill>
          <a:blip r:embed="rId5">
            <a:extLst>
              <a:ext uri="{28A0092B-C50C-407E-A947-70E740481C1C}">
                <a14:useLocalDpi xmlns:a14="http://schemas.microsoft.com/office/drawing/2010/main" val="0"/>
              </a:ext>
            </a:extLst>
          </a:blip>
          <a:stretch>
            <a:fillRect/>
          </a:stretch>
        </p:blipFill>
        <p:spPr>
          <a:xfrm>
            <a:off x="838200" y="4087988"/>
            <a:ext cx="884238" cy="798161"/>
          </a:xfrm>
          <a:prstGeom prst="rect">
            <a:avLst/>
          </a:prstGeom>
        </p:spPr>
      </p:pic>
      <p:sp>
        <p:nvSpPr>
          <p:cNvPr id="12" name="Content Placeholder 11">
            <a:extLst>
              <a:ext uri="{FF2B5EF4-FFF2-40B4-BE49-F238E27FC236}">
                <a16:creationId xmlns:a16="http://schemas.microsoft.com/office/drawing/2014/main" id="{3324835F-127F-9DC6-99EF-A40F3451FE25}"/>
              </a:ext>
            </a:extLst>
          </p:cNvPr>
          <p:cNvSpPr>
            <a:spLocks noGrp="1"/>
          </p:cNvSpPr>
          <p:nvPr>
            <p:ph sz="quarter" idx="17"/>
          </p:nvPr>
        </p:nvSpPr>
        <p:spPr>
          <a:xfrm>
            <a:off x="1838324" y="4047594"/>
            <a:ext cx="9515475" cy="877887"/>
          </a:xfrm>
        </p:spPr>
        <p:txBody>
          <a:bodyPr>
            <a:normAutofit/>
          </a:bodyPr>
          <a:lstStyle/>
          <a:p>
            <a:pPr marL="0" indent="0">
              <a:buNone/>
            </a:pPr>
            <a:r>
              <a:rPr lang="en-US" sz="2400"/>
              <a:t>Please submit all panelist questions via the Q&amp;A feature. Answers may be given live or shared privately or publicly for all attendees.</a:t>
            </a:r>
          </a:p>
          <a:p>
            <a:pPr marL="0" indent="0">
              <a:buNone/>
            </a:pPr>
            <a:endParaRPr lang="en-US"/>
          </a:p>
        </p:txBody>
      </p:sp>
      <p:pic>
        <p:nvPicPr>
          <p:cNvPr id="22" name="Content Placeholder 21" descr="Image of Record button ">
            <a:extLst>
              <a:ext uri="{FF2B5EF4-FFF2-40B4-BE49-F238E27FC236}">
                <a16:creationId xmlns:a16="http://schemas.microsoft.com/office/drawing/2014/main" id="{66B29648-B16C-94B4-5354-4B1D62383B00}"/>
              </a:ext>
            </a:extLst>
          </p:cNvPr>
          <p:cNvPicPr>
            <a:picLocks noGrp="1" noChangeAspect="1"/>
          </p:cNvPicPr>
          <p:nvPr>
            <p:ph sz="quarter" idx="18"/>
          </p:nvPr>
        </p:nvPicPr>
        <p:blipFill>
          <a:blip r:embed="rId6">
            <a:extLst>
              <a:ext uri="{28A0092B-C50C-407E-A947-70E740481C1C}">
                <a14:useLocalDpi xmlns:a14="http://schemas.microsoft.com/office/drawing/2010/main" val="0"/>
              </a:ext>
            </a:extLst>
          </a:blip>
          <a:stretch>
            <a:fillRect/>
          </a:stretch>
        </p:blipFill>
        <p:spPr>
          <a:xfrm>
            <a:off x="838200" y="5164313"/>
            <a:ext cx="884238" cy="798161"/>
          </a:xfrm>
          <a:prstGeom prst="rect">
            <a:avLst/>
          </a:prstGeom>
        </p:spPr>
      </p:pic>
      <p:sp>
        <p:nvSpPr>
          <p:cNvPr id="14" name="Content Placeholder 13">
            <a:extLst>
              <a:ext uri="{FF2B5EF4-FFF2-40B4-BE49-F238E27FC236}">
                <a16:creationId xmlns:a16="http://schemas.microsoft.com/office/drawing/2014/main" id="{1ECA2688-1177-E6D9-6252-B497834C8C8A}"/>
              </a:ext>
            </a:extLst>
          </p:cNvPr>
          <p:cNvSpPr>
            <a:spLocks noGrp="1"/>
          </p:cNvSpPr>
          <p:nvPr>
            <p:ph sz="quarter" idx="19"/>
          </p:nvPr>
        </p:nvSpPr>
        <p:spPr>
          <a:xfrm>
            <a:off x="1838324" y="5124609"/>
            <a:ext cx="9515475" cy="877887"/>
          </a:xfrm>
        </p:spPr>
        <p:txBody>
          <a:bodyPr/>
          <a:lstStyle/>
          <a:p>
            <a:pPr marL="0" indent="0">
              <a:buNone/>
            </a:pPr>
            <a:r>
              <a:rPr lang="en-US" sz="2400"/>
              <a:t>The webinar is being recorded, and all slides and resources will be uploaded to the Healthcare Value Hub website. </a:t>
            </a:r>
            <a:endParaRPr lang="en-US" sz="2400" i="1"/>
          </a:p>
          <a:p>
            <a:pPr marL="0" indent="0">
              <a:buNone/>
            </a:pPr>
            <a:endParaRPr lang="en-US"/>
          </a:p>
        </p:txBody>
      </p:sp>
      <p:sp>
        <p:nvSpPr>
          <p:cNvPr id="4" name="Slide Number Placeholder 3">
            <a:extLst>
              <a:ext uri="{FF2B5EF4-FFF2-40B4-BE49-F238E27FC236}">
                <a16:creationId xmlns:a16="http://schemas.microsoft.com/office/drawing/2014/main" id="{9973BBD0-959A-8A6C-928E-43B0CA4D680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8401421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28CA7-D22E-B163-5432-6B2CF90B0743}"/>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B3323DBF-5E33-0E50-E357-B00D419A8697}"/>
              </a:ext>
            </a:extLst>
          </p:cNvPr>
          <p:cNvSpPr>
            <a:spLocks noGrp="1"/>
          </p:cNvSpPr>
          <p:nvPr>
            <p:ph type="title"/>
          </p:nvPr>
        </p:nvSpPr>
        <p:spPr>
          <a:xfrm>
            <a:off x="838200" y="682397"/>
            <a:ext cx="10515600" cy="1189946"/>
          </a:xfrm>
        </p:spPr>
        <p:txBody>
          <a:bodyPr>
            <a:normAutofit/>
          </a:bodyPr>
          <a:lstStyle/>
          <a:p>
            <a:r>
              <a:rPr lang="en-US" sz="3200">
                <a:ln w="0"/>
              </a:rPr>
              <a:t>State Responses to H.R.1 Medicaid Changes</a:t>
            </a:r>
            <a:endParaRPr lang="en-US" sz="3200"/>
          </a:p>
        </p:txBody>
      </p:sp>
      <p:sp>
        <p:nvSpPr>
          <p:cNvPr id="12" name="Content Placeholder 11">
            <a:extLst>
              <a:ext uri="{FF2B5EF4-FFF2-40B4-BE49-F238E27FC236}">
                <a16:creationId xmlns:a16="http://schemas.microsoft.com/office/drawing/2014/main" id="{E976DBAD-F683-B4EB-05B3-11360A1752C9}"/>
              </a:ext>
            </a:extLst>
          </p:cNvPr>
          <p:cNvSpPr>
            <a:spLocks noGrp="1"/>
          </p:cNvSpPr>
          <p:nvPr>
            <p:ph idx="1"/>
          </p:nvPr>
        </p:nvSpPr>
        <p:spPr>
          <a:xfrm>
            <a:off x="838200" y="1801817"/>
            <a:ext cx="10515600" cy="4554533"/>
          </a:xfrm>
        </p:spPr>
        <p:txBody>
          <a:bodyPr>
            <a:normAutofit/>
          </a:bodyPr>
          <a:lstStyle/>
          <a:p>
            <a:pPr marL="342900" indent="-342900"/>
            <a:r>
              <a:rPr lang="en-US" sz="2000">
                <a:solidFill>
                  <a:srgbClr val="000000"/>
                </a:solidFill>
              </a:rPr>
              <a:t>States will have to make tough choices to make up </a:t>
            </a:r>
            <a:r>
              <a:rPr lang="en-US" sz="2000"/>
              <a:t>for lost funding </a:t>
            </a:r>
            <a:r>
              <a:rPr lang="en-US" sz="2000">
                <a:solidFill>
                  <a:srgbClr val="000000"/>
                </a:solidFill>
              </a:rPr>
              <a:t>due to federal Medicaid cuts and limits on their ability to raise revenue through provider taxes. And many </a:t>
            </a:r>
            <a:r>
              <a:rPr lang="en-US" sz="2000" b="1">
                <a:solidFill>
                  <a:srgbClr val="000000"/>
                </a:solidFill>
              </a:rPr>
              <a:t>state budgets are already constrained </a:t>
            </a:r>
            <a:r>
              <a:rPr lang="en-US" sz="2000">
                <a:solidFill>
                  <a:srgbClr val="000000"/>
                </a:solidFill>
              </a:rPr>
              <a:t>due </a:t>
            </a:r>
            <a:r>
              <a:rPr lang="en-US" sz="2000"/>
              <a:t>to state </a:t>
            </a:r>
            <a:r>
              <a:rPr lang="en-US" sz="2000">
                <a:solidFill>
                  <a:srgbClr val="000000"/>
                </a:solidFill>
              </a:rPr>
              <a:t>policymakers passing tax cuts in recent years</a:t>
            </a:r>
          </a:p>
          <a:p>
            <a:pPr marL="342900" indent="-342900"/>
            <a:r>
              <a:rPr lang="en-US" sz="2000"/>
              <a:t>States must either find new </a:t>
            </a:r>
            <a:r>
              <a:rPr lang="en-US" sz="2000">
                <a:solidFill>
                  <a:srgbClr val="000000"/>
                </a:solidFill>
              </a:rPr>
              <a:t>funding sources and/or make cuts to Medicaid, such as:</a:t>
            </a:r>
          </a:p>
          <a:p>
            <a:pPr marL="1085850" lvl="1" indent="-342900"/>
            <a:r>
              <a:rPr lang="en-US" sz="2000" b="1">
                <a:solidFill>
                  <a:srgbClr val="000000"/>
                </a:solidFill>
              </a:rPr>
              <a:t>Reducing provider reimbursement rates </a:t>
            </a:r>
            <a:r>
              <a:rPr lang="en-US" sz="2000">
                <a:solidFill>
                  <a:srgbClr val="000000"/>
                </a:solidFill>
              </a:rPr>
              <a:t>– </a:t>
            </a:r>
            <a:r>
              <a:rPr lang="en-US" sz="2000"/>
              <a:t>destabilizes providers, limits </a:t>
            </a:r>
            <a:r>
              <a:rPr lang="en-US" sz="2000">
                <a:solidFill>
                  <a:srgbClr val="000000"/>
                </a:solidFill>
              </a:rPr>
              <a:t>access for patients, </a:t>
            </a:r>
          </a:p>
          <a:p>
            <a:pPr marL="1085850" lvl="1" indent="-342900"/>
            <a:r>
              <a:rPr lang="en-US" sz="2000" b="1">
                <a:solidFill>
                  <a:srgbClr val="000000"/>
                </a:solidFill>
              </a:rPr>
              <a:t>Eliminate or reduce optional benefits </a:t>
            </a:r>
            <a:r>
              <a:rPr lang="en-US" sz="2000">
                <a:solidFill>
                  <a:srgbClr val="000000"/>
                </a:solidFill>
              </a:rPr>
              <a:t>– home and community-based services for people with disabilities are especially at risk</a:t>
            </a:r>
          </a:p>
          <a:p>
            <a:pPr marL="1085850" lvl="1" indent="-342900"/>
            <a:r>
              <a:rPr lang="en-US" sz="2000" b="1">
                <a:solidFill>
                  <a:srgbClr val="000000"/>
                </a:solidFill>
              </a:rPr>
              <a:t>Restrict eligibility </a:t>
            </a:r>
            <a:r>
              <a:rPr lang="en-US" sz="2000">
                <a:solidFill>
                  <a:srgbClr val="000000"/>
                </a:solidFill>
              </a:rPr>
              <a:t>– states could consider rolling back </a:t>
            </a:r>
            <a:r>
              <a:rPr lang="en-US" sz="2000"/>
              <a:t>coverage for “optional” groups or adding more barriers to coverage beyond required by H.R. 1</a:t>
            </a:r>
            <a:r>
              <a:rPr lang="en-US" sz="2000" strike="sngStrike"/>
              <a:t> </a:t>
            </a:r>
          </a:p>
          <a:p>
            <a:pPr marL="342900" indent="-342900"/>
            <a:r>
              <a:rPr lang="en-US" sz="2000"/>
              <a:t>States can make implementation decisions to minimize coverage losses or adopt policy options to cover more groups such as immigrant children and pregnant people</a:t>
            </a:r>
          </a:p>
        </p:txBody>
      </p:sp>
      <p:sp>
        <p:nvSpPr>
          <p:cNvPr id="13" name="Content Placeholder 12">
            <a:extLst>
              <a:ext uri="{FF2B5EF4-FFF2-40B4-BE49-F238E27FC236}">
                <a16:creationId xmlns:a16="http://schemas.microsoft.com/office/drawing/2014/main" id="{4FDED862-341D-B580-C231-00EF58147DD4}"/>
              </a:ext>
            </a:extLst>
          </p:cNvPr>
          <p:cNvSpPr>
            <a:spLocks noGrp="1"/>
          </p:cNvSpPr>
          <p:nvPr>
            <p:ph sz="quarter" idx="13"/>
          </p:nvPr>
        </p:nvSpPr>
        <p:spPr>
          <a:xfrm>
            <a:off x="838200" y="6039078"/>
            <a:ext cx="10156371" cy="682397"/>
          </a:xfrm>
        </p:spPr>
        <p:txBody>
          <a:bodyPr>
            <a:normAutofit/>
          </a:bodyPr>
          <a:lstStyle/>
          <a:p>
            <a:pPr marL="0" indent="0" eaLnBrk="0" fontAlgn="base" hangingPunct="0">
              <a:lnSpc>
                <a:spcPct val="100000"/>
              </a:lnSpc>
              <a:spcBef>
                <a:spcPct val="0"/>
              </a:spcBef>
              <a:spcAft>
                <a:spcPct val="0"/>
              </a:spcAft>
              <a:buNone/>
              <a:defRPr/>
            </a:pPr>
            <a:r>
              <a:rPr lang="en-US" sz="1800" i="1">
                <a:solidFill>
                  <a:srgbClr val="004F71"/>
                </a:solidFill>
                <a:latin typeface="Franklin Gothic Book" panose="020B0503020102020204"/>
              </a:rPr>
              <a:t>CBPP, </a:t>
            </a:r>
            <a:r>
              <a:rPr lang="en-US" sz="1800" i="1">
                <a:solidFill>
                  <a:srgbClr val="004F71"/>
                </a:solidFill>
                <a:latin typeface="Franklin Gothic Book" panose="020B0503020102020204"/>
                <a:hlinkClick r:id="rId3"/>
              </a:rPr>
              <a:t>States’ Recent Tax-Cut Spree Creates Big Risks for Families and Communities</a:t>
            </a:r>
            <a:r>
              <a:rPr lang="en-US" sz="1800" i="1">
                <a:solidFill>
                  <a:srgbClr val="004F71"/>
                </a:solidFill>
                <a:latin typeface="Franklin Gothic Book" panose="020B0503020102020204"/>
              </a:rPr>
              <a:t>; CBPP, </a:t>
            </a:r>
            <a:r>
              <a:rPr lang="en-US" sz="1800" i="1">
                <a:solidFill>
                  <a:srgbClr val="004F71"/>
                </a:solidFill>
                <a:latin typeface="Franklin Gothic Book" panose="020B0503020102020204"/>
                <a:hlinkClick r:id="rId4"/>
              </a:rPr>
              <a:t>Medicaid Cuts Would Reduce Access to Health Care for Entire Communities</a:t>
            </a:r>
            <a:endParaRPr lang="en-US" altLang="en-US" sz="1800" i="1">
              <a:solidFill>
                <a:srgbClr val="004F71"/>
              </a:solidFill>
              <a:latin typeface="Arial" panose="020B0604020202020204" pitchFamily="34" charset="0"/>
            </a:endParaRPr>
          </a:p>
          <a:p>
            <a:pPr marL="0" lvl="0" indent="0" eaLnBrk="0" fontAlgn="base" hangingPunct="0">
              <a:lnSpc>
                <a:spcPct val="100000"/>
              </a:lnSpc>
              <a:spcBef>
                <a:spcPct val="0"/>
              </a:spcBef>
              <a:spcAft>
                <a:spcPct val="0"/>
              </a:spcAft>
              <a:buNone/>
              <a:defRPr/>
            </a:pPr>
            <a:endParaRPr lang="en-US" altLang="en-US" sz="1800" i="1">
              <a:solidFill>
                <a:srgbClr val="004F71"/>
              </a:solidFill>
              <a:latin typeface="Arial" panose="020B0604020202020204" pitchFamily="34" charset="0"/>
            </a:endParaRPr>
          </a:p>
        </p:txBody>
      </p:sp>
      <p:sp>
        <p:nvSpPr>
          <p:cNvPr id="5" name="Slide Number Placeholder 4">
            <a:extLst>
              <a:ext uri="{FF2B5EF4-FFF2-40B4-BE49-F238E27FC236}">
                <a16:creationId xmlns:a16="http://schemas.microsoft.com/office/drawing/2014/main" id="{45173F0F-724B-5D5A-3ACE-4CED43F4F4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6896118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A42B4-473F-816D-A579-8C8C217AA796}"/>
              </a:ext>
            </a:extLst>
          </p:cNvPr>
          <p:cNvSpPr>
            <a:spLocks noGrp="1"/>
          </p:cNvSpPr>
          <p:nvPr>
            <p:ph type="title"/>
          </p:nvPr>
        </p:nvSpPr>
        <p:spPr/>
        <p:txBody>
          <a:bodyPr>
            <a:normAutofit/>
          </a:bodyPr>
          <a:lstStyle/>
          <a:p>
            <a:r>
              <a:rPr lang="en-US" sz="3600">
                <a:ln w="0"/>
              </a:rPr>
              <a:t>State Responses to H.R. 1 Medicaid Changes Cont.</a:t>
            </a:r>
            <a:endParaRPr lang="en-US" sz="3600"/>
          </a:p>
        </p:txBody>
      </p:sp>
      <p:pic>
        <p:nvPicPr>
          <p:cNvPr id="7" name="Content Placeholder 6" descr="Image showing how state implementation decisions can mitigate harm of Medicaid community engagement requirements. ">
            <a:extLst>
              <a:ext uri="{FF2B5EF4-FFF2-40B4-BE49-F238E27FC236}">
                <a16:creationId xmlns:a16="http://schemas.microsoft.com/office/drawing/2014/main" id="{1981FFCF-6BC2-9563-DF19-D74DD8B31B4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88772" y="1489039"/>
            <a:ext cx="6403195" cy="4578923"/>
          </a:xfrm>
          <a:prstGeom prst="rect">
            <a:avLst/>
          </a:prstGeom>
        </p:spPr>
      </p:pic>
      <p:sp>
        <p:nvSpPr>
          <p:cNvPr id="5" name="Content Placeholder 4">
            <a:extLst>
              <a:ext uri="{FF2B5EF4-FFF2-40B4-BE49-F238E27FC236}">
                <a16:creationId xmlns:a16="http://schemas.microsoft.com/office/drawing/2014/main" id="{1521382D-C495-ED5B-402B-3E4B44C8E050}"/>
              </a:ext>
            </a:extLst>
          </p:cNvPr>
          <p:cNvSpPr>
            <a:spLocks noGrp="1"/>
          </p:cNvSpPr>
          <p:nvPr>
            <p:ph sz="quarter" idx="13"/>
          </p:nvPr>
        </p:nvSpPr>
        <p:spPr>
          <a:xfrm>
            <a:off x="838200" y="6225381"/>
            <a:ext cx="10515600" cy="534987"/>
          </a:xfrm>
        </p:spPr>
        <p:txBody>
          <a:bodyPr>
            <a:noAutofit/>
          </a:bodyPr>
          <a:lstStyle/>
          <a:p>
            <a:pPr marL="0" indent="0">
              <a:buNone/>
            </a:pPr>
            <a:r>
              <a:rPr lang="en-US" sz="1800" i="1">
                <a:solidFill>
                  <a:srgbClr val="004F71"/>
                </a:solidFill>
              </a:rPr>
              <a:t>CBPP, </a:t>
            </a:r>
            <a:r>
              <a:rPr lang="en-US" sz="1800" i="1">
                <a:solidFill>
                  <a:srgbClr val="004F71"/>
                </a:solidFill>
                <a:hlinkClick r:id="rId3"/>
              </a:rPr>
              <a:t>A Guide to Reducing Coverage Losses Through Effective Implementation of Medicaid’s New Work Requirement</a:t>
            </a:r>
            <a:endParaRPr lang="en-US" altLang="en-US" sz="1800" i="1">
              <a:solidFill>
                <a:srgbClr val="004F71"/>
              </a:solidFill>
            </a:endParaRPr>
          </a:p>
          <a:p>
            <a:endParaRPr lang="en-US" sz="1800" i="1"/>
          </a:p>
        </p:txBody>
      </p:sp>
      <p:sp>
        <p:nvSpPr>
          <p:cNvPr id="4" name="Slide Number Placeholder 3">
            <a:extLst>
              <a:ext uri="{FF2B5EF4-FFF2-40B4-BE49-F238E27FC236}">
                <a16:creationId xmlns:a16="http://schemas.microsoft.com/office/drawing/2014/main" id="{065B6D10-FBE1-7EAD-AA35-CFD80C4F1E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059501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12654-46DF-3264-76A0-D4C6E06A564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77C8A6F-B572-8129-8E1D-68D0C44711EF}"/>
              </a:ext>
            </a:extLst>
          </p:cNvPr>
          <p:cNvSpPr>
            <a:spLocks noGrp="1"/>
          </p:cNvSpPr>
          <p:nvPr>
            <p:ph type="title"/>
          </p:nvPr>
        </p:nvSpPr>
        <p:spPr/>
        <p:txBody>
          <a:bodyPr/>
          <a:lstStyle/>
          <a:p>
            <a:r>
              <a:rPr lang="en-US">
                <a:effectLst/>
              </a:rPr>
              <a:t>Health Care Affordability Burdens:  </a:t>
            </a:r>
            <a:br>
              <a:rPr lang="en-US">
                <a:effectLst/>
              </a:rPr>
            </a:br>
            <a:r>
              <a:rPr lang="en-US">
                <a:effectLst/>
              </a:rPr>
              <a:t>Medicaid Enrollees</a:t>
            </a:r>
          </a:p>
        </p:txBody>
      </p:sp>
      <p:sp>
        <p:nvSpPr>
          <p:cNvPr id="7" name="Text Placeholder 6">
            <a:extLst>
              <a:ext uri="{FF2B5EF4-FFF2-40B4-BE49-F238E27FC236}">
                <a16:creationId xmlns:a16="http://schemas.microsoft.com/office/drawing/2014/main" id="{70419F5D-505A-38F4-FD7E-67289F81D14F}"/>
              </a:ext>
            </a:extLst>
          </p:cNvPr>
          <p:cNvSpPr>
            <a:spLocks noGrp="1"/>
          </p:cNvSpPr>
          <p:nvPr>
            <p:ph sz="quarter" idx="10"/>
          </p:nvPr>
        </p:nvSpPr>
        <p:spPr/>
        <p:txBody>
          <a:bodyPr/>
          <a:lstStyle/>
          <a:p>
            <a:pPr marL="0" indent="0">
              <a:buNone/>
            </a:pPr>
            <a:r>
              <a:rPr lang="en-US">
                <a:solidFill>
                  <a:srgbClr val="F7F9FF"/>
                </a:solidFill>
              </a:rPr>
              <a:t>Alexandra Allen</a:t>
            </a:r>
          </a:p>
        </p:txBody>
      </p:sp>
      <p:sp>
        <p:nvSpPr>
          <p:cNvPr id="2" name="Slide Number Placeholder 1">
            <a:extLst>
              <a:ext uri="{FF2B5EF4-FFF2-40B4-BE49-F238E27FC236}">
                <a16:creationId xmlns:a16="http://schemas.microsoft.com/office/drawing/2014/main" id="{976BC76A-B7D2-FF16-65B9-A88934A51F5B}"/>
              </a:ext>
            </a:extLst>
          </p:cNvPr>
          <p:cNvSpPr>
            <a:spLocks noGrp="1"/>
          </p:cNvSpPr>
          <p:nvPr>
            <p:ph type="sldNum" sz="quarter" idx="4294967295"/>
          </p:nvPr>
        </p:nvSpPr>
        <p:spPr>
          <a:xfrm>
            <a:off x="94488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0325705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descr="Bar graph showing the Median Percentage of Respondents who Experienced Any Health Care Affordability Burdens, by Insurance Type (2021-2025). Data is: Medicaid at 81%, Marketplace at 78%, Employer Insurance at 67%, and Medicare at 52%. ">
            <a:extLst>
              <a:ext uri="{FF2B5EF4-FFF2-40B4-BE49-F238E27FC236}">
                <a16:creationId xmlns:a16="http://schemas.microsoft.com/office/drawing/2014/main" id="{C9D89EC6-10B5-B915-371F-0BBADD7547A5}"/>
              </a:ext>
            </a:extLst>
          </p:cNvPr>
          <p:cNvSpPr>
            <a:spLocks noGrp="1"/>
          </p:cNvSpPr>
          <p:nvPr>
            <p:ph type="title"/>
          </p:nvPr>
        </p:nvSpPr>
        <p:spPr>
          <a:xfrm>
            <a:off x="838199" y="720354"/>
            <a:ext cx="10515600" cy="1325563"/>
          </a:xfrm>
        </p:spPr>
        <p:txBody>
          <a:bodyPr>
            <a:noAutofit/>
          </a:bodyPr>
          <a:lstStyle/>
          <a:p>
            <a:pPr algn="ctr"/>
            <a:r>
              <a:rPr lang="en-US" sz="2800"/>
              <a:t>Median Percentage of Respondents who Experienced </a:t>
            </a:r>
            <a:br>
              <a:rPr lang="en-US" sz="2800"/>
            </a:br>
            <a:r>
              <a:rPr lang="en-US" sz="2800" u="sng"/>
              <a:t>Any Health Care Affordability Burdens</a:t>
            </a:r>
            <a:r>
              <a:rPr lang="en-US" sz="2800"/>
              <a:t>, </a:t>
            </a:r>
            <a:br>
              <a:rPr lang="en-US" sz="2800"/>
            </a:br>
            <a:r>
              <a:rPr lang="en-US" sz="2800"/>
              <a:t>by Insurance Type (2021-2025)</a:t>
            </a:r>
          </a:p>
        </p:txBody>
      </p:sp>
      <p:graphicFrame>
        <p:nvGraphicFramePr>
          <p:cNvPr id="7" name="Content Placeholder 6" descr="Bar chart showing the median percentage of respondents who experienced any health care affordability burdens by insurance type from 2021 - 2025. Medicaid at 81%, Marketplace at 78%, Employer insurance at 67%, and Medicare at 52%. ">
            <a:extLst>
              <a:ext uri="{FF2B5EF4-FFF2-40B4-BE49-F238E27FC236}">
                <a16:creationId xmlns:a16="http://schemas.microsoft.com/office/drawing/2014/main" id="{00B82F15-1D95-5C4A-C683-4CCBB8985ED4}"/>
              </a:ext>
            </a:extLst>
          </p:cNvPr>
          <p:cNvGraphicFramePr>
            <a:graphicFrameLocks noGrp="1"/>
          </p:cNvGraphicFramePr>
          <p:nvPr>
            <p:ph idx="1"/>
            <p:extLst>
              <p:ext uri="{D42A27DB-BD31-4B8C-83A1-F6EECF244321}">
                <p14:modId xmlns:p14="http://schemas.microsoft.com/office/powerpoint/2010/main" val="626257371"/>
              </p:ext>
            </p:extLst>
          </p:nvPr>
        </p:nvGraphicFramePr>
        <p:xfrm>
          <a:off x="360218" y="2122452"/>
          <a:ext cx="11361325" cy="4599023"/>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9DE76752-01DE-C690-4437-9FC941555B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0529767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A9886-31A4-0BF8-7FE4-BE127F3D6748}"/>
              </a:ext>
            </a:extLst>
          </p:cNvPr>
          <p:cNvSpPr>
            <a:spLocks noGrp="1"/>
          </p:cNvSpPr>
          <p:nvPr>
            <p:ph type="title"/>
          </p:nvPr>
        </p:nvSpPr>
        <p:spPr>
          <a:xfrm>
            <a:off x="838198" y="615496"/>
            <a:ext cx="10515600" cy="1325563"/>
          </a:xfrm>
        </p:spPr>
        <p:txBody>
          <a:bodyPr/>
          <a:lstStyle/>
          <a:p>
            <a:pPr algn="ctr">
              <a:defRPr sz="2160" b="0" i="0" u="none" strike="noStrike" kern="1200" spc="0" baseline="0">
                <a:solidFill>
                  <a:srgbClr val="292B2C"/>
                </a:solidFill>
                <a:latin typeface="+mn-lt"/>
                <a:ea typeface="+mn-ea"/>
                <a:cs typeface="+mn-cs"/>
              </a:defRPr>
            </a:pPr>
            <a:r>
              <a:rPr kumimoji="0" lang="en-US" sz="2800" b="0" i="0" u="none" strike="noStrike" kern="1200" cap="none" spc="0" normalizeH="0" baseline="0" noProof="0">
                <a:ln>
                  <a:noFill/>
                </a:ln>
                <a:solidFill>
                  <a:srgbClr val="D53520"/>
                </a:solidFill>
                <a:effectLst/>
                <a:uLnTx/>
                <a:uFillTx/>
                <a:latin typeface="Franklin Gothic Demi" panose="020B0703020102020204" pitchFamily="34" charset="0"/>
                <a:ea typeface="+mj-ea"/>
                <a:cs typeface="+mj-cs"/>
              </a:rPr>
              <a:t>Median Percentage of Respondents who Experienced </a:t>
            </a:r>
            <a:br>
              <a:rPr kumimoji="0" lang="en-US" sz="2800" b="0" i="0" u="none" strike="noStrike" kern="1200" cap="none" spc="0" normalizeH="0" baseline="0" noProof="0">
                <a:ln>
                  <a:noFill/>
                </a:ln>
                <a:solidFill>
                  <a:srgbClr val="D53520"/>
                </a:solidFill>
                <a:effectLst/>
                <a:uLnTx/>
                <a:uFillTx/>
                <a:latin typeface="Franklin Gothic Demi" panose="020B0703020102020204" pitchFamily="34" charset="0"/>
                <a:ea typeface="+mj-ea"/>
                <a:cs typeface="+mj-cs"/>
              </a:rPr>
            </a:br>
            <a:r>
              <a:rPr kumimoji="0" lang="en-US" sz="2800" b="0" i="0" u="sng" strike="noStrike" kern="1200" cap="none" spc="0" normalizeH="0" baseline="0" noProof="0">
                <a:ln>
                  <a:noFill/>
                </a:ln>
                <a:solidFill>
                  <a:srgbClr val="D53520"/>
                </a:solidFill>
                <a:effectLst/>
                <a:uLnTx/>
                <a:uFillTx/>
                <a:latin typeface="Franklin Gothic Demi" panose="020B0703020102020204" pitchFamily="34" charset="0"/>
                <a:ea typeface="+mj-ea"/>
                <a:cs typeface="+mj-cs"/>
              </a:rPr>
              <a:t>Any Health Care Affordability Burdens</a:t>
            </a:r>
            <a:r>
              <a:rPr kumimoji="0" lang="en-US" sz="2800" b="0" i="0" u="none" strike="noStrike" kern="1200" cap="none" spc="0" normalizeH="0" baseline="0" noProof="0">
                <a:ln>
                  <a:noFill/>
                </a:ln>
                <a:solidFill>
                  <a:srgbClr val="D53520"/>
                </a:solidFill>
                <a:effectLst/>
                <a:uLnTx/>
                <a:uFillTx/>
                <a:latin typeface="Franklin Gothic Demi" panose="020B0703020102020204" pitchFamily="34" charset="0"/>
                <a:ea typeface="+mj-ea"/>
                <a:cs typeface="+mj-cs"/>
              </a:rPr>
              <a:t>, </a:t>
            </a:r>
            <a:br>
              <a:rPr kumimoji="0" lang="en-US" sz="2800" b="0" i="0" u="none" strike="noStrike" kern="1200" cap="none" spc="0" normalizeH="0" baseline="0" noProof="0">
                <a:ln>
                  <a:noFill/>
                </a:ln>
                <a:solidFill>
                  <a:srgbClr val="D53520"/>
                </a:solidFill>
                <a:effectLst/>
                <a:uLnTx/>
                <a:uFillTx/>
                <a:latin typeface="Franklin Gothic Demi" panose="020B0703020102020204" pitchFamily="34" charset="0"/>
                <a:ea typeface="+mj-ea"/>
                <a:cs typeface="+mj-cs"/>
              </a:rPr>
            </a:br>
            <a:r>
              <a:rPr kumimoji="0" lang="en-US" sz="2800" b="0" i="0" u="none" strike="noStrike" kern="1200" cap="none" spc="0" normalizeH="0" baseline="0" noProof="0">
                <a:ln>
                  <a:noFill/>
                </a:ln>
                <a:solidFill>
                  <a:srgbClr val="D53520"/>
                </a:solidFill>
                <a:effectLst/>
                <a:uLnTx/>
                <a:uFillTx/>
                <a:latin typeface="Franklin Gothic Demi" panose="020B0703020102020204" pitchFamily="34" charset="0"/>
                <a:ea typeface="+mj-ea"/>
                <a:cs typeface="+mj-cs"/>
              </a:rPr>
              <a:t>by Insurance Type and Year (2021-2025)</a:t>
            </a:r>
            <a:endParaRPr lang="en-US"/>
          </a:p>
        </p:txBody>
      </p:sp>
      <p:graphicFrame>
        <p:nvGraphicFramePr>
          <p:cNvPr id="5" name="Content Placeholder 4" descr="Chart showing the median percentage of respondents who experienced any health care affordability burdens by insurance type and year from 2021 to 2025 with a focus on Medicaid enrollees. In 2021 they had 70%, in 2021 they and 70%, in 2023 they had 78%, in 2024 they had 86%, in 2025 they had 82%.">
            <a:extLst>
              <a:ext uri="{FF2B5EF4-FFF2-40B4-BE49-F238E27FC236}">
                <a16:creationId xmlns:a16="http://schemas.microsoft.com/office/drawing/2014/main" id="{4D13EF70-9721-B3F8-A687-394B5BE8CB73}"/>
              </a:ext>
            </a:extLst>
          </p:cNvPr>
          <p:cNvGraphicFramePr>
            <a:graphicFrameLocks noGrp="1"/>
          </p:cNvGraphicFramePr>
          <p:nvPr>
            <p:ph idx="1"/>
            <p:extLst>
              <p:ext uri="{D42A27DB-BD31-4B8C-83A1-F6EECF244321}">
                <p14:modId xmlns:p14="http://schemas.microsoft.com/office/powerpoint/2010/main" val="2879098760"/>
              </p:ext>
            </p:extLst>
          </p:nvPr>
        </p:nvGraphicFramePr>
        <p:xfrm>
          <a:off x="0" y="1735810"/>
          <a:ext cx="12114027" cy="4803102"/>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813AE601-81D9-1B59-CCBF-1095F83C907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3008233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9E6846-D28D-A37F-FC07-93CC7F1A8C16}"/>
              </a:ext>
            </a:extLst>
          </p:cNvPr>
          <p:cNvSpPr>
            <a:spLocks noGrp="1"/>
          </p:cNvSpPr>
          <p:nvPr>
            <p:ph type="title"/>
          </p:nvPr>
        </p:nvSpPr>
        <p:spPr>
          <a:xfrm>
            <a:off x="838200" y="680810"/>
            <a:ext cx="10515600" cy="1325563"/>
          </a:xfrm>
        </p:spPr>
        <p:txBody>
          <a:bodyPr>
            <a:normAutofit/>
          </a:bodyPr>
          <a:lstStyle/>
          <a:p>
            <a:pPr algn="ctr"/>
            <a:r>
              <a:rPr lang="en-US" sz="2800"/>
              <a:t>Median Percentage of Respondents who</a:t>
            </a:r>
            <a:br>
              <a:rPr lang="en-US" sz="2800"/>
            </a:br>
            <a:r>
              <a:rPr lang="en-US" sz="2800" u="sng"/>
              <a:t>Went Without Care Due to Cost</a:t>
            </a:r>
            <a:br>
              <a:rPr lang="en-US" sz="2800"/>
            </a:br>
            <a:r>
              <a:rPr lang="en-US" sz="2800"/>
              <a:t>by Insurance Type</a:t>
            </a:r>
          </a:p>
        </p:txBody>
      </p:sp>
      <p:graphicFrame>
        <p:nvGraphicFramePr>
          <p:cNvPr id="6" name="Content Placeholder 5" descr="Bar chart showing the medican percentage of respondents who went without care due to cost by insurance type. Data is: Medicaid at 74%, Marketplace at 71%, Employer insurance at 61%, and Medicare at 46%. ">
            <a:extLst>
              <a:ext uri="{FF2B5EF4-FFF2-40B4-BE49-F238E27FC236}">
                <a16:creationId xmlns:a16="http://schemas.microsoft.com/office/drawing/2014/main" id="{CF0732F8-A8DC-AAF6-7A23-4AA7FAB4823F}"/>
              </a:ext>
            </a:extLst>
          </p:cNvPr>
          <p:cNvGraphicFramePr>
            <a:graphicFrameLocks noGrp="1"/>
          </p:cNvGraphicFramePr>
          <p:nvPr>
            <p:ph idx="1"/>
            <p:extLst>
              <p:ext uri="{D42A27DB-BD31-4B8C-83A1-F6EECF244321}">
                <p14:modId xmlns:p14="http://schemas.microsoft.com/office/powerpoint/2010/main" val="1775629726"/>
              </p:ext>
            </p:extLst>
          </p:nvPr>
        </p:nvGraphicFramePr>
        <p:xfrm>
          <a:off x="419100" y="1831365"/>
          <a:ext cx="11353800" cy="4802187"/>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EBB02CDA-8831-A155-0437-F60A3375EA6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158826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5279E-80B7-AF8D-EBA3-F9C3E537911A}"/>
              </a:ext>
            </a:extLst>
          </p:cNvPr>
          <p:cNvSpPr>
            <a:spLocks noGrp="1"/>
          </p:cNvSpPr>
          <p:nvPr>
            <p:ph type="title"/>
          </p:nvPr>
        </p:nvSpPr>
        <p:spPr>
          <a:xfrm>
            <a:off x="838200" y="647863"/>
            <a:ext cx="10515600" cy="1325563"/>
          </a:xfrm>
        </p:spPr>
        <p:txBody>
          <a:bodyPr>
            <a:normAutofit fontScale="90000"/>
          </a:bodyPr>
          <a:lstStyle/>
          <a:p>
            <a:r>
              <a:rPr lang="en-US" sz="4000"/>
              <a:t>Text Responses Show…</a:t>
            </a:r>
            <a:br>
              <a:rPr lang="en-US" sz="4000"/>
            </a:br>
            <a:r>
              <a:rPr lang="en-US" sz="3100" i="1"/>
              <a:t>Limited Coverage for Certain Services for Medicaid Enrollees</a:t>
            </a:r>
            <a:endParaRPr lang="en-US" sz="4000"/>
          </a:p>
        </p:txBody>
      </p:sp>
      <p:sp>
        <p:nvSpPr>
          <p:cNvPr id="6" name="Text Placeholder 5">
            <a:extLst>
              <a:ext uri="{FF2B5EF4-FFF2-40B4-BE49-F238E27FC236}">
                <a16:creationId xmlns:a16="http://schemas.microsoft.com/office/drawing/2014/main" id="{6CEF889C-30DA-1354-6691-AD105A2A3F94}"/>
              </a:ext>
            </a:extLst>
          </p:cNvPr>
          <p:cNvSpPr>
            <a:spLocks noGrp="1"/>
          </p:cNvSpPr>
          <p:nvPr>
            <p:ph type="body" sz="quarter" idx="14"/>
          </p:nvPr>
        </p:nvSpPr>
        <p:spPr>
          <a:xfrm>
            <a:off x="838198" y="2171559"/>
            <a:ext cx="5091261" cy="1996885"/>
          </a:xfrm>
          <a:prstGeom prst="roundRect">
            <a:avLst/>
          </a:prstGeom>
          <a:solidFill>
            <a:srgbClr val="003D56"/>
          </a:solidFill>
        </p:spPr>
        <p:txBody>
          <a:bodyPr>
            <a:normAutofit fontScale="70000" lnSpcReduction="20000"/>
          </a:bodyPr>
          <a:lstStyle/>
          <a:p>
            <a:pPr marL="0" indent="0" algn="ctr">
              <a:buNone/>
            </a:pPr>
            <a:r>
              <a:rPr lang="en-US" sz="3400">
                <a:solidFill>
                  <a:schemeClr val="bg1"/>
                </a:solidFill>
                <a:latin typeface="Franklin Gothic Demi" panose="020B0703020102020204" pitchFamily="34" charset="0"/>
              </a:rPr>
              <a:t>Dental Care</a:t>
            </a:r>
          </a:p>
          <a:p>
            <a:pPr marL="0" indent="0" algn="ctr">
              <a:buNone/>
            </a:pPr>
            <a:r>
              <a:rPr lang="en-US">
                <a:solidFill>
                  <a:schemeClr val="bg1"/>
                </a:solidFill>
              </a:rPr>
              <a:t>“Dental is not covered by my insurance. Living with pain because of lack of coverage and had tooth pulled instead of a cavity filled because of the expense.”</a:t>
            </a:r>
          </a:p>
          <a:p>
            <a:pPr marL="0" indent="0" algn="ctr">
              <a:buNone/>
            </a:pPr>
            <a:r>
              <a:rPr lang="en-US">
                <a:solidFill>
                  <a:schemeClr val="bg1"/>
                </a:solidFill>
              </a:rPr>
              <a:t>-- Utah, 2023</a:t>
            </a:r>
          </a:p>
          <a:p>
            <a:pPr marL="0" indent="0">
              <a:buNone/>
            </a:pPr>
            <a:endParaRPr lang="en-US"/>
          </a:p>
        </p:txBody>
      </p:sp>
      <p:sp>
        <p:nvSpPr>
          <p:cNvPr id="8" name="Text Placeholder 7">
            <a:extLst>
              <a:ext uri="{FF2B5EF4-FFF2-40B4-BE49-F238E27FC236}">
                <a16:creationId xmlns:a16="http://schemas.microsoft.com/office/drawing/2014/main" id="{BACC0526-3032-1C92-65D8-E1E9D09BA7D4}"/>
              </a:ext>
            </a:extLst>
          </p:cNvPr>
          <p:cNvSpPr>
            <a:spLocks noGrp="1"/>
          </p:cNvSpPr>
          <p:nvPr>
            <p:ph type="body" sz="quarter" idx="16"/>
          </p:nvPr>
        </p:nvSpPr>
        <p:spPr>
          <a:xfrm>
            <a:off x="6262538" y="2171559"/>
            <a:ext cx="5091261" cy="1996886"/>
          </a:xfrm>
          <a:prstGeom prst="roundRect">
            <a:avLst/>
          </a:prstGeom>
          <a:solidFill>
            <a:srgbClr val="003D56"/>
          </a:solidFill>
        </p:spPr>
        <p:txBody>
          <a:bodyPr>
            <a:normAutofit fontScale="77500" lnSpcReduction="20000"/>
          </a:bodyPr>
          <a:lstStyle/>
          <a:p>
            <a:pPr marL="0" indent="0" algn="ctr">
              <a:buNone/>
            </a:pPr>
            <a:r>
              <a:rPr lang="en-US" sz="3100">
                <a:solidFill>
                  <a:schemeClr val="bg1"/>
                </a:solidFill>
                <a:latin typeface="Franklin Gothic Demi" panose="020B0703020102020204" pitchFamily="34" charset="0"/>
              </a:rPr>
              <a:t>Vision Care</a:t>
            </a:r>
          </a:p>
          <a:p>
            <a:pPr marL="0" indent="0" algn="ctr">
              <a:buNone/>
            </a:pPr>
            <a:r>
              <a:rPr lang="en-US">
                <a:solidFill>
                  <a:schemeClr val="bg1"/>
                </a:solidFill>
              </a:rPr>
              <a:t>“I need glasses, my insurance doesn’t cover vision therefore I have trouble reading and seeing when I drive.”</a:t>
            </a:r>
          </a:p>
          <a:p>
            <a:pPr marL="0" indent="0" algn="ctr">
              <a:buNone/>
            </a:pPr>
            <a:r>
              <a:rPr lang="en-US">
                <a:solidFill>
                  <a:schemeClr val="bg1"/>
                </a:solidFill>
              </a:rPr>
              <a:t>- Pennsylvania, 2023</a:t>
            </a:r>
          </a:p>
          <a:p>
            <a:pPr marL="0" indent="0">
              <a:buNone/>
            </a:pPr>
            <a:endParaRPr lang="en-US">
              <a:solidFill>
                <a:schemeClr val="bg1"/>
              </a:solidFill>
            </a:endParaRPr>
          </a:p>
        </p:txBody>
      </p:sp>
      <p:sp>
        <p:nvSpPr>
          <p:cNvPr id="7" name="Text Placeholder 6">
            <a:extLst>
              <a:ext uri="{FF2B5EF4-FFF2-40B4-BE49-F238E27FC236}">
                <a16:creationId xmlns:a16="http://schemas.microsoft.com/office/drawing/2014/main" id="{38CF5E09-21D8-82D1-EAD3-FD176DDA7981}"/>
              </a:ext>
            </a:extLst>
          </p:cNvPr>
          <p:cNvSpPr>
            <a:spLocks noGrp="1"/>
          </p:cNvSpPr>
          <p:nvPr>
            <p:ph type="body" sz="quarter" idx="15"/>
          </p:nvPr>
        </p:nvSpPr>
        <p:spPr>
          <a:xfrm>
            <a:off x="838198" y="4335944"/>
            <a:ext cx="5091261" cy="1996885"/>
          </a:xfrm>
          <a:prstGeom prst="roundRect">
            <a:avLst/>
          </a:prstGeom>
          <a:solidFill>
            <a:srgbClr val="003D56"/>
          </a:solidFill>
        </p:spPr>
        <p:txBody>
          <a:bodyPr>
            <a:normAutofit fontScale="70000" lnSpcReduction="20000"/>
          </a:bodyPr>
          <a:lstStyle/>
          <a:p>
            <a:pPr marL="0" indent="0" algn="ctr">
              <a:buNone/>
            </a:pPr>
            <a:r>
              <a:rPr lang="en-US" sz="3400">
                <a:solidFill>
                  <a:schemeClr val="bg1"/>
                </a:solidFill>
                <a:latin typeface="Franklin Gothic Demi" panose="020B0703020102020204" pitchFamily="34" charset="0"/>
              </a:rPr>
              <a:t>Prescription Drugs</a:t>
            </a:r>
          </a:p>
          <a:p>
            <a:pPr marL="0" indent="0" algn="ctr">
              <a:buNone/>
            </a:pPr>
            <a:r>
              <a:rPr lang="en-US">
                <a:solidFill>
                  <a:schemeClr val="bg1"/>
                </a:solidFill>
              </a:rPr>
              <a:t>“Prescriptions sometimes aren’t covered by Medicaid.”; “Ended up quitting my anxiety, PTSD and depression meds because unable to afford them.”</a:t>
            </a:r>
          </a:p>
          <a:p>
            <a:pPr marL="0" indent="0" algn="ctr">
              <a:buNone/>
            </a:pPr>
            <a:r>
              <a:rPr lang="en-US">
                <a:solidFill>
                  <a:schemeClr val="bg1"/>
                </a:solidFill>
              </a:rPr>
              <a:t>-- Utah, 2023</a:t>
            </a:r>
          </a:p>
          <a:p>
            <a:pPr marL="0" indent="0">
              <a:buNone/>
            </a:pPr>
            <a:endParaRPr lang="en-US"/>
          </a:p>
        </p:txBody>
      </p:sp>
      <p:sp>
        <p:nvSpPr>
          <p:cNvPr id="9" name="Text Placeholder 8">
            <a:extLst>
              <a:ext uri="{FF2B5EF4-FFF2-40B4-BE49-F238E27FC236}">
                <a16:creationId xmlns:a16="http://schemas.microsoft.com/office/drawing/2014/main" id="{DE220392-D999-018A-A424-38F951DE0499}"/>
              </a:ext>
            </a:extLst>
          </p:cNvPr>
          <p:cNvSpPr>
            <a:spLocks noGrp="1"/>
          </p:cNvSpPr>
          <p:nvPr>
            <p:ph type="body" sz="quarter" idx="17"/>
          </p:nvPr>
        </p:nvSpPr>
        <p:spPr>
          <a:xfrm>
            <a:off x="6262539" y="4335945"/>
            <a:ext cx="5091261" cy="1996886"/>
          </a:xfrm>
          <a:prstGeom prst="roundRect">
            <a:avLst/>
          </a:prstGeom>
          <a:solidFill>
            <a:srgbClr val="003D56"/>
          </a:solidFill>
        </p:spPr>
        <p:txBody>
          <a:bodyPr>
            <a:normAutofit fontScale="70000" lnSpcReduction="20000"/>
          </a:bodyPr>
          <a:lstStyle/>
          <a:p>
            <a:pPr marL="0" indent="0" algn="ctr">
              <a:buNone/>
            </a:pPr>
            <a:r>
              <a:rPr lang="en-US" sz="3400">
                <a:solidFill>
                  <a:schemeClr val="bg1"/>
                </a:solidFill>
                <a:latin typeface="Franklin Gothic Demi" panose="020B0703020102020204" pitchFamily="34" charset="0"/>
              </a:rPr>
              <a:t>Specialty Care</a:t>
            </a:r>
          </a:p>
          <a:p>
            <a:pPr marL="0" indent="0" algn="ctr">
              <a:buNone/>
            </a:pPr>
            <a:r>
              <a:rPr lang="en-US">
                <a:solidFill>
                  <a:schemeClr val="bg1"/>
                </a:solidFill>
              </a:rPr>
              <a:t>“I need a back surgery for disc replacement and my insurance didn’t cover the procedure and the cost was too much for my family to afford out of pocket.”</a:t>
            </a:r>
          </a:p>
          <a:p>
            <a:pPr marL="0" indent="0" algn="ctr">
              <a:buNone/>
            </a:pPr>
            <a:r>
              <a:rPr lang="en-US">
                <a:solidFill>
                  <a:schemeClr val="bg1"/>
                </a:solidFill>
              </a:rPr>
              <a:t>-- Washington, 2025</a:t>
            </a:r>
          </a:p>
          <a:p>
            <a:endParaRPr lang="en-US">
              <a:solidFill>
                <a:schemeClr val="bg1"/>
              </a:solidFill>
            </a:endParaRPr>
          </a:p>
        </p:txBody>
      </p:sp>
      <p:sp>
        <p:nvSpPr>
          <p:cNvPr id="4" name="Slide Number Placeholder 3">
            <a:extLst>
              <a:ext uri="{FF2B5EF4-FFF2-40B4-BE49-F238E27FC236}">
                <a16:creationId xmlns:a16="http://schemas.microsoft.com/office/drawing/2014/main" id="{1A1B7030-1F27-F589-A37D-85FC2ACCB6B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84320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B6518-04A4-FB8C-B0CF-04BCEE8717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F30919-ACC6-9B27-119F-B22EA0EF4DE8}"/>
              </a:ext>
            </a:extLst>
          </p:cNvPr>
          <p:cNvSpPr>
            <a:spLocks noGrp="1"/>
          </p:cNvSpPr>
          <p:nvPr>
            <p:ph type="title"/>
          </p:nvPr>
        </p:nvSpPr>
        <p:spPr>
          <a:xfrm>
            <a:off x="838200" y="678496"/>
            <a:ext cx="10515600" cy="1325563"/>
          </a:xfrm>
        </p:spPr>
        <p:txBody>
          <a:bodyPr>
            <a:normAutofit/>
          </a:bodyPr>
          <a:lstStyle/>
          <a:p>
            <a:r>
              <a:rPr lang="en-US" sz="4000"/>
              <a:t>Text Responses Show…</a:t>
            </a:r>
            <a:br>
              <a:rPr lang="en-US" sz="4000"/>
            </a:br>
            <a:r>
              <a:rPr lang="en-US" sz="3100" i="1"/>
              <a:t>Limited Network Adequacy for Medicaid Enrollees</a:t>
            </a:r>
            <a:endParaRPr lang="en-US" sz="4000"/>
          </a:p>
        </p:txBody>
      </p:sp>
      <p:sp>
        <p:nvSpPr>
          <p:cNvPr id="6" name="Text Placeholder 5">
            <a:extLst>
              <a:ext uri="{FF2B5EF4-FFF2-40B4-BE49-F238E27FC236}">
                <a16:creationId xmlns:a16="http://schemas.microsoft.com/office/drawing/2014/main" id="{74B87FF6-3D80-1295-8D03-3C213F9700E9}"/>
              </a:ext>
            </a:extLst>
          </p:cNvPr>
          <p:cNvSpPr>
            <a:spLocks noGrp="1"/>
          </p:cNvSpPr>
          <p:nvPr>
            <p:ph type="body" sz="quarter" idx="14"/>
          </p:nvPr>
        </p:nvSpPr>
        <p:spPr>
          <a:xfrm>
            <a:off x="838198" y="2171561"/>
            <a:ext cx="5091261" cy="1861178"/>
          </a:xfrm>
          <a:prstGeom prst="roundRect">
            <a:avLst/>
          </a:prstGeom>
          <a:solidFill>
            <a:srgbClr val="003D56"/>
          </a:solidFill>
        </p:spPr>
        <p:txBody>
          <a:bodyPr>
            <a:normAutofit fontScale="85000" lnSpcReduction="10000"/>
          </a:bodyPr>
          <a:lstStyle/>
          <a:p>
            <a:pPr marL="0" indent="0" algn="ctr">
              <a:buNone/>
            </a:pPr>
            <a:r>
              <a:rPr lang="en-US">
                <a:solidFill>
                  <a:schemeClr val="bg1"/>
                </a:solidFill>
                <a:latin typeface="Franklin Gothic Demi" panose="020B0703020102020204" pitchFamily="34" charset="0"/>
              </a:rPr>
              <a:t>Dental Care</a:t>
            </a:r>
          </a:p>
          <a:p>
            <a:pPr marL="0" indent="0" algn="ctr">
              <a:buNone/>
            </a:pPr>
            <a:r>
              <a:rPr lang="en-US" sz="2400">
                <a:solidFill>
                  <a:schemeClr val="bg1"/>
                </a:solidFill>
              </a:rPr>
              <a:t>“I have insurance that only has like two dentists in my entire state that I’m covered by. I cannot find a good dentist.”</a:t>
            </a:r>
          </a:p>
          <a:p>
            <a:pPr marL="0" indent="0" algn="ctr">
              <a:buNone/>
            </a:pPr>
            <a:r>
              <a:rPr lang="en-US" sz="2400">
                <a:solidFill>
                  <a:schemeClr val="bg1"/>
                </a:solidFill>
              </a:rPr>
              <a:t>-- Washington, 2025</a:t>
            </a:r>
          </a:p>
          <a:p>
            <a:pPr marL="0" indent="0">
              <a:buNone/>
            </a:pPr>
            <a:endParaRPr lang="en-US"/>
          </a:p>
        </p:txBody>
      </p:sp>
      <p:sp>
        <p:nvSpPr>
          <p:cNvPr id="8" name="Text Placeholder 7">
            <a:extLst>
              <a:ext uri="{FF2B5EF4-FFF2-40B4-BE49-F238E27FC236}">
                <a16:creationId xmlns:a16="http://schemas.microsoft.com/office/drawing/2014/main" id="{6636909B-F9A5-95AA-01E0-E4477E8AEB75}"/>
              </a:ext>
            </a:extLst>
          </p:cNvPr>
          <p:cNvSpPr>
            <a:spLocks noGrp="1"/>
          </p:cNvSpPr>
          <p:nvPr>
            <p:ph type="body" sz="quarter" idx="16"/>
          </p:nvPr>
        </p:nvSpPr>
        <p:spPr>
          <a:xfrm>
            <a:off x="6262538" y="2171559"/>
            <a:ext cx="5091261" cy="1996886"/>
          </a:xfrm>
          <a:prstGeom prst="roundRect">
            <a:avLst/>
          </a:prstGeom>
          <a:solidFill>
            <a:srgbClr val="003D56"/>
          </a:solidFill>
        </p:spPr>
        <p:txBody>
          <a:bodyPr>
            <a:normAutofit fontScale="85000" lnSpcReduction="20000"/>
          </a:bodyPr>
          <a:lstStyle/>
          <a:p>
            <a:pPr marL="0" indent="0" algn="ctr">
              <a:buNone/>
            </a:pPr>
            <a:r>
              <a:rPr lang="en-US">
                <a:solidFill>
                  <a:schemeClr val="bg1"/>
                </a:solidFill>
                <a:latin typeface="Franklin Gothic Demi" panose="020B0703020102020204" pitchFamily="34" charset="0"/>
              </a:rPr>
              <a:t>Behavioral Health Care</a:t>
            </a:r>
          </a:p>
          <a:p>
            <a:pPr marL="0" indent="0" algn="ctr">
              <a:buNone/>
            </a:pPr>
            <a:r>
              <a:rPr lang="en-US" sz="2400">
                <a:solidFill>
                  <a:schemeClr val="bg1"/>
                </a:solidFill>
              </a:rPr>
              <a:t>“I had to completely stop all therapy appointments because she did not take my insurance and I had to pay $100 out of pocket for every session” </a:t>
            </a:r>
          </a:p>
          <a:p>
            <a:pPr marL="0" indent="0" algn="ctr">
              <a:buNone/>
            </a:pPr>
            <a:r>
              <a:rPr lang="en-US" sz="2400">
                <a:solidFill>
                  <a:schemeClr val="bg1"/>
                </a:solidFill>
              </a:rPr>
              <a:t>-- Oregon, 2024</a:t>
            </a:r>
          </a:p>
        </p:txBody>
      </p:sp>
      <p:sp>
        <p:nvSpPr>
          <p:cNvPr id="7" name="Text Placeholder 6">
            <a:extLst>
              <a:ext uri="{FF2B5EF4-FFF2-40B4-BE49-F238E27FC236}">
                <a16:creationId xmlns:a16="http://schemas.microsoft.com/office/drawing/2014/main" id="{3AAFAB07-4F88-8FFC-FDA2-E57594B69910}"/>
              </a:ext>
            </a:extLst>
          </p:cNvPr>
          <p:cNvSpPr>
            <a:spLocks noGrp="1"/>
          </p:cNvSpPr>
          <p:nvPr>
            <p:ph type="body" sz="quarter" idx="15"/>
          </p:nvPr>
        </p:nvSpPr>
        <p:spPr>
          <a:xfrm>
            <a:off x="838198" y="4168446"/>
            <a:ext cx="5091261" cy="2349586"/>
          </a:xfrm>
          <a:prstGeom prst="roundRect">
            <a:avLst/>
          </a:prstGeom>
          <a:solidFill>
            <a:srgbClr val="003D56"/>
          </a:solidFill>
        </p:spPr>
        <p:txBody>
          <a:bodyPr>
            <a:normAutofit fontScale="70000" lnSpcReduction="20000"/>
          </a:bodyPr>
          <a:lstStyle/>
          <a:p>
            <a:pPr marL="0" indent="0" algn="ctr">
              <a:buNone/>
            </a:pPr>
            <a:r>
              <a:rPr lang="en-US" sz="3400">
                <a:solidFill>
                  <a:schemeClr val="bg1"/>
                </a:solidFill>
                <a:latin typeface="Franklin Gothic Demi" panose="020B0703020102020204" pitchFamily="34" charset="0"/>
              </a:rPr>
              <a:t>Specialty Care</a:t>
            </a:r>
          </a:p>
          <a:p>
            <a:pPr marL="0" indent="0" algn="ctr">
              <a:buNone/>
            </a:pPr>
            <a:r>
              <a:rPr lang="en-US">
                <a:solidFill>
                  <a:schemeClr val="bg1"/>
                </a:solidFill>
              </a:rPr>
              <a:t>“I don’t have a car…the nearest specialist that takes my insurance is at least 30-40 minutes away. I can sometimes get my friends/family to give me rides to/from appointments, but they need gas money and that is high.”</a:t>
            </a:r>
          </a:p>
          <a:p>
            <a:pPr marL="0" indent="0" algn="ctr">
              <a:buNone/>
            </a:pPr>
            <a:r>
              <a:rPr lang="en-US">
                <a:solidFill>
                  <a:schemeClr val="bg1"/>
                </a:solidFill>
              </a:rPr>
              <a:t>-- Ohio, 2024</a:t>
            </a:r>
          </a:p>
          <a:p>
            <a:pPr marL="0" indent="0">
              <a:buNone/>
            </a:pPr>
            <a:endParaRPr lang="en-US">
              <a:solidFill>
                <a:schemeClr val="bg1"/>
              </a:solidFill>
            </a:endParaRPr>
          </a:p>
        </p:txBody>
      </p:sp>
      <p:sp>
        <p:nvSpPr>
          <p:cNvPr id="9" name="Text Placeholder 8">
            <a:extLst>
              <a:ext uri="{FF2B5EF4-FFF2-40B4-BE49-F238E27FC236}">
                <a16:creationId xmlns:a16="http://schemas.microsoft.com/office/drawing/2014/main" id="{B505C46A-9C17-473F-C388-C190D8227692}"/>
              </a:ext>
            </a:extLst>
          </p:cNvPr>
          <p:cNvSpPr>
            <a:spLocks noGrp="1"/>
          </p:cNvSpPr>
          <p:nvPr>
            <p:ph type="body" sz="quarter" idx="17"/>
          </p:nvPr>
        </p:nvSpPr>
        <p:spPr>
          <a:xfrm>
            <a:off x="6262539" y="4335945"/>
            <a:ext cx="5091261" cy="1996886"/>
          </a:xfrm>
          <a:prstGeom prst="roundRect">
            <a:avLst/>
          </a:prstGeom>
          <a:solidFill>
            <a:srgbClr val="003D56"/>
          </a:solidFill>
        </p:spPr>
        <p:txBody>
          <a:bodyPr>
            <a:normAutofit/>
          </a:bodyPr>
          <a:lstStyle/>
          <a:p>
            <a:pPr marL="0" indent="0" algn="ctr">
              <a:buNone/>
            </a:pPr>
            <a:r>
              <a:rPr lang="en-US" sz="2400">
                <a:solidFill>
                  <a:schemeClr val="bg1"/>
                </a:solidFill>
                <a:latin typeface="Franklin Gothic Demi" panose="020B0703020102020204" pitchFamily="34" charset="0"/>
              </a:rPr>
              <a:t>Assistive Devices </a:t>
            </a:r>
          </a:p>
          <a:p>
            <a:pPr marL="0" indent="0" algn="ctr">
              <a:buNone/>
            </a:pPr>
            <a:r>
              <a:rPr lang="en-US" sz="2000">
                <a:solidFill>
                  <a:schemeClr val="bg1"/>
                </a:solidFill>
              </a:rPr>
              <a:t>“I needed a hearing aid but there is no doctor near me that [accepts] my insurance for the hearing aid.” </a:t>
            </a:r>
          </a:p>
          <a:p>
            <a:pPr marL="0" indent="0" algn="ctr">
              <a:buNone/>
            </a:pPr>
            <a:r>
              <a:rPr lang="en-US" sz="2000">
                <a:solidFill>
                  <a:schemeClr val="bg1"/>
                </a:solidFill>
              </a:rPr>
              <a:t>-- New York, 2020</a:t>
            </a:r>
          </a:p>
        </p:txBody>
      </p:sp>
      <p:sp>
        <p:nvSpPr>
          <p:cNvPr id="4" name="Slide Number Placeholder 3">
            <a:extLst>
              <a:ext uri="{FF2B5EF4-FFF2-40B4-BE49-F238E27FC236}">
                <a16:creationId xmlns:a16="http://schemas.microsoft.com/office/drawing/2014/main" id="{02807009-B258-C781-D77A-920A6816F23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4244098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04C78EF-BBEA-758A-78D1-DE1E597871C0}"/>
              </a:ext>
            </a:extLst>
          </p:cNvPr>
          <p:cNvSpPr>
            <a:spLocks noGrp="1"/>
          </p:cNvSpPr>
          <p:nvPr>
            <p:ph type="title"/>
          </p:nvPr>
        </p:nvSpPr>
        <p:spPr>
          <a:xfrm>
            <a:off x="770939" y="502607"/>
            <a:ext cx="10515600" cy="1325563"/>
          </a:xfrm>
        </p:spPr>
        <p:txBody>
          <a:bodyPr/>
          <a:lstStyle/>
          <a:p>
            <a:r>
              <a:rPr lang="en-US"/>
              <a:t>Financial Burdens due to Medical Bills</a:t>
            </a:r>
          </a:p>
        </p:txBody>
      </p:sp>
      <p:sp>
        <p:nvSpPr>
          <p:cNvPr id="10" name="Content Placeholder 9">
            <a:extLst>
              <a:ext uri="{FF2B5EF4-FFF2-40B4-BE49-F238E27FC236}">
                <a16:creationId xmlns:a16="http://schemas.microsoft.com/office/drawing/2014/main" id="{E85A1F49-1DD8-9E3D-8C0C-E07724B3B333}"/>
              </a:ext>
            </a:extLst>
          </p:cNvPr>
          <p:cNvSpPr>
            <a:spLocks noGrp="1"/>
          </p:cNvSpPr>
          <p:nvPr>
            <p:ph sz="quarter" idx="12"/>
          </p:nvPr>
        </p:nvSpPr>
        <p:spPr>
          <a:xfrm>
            <a:off x="838199" y="1690688"/>
            <a:ext cx="3024553" cy="4140363"/>
          </a:xfrm>
        </p:spPr>
        <p:txBody>
          <a:bodyPr>
            <a:normAutofit/>
          </a:bodyPr>
          <a:lstStyle/>
          <a:p>
            <a:pPr marL="0" indent="0" algn="ctr">
              <a:buNone/>
            </a:pPr>
            <a:r>
              <a:rPr lang="en-US" sz="5400">
                <a:latin typeface="Franklin Gothic Demi" panose="020B0703020102020204" pitchFamily="34" charset="0"/>
              </a:rPr>
              <a:t>50%</a:t>
            </a:r>
          </a:p>
          <a:p>
            <a:pPr marL="0" indent="0" algn="ctr">
              <a:buNone/>
            </a:pPr>
            <a:r>
              <a:rPr lang="en-US" sz="2400"/>
              <a:t>of Medicaid respondents experienced financial burdens due to medical bills. </a:t>
            </a:r>
            <a:endParaRPr lang="en-US" sz="2000"/>
          </a:p>
        </p:txBody>
      </p:sp>
      <p:sp>
        <p:nvSpPr>
          <p:cNvPr id="11" name="Content Placeholder 10">
            <a:extLst>
              <a:ext uri="{FF2B5EF4-FFF2-40B4-BE49-F238E27FC236}">
                <a16:creationId xmlns:a16="http://schemas.microsoft.com/office/drawing/2014/main" id="{3FD3BF5C-8472-C5DF-EB9D-DCC6ECF85E5E}"/>
              </a:ext>
            </a:extLst>
          </p:cNvPr>
          <p:cNvSpPr>
            <a:spLocks noGrp="1"/>
          </p:cNvSpPr>
          <p:nvPr>
            <p:ph sz="quarter" idx="13"/>
          </p:nvPr>
        </p:nvSpPr>
        <p:spPr>
          <a:xfrm>
            <a:off x="4138047" y="1690688"/>
            <a:ext cx="7578671" cy="4140363"/>
          </a:xfrm>
          <a:solidFill>
            <a:srgbClr val="DFEBF7"/>
          </a:solidFill>
          <a:ln>
            <a:solidFill>
              <a:srgbClr val="003D56"/>
            </a:solidFill>
          </a:ln>
        </p:spPr>
        <p:txBody>
          <a:bodyPr>
            <a:normAutofit fontScale="92500" lnSpcReduction="10000"/>
          </a:bodyPr>
          <a:lstStyle/>
          <a:p>
            <a:pPr marL="171450" indent="-171450">
              <a:spcAft>
                <a:spcPts val="600"/>
              </a:spcAft>
            </a:pPr>
            <a:r>
              <a:rPr lang="en-US" sz="2400">
                <a:solidFill>
                  <a:schemeClr val="accent1">
                    <a:lumMod val="10000"/>
                  </a:schemeClr>
                </a:solidFill>
              </a:rPr>
              <a:t>Used up all or most of their savings</a:t>
            </a:r>
          </a:p>
          <a:p>
            <a:pPr marL="171450" indent="-171450">
              <a:spcAft>
                <a:spcPts val="600"/>
              </a:spcAft>
            </a:pPr>
            <a:r>
              <a:rPr lang="en-US" sz="2400">
                <a:solidFill>
                  <a:schemeClr val="accent1">
                    <a:lumMod val="10000"/>
                  </a:schemeClr>
                </a:solidFill>
              </a:rPr>
              <a:t>Sacrificed basic necessities, such as food, heat, or housing; </a:t>
            </a:r>
          </a:p>
          <a:p>
            <a:pPr marL="171450" indent="-171450">
              <a:spcAft>
                <a:spcPts val="600"/>
              </a:spcAft>
            </a:pPr>
            <a:r>
              <a:rPr lang="en-US" sz="2400">
                <a:solidFill>
                  <a:schemeClr val="accent1">
                    <a:lumMod val="10000"/>
                  </a:schemeClr>
                </a:solidFill>
              </a:rPr>
              <a:t>Borrowed money</a:t>
            </a:r>
          </a:p>
          <a:p>
            <a:pPr marL="171450" indent="-171450">
              <a:spcAft>
                <a:spcPts val="600"/>
              </a:spcAft>
            </a:pPr>
            <a:r>
              <a:rPr lang="en-US" sz="2400">
                <a:solidFill>
                  <a:schemeClr val="accent1">
                    <a:lumMod val="10000"/>
                  </a:schemeClr>
                </a:solidFill>
              </a:rPr>
              <a:t>Got a loan or take out another mortgage</a:t>
            </a:r>
          </a:p>
          <a:p>
            <a:pPr marL="171450" indent="-171450">
              <a:spcAft>
                <a:spcPts val="600"/>
              </a:spcAft>
            </a:pPr>
            <a:r>
              <a:rPr lang="en-US" sz="2400">
                <a:solidFill>
                  <a:schemeClr val="accent1">
                    <a:lumMod val="10000"/>
                  </a:schemeClr>
                </a:solidFill>
              </a:rPr>
              <a:t>Used a crowdfunding platform to solicit donations</a:t>
            </a:r>
          </a:p>
          <a:p>
            <a:pPr marL="171450" indent="-171450">
              <a:spcAft>
                <a:spcPts val="600"/>
              </a:spcAft>
            </a:pPr>
            <a:r>
              <a:rPr lang="en-US" sz="2400">
                <a:solidFill>
                  <a:schemeClr val="accent1">
                    <a:lumMod val="10000"/>
                  </a:schemeClr>
                </a:solidFill>
              </a:rPr>
              <a:t>Interacted with a collections agency</a:t>
            </a:r>
          </a:p>
          <a:p>
            <a:pPr marL="171450" indent="-171450">
              <a:spcAft>
                <a:spcPts val="600"/>
              </a:spcAft>
            </a:pPr>
            <a:r>
              <a:rPr lang="en-US" sz="2400">
                <a:solidFill>
                  <a:schemeClr val="accent1">
                    <a:lumMod val="10000"/>
                  </a:schemeClr>
                </a:solidFill>
              </a:rPr>
              <a:t>Went into credit card debt</a:t>
            </a:r>
          </a:p>
          <a:p>
            <a:pPr marL="171450" indent="-171450">
              <a:spcAft>
                <a:spcPts val="600"/>
              </a:spcAft>
            </a:pPr>
            <a:r>
              <a:rPr lang="en-US" sz="2400">
                <a:solidFill>
                  <a:schemeClr val="accent1">
                    <a:lumMod val="10000"/>
                  </a:schemeClr>
                </a:solidFill>
              </a:rPr>
              <a:t>Placed on a long-term payment plan</a:t>
            </a:r>
          </a:p>
          <a:p>
            <a:pPr marL="171450" indent="-171450">
              <a:spcAft>
                <a:spcPts val="600"/>
              </a:spcAft>
            </a:pPr>
            <a:r>
              <a:rPr lang="en-US" sz="2400">
                <a:solidFill>
                  <a:schemeClr val="accent1">
                    <a:lumMod val="10000"/>
                  </a:schemeClr>
                </a:solidFill>
              </a:rPr>
              <a:t>Declared bankruptcy</a:t>
            </a:r>
          </a:p>
        </p:txBody>
      </p:sp>
      <p:sp>
        <p:nvSpPr>
          <p:cNvPr id="12" name="Content Placeholder 11">
            <a:extLst>
              <a:ext uri="{FF2B5EF4-FFF2-40B4-BE49-F238E27FC236}">
                <a16:creationId xmlns:a16="http://schemas.microsoft.com/office/drawing/2014/main" id="{07B24519-25CA-28AC-40A2-041069B0F979}"/>
              </a:ext>
            </a:extLst>
          </p:cNvPr>
          <p:cNvSpPr>
            <a:spLocks noGrp="1"/>
          </p:cNvSpPr>
          <p:nvPr>
            <p:ph sz="quarter" idx="14"/>
          </p:nvPr>
        </p:nvSpPr>
        <p:spPr>
          <a:xfrm>
            <a:off x="419745" y="6139680"/>
            <a:ext cx="10515600" cy="581795"/>
          </a:xfrm>
        </p:spPr>
        <p:txBody>
          <a:bodyPr>
            <a:normAutofit lnSpcReduction="10000"/>
          </a:bodyPr>
          <a:lstStyle/>
          <a:p>
            <a:pPr marL="0" indent="0">
              <a:buNone/>
            </a:pPr>
            <a:r>
              <a:rPr lang="en-US">
                <a:solidFill>
                  <a:schemeClr val="accent1">
                    <a:lumMod val="10000"/>
                  </a:schemeClr>
                </a:solidFill>
                <a:latin typeface="Franklin Gothic Book" panose="020B0503020102020204"/>
              </a:rPr>
              <a:t>*Only includes surveys conducted from 2022-2025, excluding states where one or more insurance types did not have sufficient sample size to report separate estimates or were combined.</a:t>
            </a:r>
          </a:p>
          <a:p>
            <a:endParaRPr lang="en-US"/>
          </a:p>
        </p:txBody>
      </p:sp>
      <p:pic>
        <p:nvPicPr>
          <p:cNvPr id="16" name="Content Placeholder 15" descr="Money with solid fill">
            <a:extLst>
              <a:ext uri="{FF2B5EF4-FFF2-40B4-BE49-F238E27FC236}">
                <a16:creationId xmlns:a16="http://schemas.microsoft.com/office/drawing/2014/main" id="{A85AB023-F9F1-1DAA-0A9E-4D2759931642}"/>
              </a:ext>
            </a:extLst>
          </p:cNvPr>
          <p:cNvPicPr>
            <a:picLocks noGrp="1" noChangeAspect="1"/>
          </p:cNvPicPr>
          <p:nvPr>
            <p:ph sz="quarter" idx="16"/>
          </p:nvPr>
        </p:nvPicPr>
        <p:blipFill>
          <a:blip r:embed="rId3">
            <a:extLst>
              <a:ext uri="{96DAC541-7B7A-43D3-8B79-37D633B846F1}">
                <asvg:svgBlip xmlns:asvg="http://schemas.microsoft.com/office/drawing/2016/SVG/main" r:embed="rId4"/>
              </a:ext>
            </a:extLst>
          </a:blip>
          <a:stretch>
            <a:fillRect/>
          </a:stretch>
        </p:blipFill>
        <p:spPr>
          <a:xfrm>
            <a:off x="1761539" y="4409071"/>
            <a:ext cx="1177871" cy="1177871"/>
          </a:xfrm>
        </p:spPr>
      </p:pic>
      <p:sp>
        <p:nvSpPr>
          <p:cNvPr id="3" name="Slide Number Placeholder 2">
            <a:extLst>
              <a:ext uri="{FF2B5EF4-FFF2-40B4-BE49-F238E27FC236}">
                <a16:creationId xmlns:a16="http://schemas.microsoft.com/office/drawing/2014/main" id="{F023D916-3C4B-F62D-5D33-4C4046AA471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8295435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115E0-CD82-FE80-1ABB-152F98B043A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A12E75D-DAA3-7887-9F7F-6E879368CC2F}"/>
              </a:ext>
            </a:extLst>
          </p:cNvPr>
          <p:cNvSpPr>
            <a:spLocks noGrp="1"/>
          </p:cNvSpPr>
          <p:nvPr>
            <p:ph type="title"/>
          </p:nvPr>
        </p:nvSpPr>
        <p:spPr>
          <a:xfrm>
            <a:off x="838200" y="762872"/>
            <a:ext cx="10515600" cy="1325563"/>
          </a:xfrm>
        </p:spPr>
        <p:txBody>
          <a:bodyPr>
            <a:normAutofit/>
          </a:bodyPr>
          <a:lstStyle/>
          <a:p>
            <a:pPr algn="ctr"/>
            <a:r>
              <a:rPr lang="en-US" sz="2800"/>
              <a:t>Median Percentage of Respondents who Experienced</a:t>
            </a:r>
            <a:br>
              <a:rPr lang="en-US" sz="2800"/>
            </a:br>
            <a:r>
              <a:rPr lang="en-US" sz="2800" u="sng"/>
              <a:t>Overdue Medical Bills</a:t>
            </a:r>
            <a:br>
              <a:rPr lang="en-US" sz="2800"/>
            </a:br>
            <a:r>
              <a:rPr lang="en-US" sz="2800"/>
              <a:t>by Insurance Type</a:t>
            </a:r>
          </a:p>
        </p:txBody>
      </p:sp>
      <p:graphicFrame>
        <p:nvGraphicFramePr>
          <p:cNvPr id="6" name="Content Placeholder 5" descr="Bar chart showing the median percentage of respondents who experienced overdue medical bills by insurance type. Data is: Medicaid at 31%, Marketplace at 27%, Employer insurance at 28%, and Medicare at 16%. ">
            <a:extLst>
              <a:ext uri="{FF2B5EF4-FFF2-40B4-BE49-F238E27FC236}">
                <a16:creationId xmlns:a16="http://schemas.microsoft.com/office/drawing/2014/main" id="{61FB9273-CBFC-9556-D1C5-CAD75A7BCBB8}"/>
              </a:ext>
            </a:extLst>
          </p:cNvPr>
          <p:cNvGraphicFramePr>
            <a:graphicFrameLocks noGrp="1"/>
          </p:cNvGraphicFramePr>
          <p:nvPr>
            <p:ph idx="1"/>
            <p:extLst>
              <p:ext uri="{D42A27DB-BD31-4B8C-83A1-F6EECF244321}">
                <p14:modId xmlns:p14="http://schemas.microsoft.com/office/powerpoint/2010/main" val="480579753"/>
              </p:ext>
            </p:extLst>
          </p:nvPr>
        </p:nvGraphicFramePr>
        <p:xfrm>
          <a:off x="419100" y="1922585"/>
          <a:ext cx="11353800" cy="4616327"/>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AB7D2F54-122F-52CA-D15F-9552D9F416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154075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70B0B-60C8-70CE-CE9F-D561743F9203}"/>
              </a:ext>
            </a:extLst>
          </p:cNvPr>
          <p:cNvSpPr>
            <a:spLocks noGrp="1"/>
          </p:cNvSpPr>
          <p:nvPr>
            <p:ph type="title"/>
          </p:nvPr>
        </p:nvSpPr>
        <p:spPr>
          <a:xfrm>
            <a:off x="838200" y="267208"/>
            <a:ext cx="10515600" cy="808945"/>
          </a:xfrm>
        </p:spPr>
        <p:txBody>
          <a:bodyPr/>
          <a:lstStyle/>
          <a:p>
            <a:pPr algn="ctr"/>
            <a:r>
              <a:rPr lang="en-US" sz="4400"/>
              <a:t>Agenda</a:t>
            </a:r>
            <a:endParaRPr lang="en-US"/>
          </a:p>
        </p:txBody>
      </p:sp>
      <p:graphicFrame>
        <p:nvGraphicFramePr>
          <p:cNvPr id="6" name="Content Placeholder 5" descr="Table with the agenda">
            <a:extLst>
              <a:ext uri="{FF2B5EF4-FFF2-40B4-BE49-F238E27FC236}">
                <a16:creationId xmlns:a16="http://schemas.microsoft.com/office/drawing/2014/main" id="{6A764278-EFE2-4768-4A8B-6FFA0070F226}"/>
              </a:ext>
            </a:extLst>
          </p:cNvPr>
          <p:cNvGraphicFramePr>
            <a:graphicFrameLocks noGrp="1"/>
          </p:cNvGraphicFramePr>
          <p:nvPr>
            <p:ph idx="1"/>
            <p:extLst>
              <p:ext uri="{D42A27DB-BD31-4B8C-83A1-F6EECF244321}">
                <p14:modId xmlns:p14="http://schemas.microsoft.com/office/powerpoint/2010/main" val="2416876128"/>
              </p:ext>
            </p:extLst>
          </p:nvPr>
        </p:nvGraphicFramePr>
        <p:xfrm>
          <a:off x="387928" y="1076153"/>
          <a:ext cx="11416144" cy="5645322"/>
        </p:xfrm>
        <a:graphic>
          <a:graphicData uri="http://schemas.openxmlformats.org/drawingml/2006/table">
            <a:tbl>
              <a:tblPr firstRow="1" bandRow="1">
                <a:tableStyleId>{5C22544A-7EE6-4342-B048-85BDC9FD1C3A}</a:tableStyleId>
              </a:tblPr>
              <a:tblGrid>
                <a:gridCol w="1443153">
                  <a:extLst>
                    <a:ext uri="{9D8B030D-6E8A-4147-A177-3AD203B41FA5}">
                      <a16:colId xmlns:a16="http://schemas.microsoft.com/office/drawing/2014/main" val="3912804045"/>
                    </a:ext>
                  </a:extLst>
                </a:gridCol>
                <a:gridCol w="5226760">
                  <a:extLst>
                    <a:ext uri="{9D8B030D-6E8A-4147-A177-3AD203B41FA5}">
                      <a16:colId xmlns:a16="http://schemas.microsoft.com/office/drawing/2014/main" val="3268017120"/>
                    </a:ext>
                  </a:extLst>
                </a:gridCol>
                <a:gridCol w="4746231">
                  <a:extLst>
                    <a:ext uri="{9D8B030D-6E8A-4147-A177-3AD203B41FA5}">
                      <a16:colId xmlns:a16="http://schemas.microsoft.com/office/drawing/2014/main" val="458166509"/>
                    </a:ext>
                  </a:extLst>
                </a:gridCol>
              </a:tblGrid>
              <a:tr h="546359">
                <a:tc>
                  <a:txBody>
                    <a:bodyPr/>
                    <a:lstStyle/>
                    <a:p>
                      <a:r>
                        <a:rPr lang="en-US" sz="1800" b="0">
                          <a:solidFill>
                            <a:schemeClr val="tx2"/>
                          </a:solidFill>
                          <a:latin typeface="Franklin Gothic Book" panose="020B0503020102020204" pitchFamily="34" charset="0"/>
                        </a:rPr>
                        <a:t>3:00 pm</a:t>
                      </a:r>
                    </a:p>
                  </a:txBody>
                  <a:tcPr anchor="ctr">
                    <a:lnL w="12700" cmpd="sng">
                      <a:noFill/>
                    </a:lnL>
                    <a:lnR w="12700" cmpd="sng">
                      <a:noFill/>
                    </a:lnR>
                    <a:lnT w="28575" cap="flat" cmpd="sng" algn="ctr">
                      <a:solidFill>
                        <a:srgbClr val="C00000"/>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r>
                        <a:rPr lang="en-US" sz="1800" b="0">
                          <a:solidFill>
                            <a:schemeClr val="tx2"/>
                          </a:solidFill>
                          <a:latin typeface="Franklin Gothic Book" panose="020B0503020102020204" pitchFamily="34" charset="0"/>
                        </a:rPr>
                        <a:t>Welcome and Introduction</a:t>
                      </a:r>
                    </a:p>
                  </a:txBody>
                  <a:tcPr anchor="ctr">
                    <a:lnL w="12700" cmpd="sng">
                      <a:noFill/>
                    </a:lnL>
                    <a:lnR w="12700" cmpd="sng">
                      <a:noFill/>
                    </a:lnR>
                    <a:lnT w="28575" cap="flat" cmpd="sng" algn="ctr">
                      <a:solidFill>
                        <a:srgbClr val="C00000"/>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r>
                        <a:rPr lang="en-US" sz="1800" b="0">
                          <a:solidFill>
                            <a:schemeClr val="tx2"/>
                          </a:solidFill>
                          <a:latin typeface="Franklin Gothic Book" panose="020B0503020102020204" pitchFamily="34" charset="0"/>
                        </a:rPr>
                        <a:t>Britt Sanderson, MS, MPH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a:solidFill>
                            <a:schemeClr val="tx2"/>
                          </a:solidFill>
                          <a:latin typeface="Franklin Gothic Book" panose="020B0503020102020204" pitchFamily="34" charset="0"/>
                        </a:rPr>
                        <a:t>Altarum Institute</a:t>
                      </a:r>
                    </a:p>
                  </a:txBody>
                  <a:tcPr anchor="ctr">
                    <a:lnL w="12700" cmpd="sng">
                      <a:noFill/>
                    </a:lnL>
                    <a:lnR w="12700" cmpd="sng">
                      <a:noFill/>
                    </a:lnR>
                    <a:lnT w="28575" cap="flat" cmpd="sng" algn="ctr">
                      <a:solidFill>
                        <a:srgbClr val="C00000"/>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78270582"/>
                  </a:ext>
                </a:extLst>
              </a:tr>
              <a:tr h="546359">
                <a:tc>
                  <a:txBody>
                    <a:bodyPr/>
                    <a:lstStyle/>
                    <a:p>
                      <a:r>
                        <a:rPr lang="en-US" sz="1800">
                          <a:solidFill>
                            <a:schemeClr val="tx2"/>
                          </a:solidFill>
                          <a:latin typeface="Franklin Gothic Book" panose="020B0503020102020204" pitchFamily="34" charset="0"/>
                        </a:rPr>
                        <a:t>3:05 pm</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sz="1800">
                          <a:solidFill>
                            <a:schemeClr val="tx2"/>
                          </a:solidFill>
                          <a:latin typeface="Franklin Gothic Book" panose="020B0503020102020204" pitchFamily="34" charset="0"/>
                        </a:rPr>
                        <a:t>Introduction to H.R. 1</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sz="1800">
                          <a:solidFill>
                            <a:schemeClr val="tx2"/>
                          </a:solidFill>
                          <a:latin typeface="Franklin Gothic Book"/>
                        </a:rPr>
                        <a:t>Mary Rozga, PhD, RDN </a:t>
                      </a:r>
                    </a:p>
                    <a:p>
                      <a:r>
                        <a:rPr lang="en-US" sz="1800">
                          <a:solidFill>
                            <a:schemeClr val="tx2"/>
                          </a:solidFill>
                          <a:latin typeface="Franklin Gothic Book" panose="020B0503020102020204" pitchFamily="34" charset="0"/>
                        </a:rPr>
                        <a:t>Altarum Institute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39908717"/>
                  </a:ext>
                </a:extLst>
              </a:tr>
              <a:tr h="546359">
                <a:tc>
                  <a:txBody>
                    <a:bodyPr/>
                    <a:lstStyle/>
                    <a:p>
                      <a:r>
                        <a:rPr lang="en-US" sz="1800">
                          <a:solidFill>
                            <a:schemeClr val="tx2"/>
                          </a:solidFill>
                          <a:latin typeface="Franklin Gothic Book" panose="020B0503020102020204" pitchFamily="34" charset="0"/>
                        </a:rPr>
                        <a:t>3:15 pm</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800">
                          <a:solidFill>
                            <a:schemeClr val="tx2"/>
                          </a:solidFill>
                          <a:latin typeface="Franklin Gothic Book" panose="020B0503020102020204" pitchFamily="34" charset="0"/>
                        </a:rPr>
                        <a:t>H.R. 1 Impacts on Medicaid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800">
                          <a:solidFill>
                            <a:schemeClr val="tx2"/>
                          </a:solidFill>
                          <a:latin typeface="Franklin Gothic Book" panose="020B0503020102020204" pitchFamily="34" charset="0"/>
                        </a:rPr>
                        <a:t>Laura Harker, MPH</a:t>
                      </a:r>
                      <a:br>
                        <a:rPr lang="en-US" sz="1800">
                          <a:solidFill>
                            <a:schemeClr val="tx2"/>
                          </a:solidFill>
                          <a:latin typeface="Franklin Gothic Book" panose="020B0503020102020204" pitchFamily="34" charset="0"/>
                        </a:rPr>
                      </a:br>
                      <a:r>
                        <a:rPr lang="en-US" sz="1800">
                          <a:solidFill>
                            <a:schemeClr val="tx2"/>
                          </a:solidFill>
                          <a:latin typeface="Franklin Gothic Book" panose="020B0503020102020204" pitchFamily="34" charset="0"/>
                        </a:rPr>
                        <a:t>Center on Budget and Policy Priorities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33265769"/>
                  </a:ext>
                </a:extLst>
              </a:tr>
              <a:tr h="814974">
                <a:tc>
                  <a:txBody>
                    <a:bodyPr/>
                    <a:lstStyle/>
                    <a:p>
                      <a:r>
                        <a:rPr lang="en-US" sz="1800">
                          <a:solidFill>
                            <a:schemeClr val="tx2"/>
                          </a:solidFill>
                          <a:latin typeface="Franklin Gothic Book" panose="020B0503020102020204" pitchFamily="34" charset="0"/>
                        </a:rPr>
                        <a:t>3:25 pm</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800">
                          <a:solidFill>
                            <a:schemeClr val="tx2"/>
                          </a:solidFill>
                          <a:latin typeface="Franklin Gothic Book" panose="020B0503020102020204" pitchFamily="34" charset="0"/>
                        </a:rPr>
                        <a:t>Existing Affordability Burdens among Medicaid Enrollees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800">
                          <a:solidFill>
                            <a:schemeClr val="tx2"/>
                          </a:solidFill>
                          <a:latin typeface="Franklin Gothic Book" panose="020B0503020102020204" pitchFamily="34" charset="0"/>
                        </a:rPr>
                        <a:t>Alexandra Allen, MSPPM </a:t>
                      </a:r>
                    </a:p>
                    <a:p>
                      <a:r>
                        <a:rPr lang="en-US" sz="1800">
                          <a:solidFill>
                            <a:schemeClr val="tx2"/>
                          </a:solidFill>
                          <a:latin typeface="Franklin Gothic Book" panose="020B0503020102020204" pitchFamily="34" charset="0"/>
                        </a:rPr>
                        <a:t>Altarum Institute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39391172"/>
                  </a:ext>
                </a:extLst>
              </a:tr>
              <a:tr h="814974">
                <a:tc>
                  <a:txBody>
                    <a:bodyPr/>
                    <a:lstStyle/>
                    <a:p>
                      <a:r>
                        <a:rPr lang="en-US" sz="1800">
                          <a:solidFill>
                            <a:schemeClr val="tx2"/>
                          </a:solidFill>
                          <a:latin typeface="Franklin Gothic Book" panose="020B0503020102020204" pitchFamily="34" charset="0"/>
                        </a:rPr>
                        <a:t>3:30 pm</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800">
                          <a:solidFill>
                            <a:schemeClr val="tx2"/>
                          </a:solidFill>
                          <a:latin typeface="Franklin Gothic Book" panose="020B0503020102020204" pitchFamily="34" charset="0"/>
                        </a:rPr>
                        <a:t>Existing Affordability Burdens among Marketplace Enrollees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800">
                          <a:solidFill>
                            <a:schemeClr val="tx2"/>
                          </a:solidFill>
                          <a:latin typeface="Franklin Gothic Book" panose="020B0503020102020204" pitchFamily="34" charset="0"/>
                        </a:rPr>
                        <a:t>Megan Szalwinski, MSW</a:t>
                      </a:r>
                    </a:p>
                    <a:p>
                      <a:r>
                        <a:rPr lang="en-US" sz="1800">
                          <a:solidFill>
                            <a:schemeClr val="tx2"/>
                          </a:solidFill>
                          <a:latin typeface="Franklin Gothic Book" panose="020B0503020102020204" pitchFamily="34" charset="0"/>
                        </a:rPr>
                        <a:t>Altarum Institute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01563504"/>
                  </a:ext>
                </a:extLst>
              </a:tr>
              <a:tr h="814974">
                <a:tc>
                  <a:txBody>
                    <a:bodyPr/>
                    <a:lstStyle/>
                    <a:p>
                      <a:r>
                        <a:rPr lang="en-US" sz="1800">
                          <a:solidFill>
                            <a:schemeClr val="tx2"/>
                          </a:solidFill>
                          <a:latin typeface="Franklin Gothic Book" panose="020B0503020102020204" pitchFamily="34" charset="0"/>
                        </a:rPr>
                        <a:t>3:35 pm</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800">
                          <a:solidFill>
                            <a:schemeClr val="tx2"/>
                          </a:solidFill>
                          <a:latin typeface="Franklin Gothic Book" panose="020B0503020102020204" pitchFamily="34" charset="0"/>
                        </a:rPr>
                        <a:t>H.R. 1 Impacts on Marketplace Coverage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800">
                          <a:solidFill>
                            <a:schemeClr val="tx2"/>
                          </a:solidFill>
                          <a:latin typeface="Franklin Gothic Book" panose="020B0503020102020204" pitchFamily="34" charset="0"/>
                        </a:rPr>
                        <a:t>Dan Meuse, MBA </a:t>
                      </a:r>
                    </a:p>
                    <a:p>
                      <a:r>
                        <a:rPr lang="en-US" sz="1800">
                          <a:solidFill>
                            <a:schemeClr val="tx2"/>
                          </a:solidFill>
                          <a:latin typeface="Franklin Gothic Book" panose="020B0503020102020204" pitchFamily="34" charset="0"/>
                        </a:rPr>
                        <a:t>State Health and Value Strategies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64313618"/>
                  </a:ext>
                </a:extLst>
              </a:tr>
              <a:tr h="546359">
                <a:tc>
                  <a:txBody>
                    <a:bodyPr/>
                    <a:lstStyle/>
                    <a:p>
                      <a:r>
                        <a:rPr lang="en-US" sz="1800">
                          <a:solidFill>
                            <a:schemeClr val="tx2"/>
                          </a:solidFill>
                          <a:latin typeface="Franklin Gothic Book" panose="020B0503020102020204" pitchFamily="34" charset="0"/>
                        </a:rPr>
                        <a:t>3:45 pm</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800">
                          <a:solidFill>
                            <a:schemeClr val="tx2"/>
                          </a:solidFill>
                          <a:latin typeface="Franklin Gothic Book" panose="020B0503020102020204" pitchFamily="34" charset="0"/>
                        </a:rPr>
                        <a:t>Panel Discussion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800">
                          <a:solidFill>
                            <a:schemeClr val="tx2"/>
                          </a:solidFill>
                          <a:latin typeface="Franklin Gothic Book" panose="020B0503020102020204" pitchFamily="34" charset="0"/>
                        </a:rPr>
                        <a:t>Britt Sanderson, MS, MPH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chemeClr val="tx2"/>
                          </a:solidFill>
                          <a:latin typeface="Franklin Gothic Book" panose="020B0503020102020204" pitchFamily="34" charset="0"/>
                        </a:rPr>
                        <a:t>Altarum Institute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85103184"/>
                  </a:ext>
                </a:extLst>
              </a:tr>
              <a:tr h="546359">
                <a:tc>
                  <a:txBody>
                    <a:bodyPr/>
                    <a:lstStyle/>
                    <a:p>
                      <a:r>
                        <a:rPr lang="en-US" sz="1800">
                          <a:solidFill>
                            <a:schemeClr val="tx2"/>
                          </a:solidFill>
                          <a:latin typeface="Franklin Gothic Book" panose="020B0503020102020204" pitchFamily="34" charset="0"/>
                        </a:rPr>
                        <a:t>3:55 pm</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800">
                          <a:solidFill>
                            <a:schemeClr val="tx2"/>
                          </a:solidFill>
                          <a:latin typeface="Franklin Gothic Book" panose="020B0503020102020204" pitchFamily="34" charset="0"/>
                        </a:rPr>
                        <a:t>Adjourn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800">
                          <a:solidFill>
                            <a:schemeClr val="tx2"/>
                          </a:solidFill>
                          <a:latin typeface="Franklin Gothic Book" panose="020B0503020102020204" pitchFamily="34" charset="0"/>
                        </a:rPr>
                        <a:t>Britt Sanderson, MS, MPH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chemeClr val="tx2"/>
                          </a:solidFill>
                          <a:latin typeface="Franklin Gothic Book" panose="020B0503020102020204" pitchFamily="34" charset="0"/>
                        </a:rPr>
                        <a:t>Altarum Institute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66164516"/>
                  </a:ext>
                </a:extLst>
              </a:tr>
            </a:tbl>
          </a:graphicData>
        </a:graphic>
      </p:graphicFrame>
      <p:sp>
        <p:nvSpPr>
          <p:cNvPr id="4" name="Slide Number Placeholder 3">
            <a:extLst>
              <a:ext uri="{FF2B5EF4-FFF2-40B4-BE49-F238E27FC236}">
                <a16:creationId xmlns:a16="http://schemas.microsoft.com/office/drawing/2014/main" id="{A69707DD-8E97-05F5-5E9A-329716DDA8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5558353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08549-1DFA-D8DF-A9B3-57952AA75DF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7AAE62E-65EC-6EE8-AD10-E9ABFF0E1550}"/>
              </a:ext>
            </a:extLst>
          </p:cNvPr>
          <p:cNvSpPr>
            <a:spLocks noGrp="1"/>
          </p:cNvSpPr>
          <p:nvPr>
            <p:ph type="title"/>
          </p:nvPr>
        </p:nvSpPr>
        <p:spPr>
          <a:xfrm>
            <a:off x="838200" y="597022"/>
            <a:ext cx="10515600" cy="1325563"/>
          </a:xfrm>
        </p:spPr>
        <p:txBody>
          <a:bodyPr>
            <a:normAutofit/>
          </a:bodyPr>
          <a:lstStyle/>
          <a:p>
            <a:pPr algn="ctr"/>
            <a:r>
              <a:rPr lang="en-US" sz="2800"/>
              <a:t>Median Percent Worried About </a:t>
            </a:r>
            <a:br>
              <a:rPr lang="en-US" sz="2800"/>
            </a:br>
            <a:r>
              <a:rPr lang="en-US" sz="2800"/>
              <a:t>Losing Health Insurance (2021-2025)</a:t>
            </a:r>
          </a:p>
        </p:txBody>
      </p:sp>
      <p:graphicFrame>
        <p:nvGraphicFramePr>
          <p:cNvPr id="6" name="Content Placeholder 5" descr="Bar chart showing the median percent worried about losing health insurance from 2021 to 2025. Data is: Medicaid at 50%, Employer insurance at 30%, Marketplace insurance at 41%, and Medicare at 20%. ">
            <a:extLst>
              <a:ext uri="{FF2B5EF4-FFF2-40B4-BE49-F238E27FC236}">
                <a16:creationId xmlns:a16="http://schemas.microsoft.com/office/drawing/2014/main" id="{92AFB67D-BAEB-993B-7E25-40A0AA436172}"/>
              </a:ext>
            </a:extLst>
          </p:cNvPr>
          <p:cNvGraphicFramePr>
            <a:graphicFrameLocks noGrp="1"/>
          </p:cNvGraphicFramePr>
          <p:nvPr>
            <p:ph idx="1"/>
            <p:extLst>
              <p:ext uri="{D42A27DB-BD31-4B8C-83A1-F6EECF244321}">
                <p14:modId xmlns:p14="http://schemas.microsoft.com/office/powerpoint/2010/main" val="3263028093"/>
              </p:ext>
            </p:extLst>
          </p:nvPr>
        </p:nvGraphicFramePr>
        <p:xfrm>
          <a:off x="419100" y="1922585"/>
          <a:ext cx="11353800" cy="4616327"/>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BFB70AF8-70F9-5A47-E08E-9E82E253B45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712844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515497-C87C-92AD-55FD-9ADE45E5927F}"/>
              </a:ext>
            </a:extLst>
          </p:cNvPr>
          <p:cNvSpPr>
            <a:spLocks noGrp="1"/>
          </p:cNvSpPr>
          <p:nvPr>
            <p:ph type="title"/>
          </p:nvPr>
        </p:nvSpPr>
        <p:spPr>
          <a:xfrm>
            <a:off x="515816" y="443036"/>
            <a:ext cx="10515600" cy="1325563"/>
          </a:xfrm>
        </p:spPr>
        <p:txBody>
          <a:bodyPr/>
          <a:lstStyle/>
          <a:p>
            <a:r>
              <a:rPr lang="en-US"/>
              <a:t>Key Takeaways</a:t>
            </a:r>
          </a:p>
        </p:txBody>
      </p:sp>
      <p:sp>
        <p:nvSpPr>
          <p:cNvPr id="7" name="Content Placeholder 6">
            <a:extLst>
              <a:ext uri="{FF2B5EF4-FFF2-40B4-BE49-F238E27FC236}">
                <a16:creationId xmlns:a16="http://schemas.microsoft.com/office/drawing/2014/main" id="{AE28FC26-F8D5-54BC-8EB2-B2B5CB9E0966}"/>
              </a:ext>
            </a:extLst>
          </p:cNvPr>
          <p:cNvSpPr>
            <a:spLocks noGrp="1"/>
          </p:cNvSpPr>
          <p:nvPr>
            <p:ph sz="half" idx="1"/>
          </p:nvPr>
        </p:nvSpPr>
        <p:spPr>
          <a:xfrm>
            <a:off x="515816" y="1592610"/>
            <a:ext cx="6342185" cy="4822354"/>
          </a:xfrm>
          <a:solidFill>
            <a:srgbClr val="DFEBF7"/>
          </a:solidFill>
          <a:ln>
            <a:solidFill>
              <a:srgbClr val="003D56"/>
            </a:solidFill>
          </a:ln>
        </p:spPr>
        <p:txBody>
          <a:bodyPr tIns="91440">
            <a:normAutofit fontScale="85000" lnSpcReduction="10000"/>
          </a:bodyPr>
          <a:lstStyle/>
          <a:p>
            <a:pPr marL="0" indent="0">
              <a:spcBef>
                <a:spcPts val="1200"/>
              </a:spcBef>
              <a:buNone/>
              <a:defRPr/>
            </a:pPr>
            <a:r>
              <a:rPr lang="en-US">
                <a:latin typeface="Franklin Gothic Demi" panose="020B0703020102020204" pitchFamily="34" charset="0"/>
              </a:rPr>
              <a:t>CHES Survey data consistently shows that:</a:t>
            </a:r>
          </a:p>
          <a:p>
            <a:r>
              <a:rPr lang="en-US" sz="2400" b="1"/>
              <a:t>Medicaid enrollees experience healthcare affordability burdens at higher rates than those with other insurance types, including:</a:t>
            </a:r>
          </a:p>
          <a:p>
            <a:pPr lvl="1"/>
            <a:r>
              <a:rPr lang="en-US" sz="2100"/>
              <a:t>Going without care due to cost</a:t>
            </a:r>
          </a:p>
          <a:p>
            <a:pPr lvl="1"/>
            <a:r>
              <a:rPr lang="en-US" sz="2100"/>
              <a:t>Overdue medical bills</a:t>
            </a:r>
          </a:p>
          <a:p>
            <a:r>
              <a:rPr lang="en-US" sz="2400"/>
              <a:t>Medicaid enrollees face affordability challenges due to:</a:t>
            </a:r>
          </a:p>
          <a:p>
            <a:pPr lvl="1"/>
            <a:r>
              <a:rPr lang="en-US" sz="2100" b="1"/>
              <a:t>Limited coverage for certain services</a:t>
            </a:r>
            <a:r>
              <a:rPr lang="en-US" sz="2100"/>
              <a:t>, including dental care, behavioral health services, certain prescription drugs</a:t>
            </a:r>
          </a:p>
          <a:p>
            <a:pPr lvl="1"/>
            <a:r>
              <a:rPr lang="en-US" sz="2100" b="1"/>
              <a:t>Lack of providers who will accept their coverage </a:t>
            </a:r>
            <a:r>
              <a:rPr lang="en-US" sz="2100"/>
              <a:t>(network adequacy) forcing them to pay out-of-pocket costs or go without care due to cost</a:t>
            </a:r>
          </a:p>
          <a:p>
            <a:r>
              <a:rPr lang="en-US" sz="2400" b="1"/>
              <a:t>Medicaid enrollees report higher rates of worry about losing their health insurance </a:t>
            </a:r>
            <a:r>
              <a:rPr lang="en-US" sz="2400"/>
              <a:t>than those with other insurance type</a:t>
            </a:r>
          </a:p>
          <a:p>
            <a:endParaRPr lang="en-US"/>
          </a:p>
        </p:txBody>
      </p:sp>
      <p:sp>
        <p:nvSpPr>
          <p:cNvPr id="15" name="Content Placeholder 13" descr="Arrow Right with solid fill">
            <a:extLst>
              <a:ext uri="{FF2B5EF4-FFF2-40B4-BE49-F238E27FC236}">
                <a16:creationId xmlns:a16="http://schemas.microsoft.com/office/drawing/2014/main" id="{A36E788A-91B3-2C31-CEFC-9F9647C27160}"/>
              </a:ext>
            </a:extLst>
          </p:cNvPr>
          <p:cNvSpPr/>
          <p:nvPr/>
        </p:nvSpPr>
        <p:spPr>
          <a:xfrm>
            <a:off x="7178299" y="2885702"/>
            <a:ext cx="762000" cy="1086595"/>
          </a:xfrm>
          <a:prstGeom prst="rightArrow">
            <a:avLst/>
          </a:prstGeom>
          <a:solidFill>
            <a:srgbClr val="003D56"/>
          </a:solidFill>
          <a:ln w="11708"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ontent Placeholder 10">
            <a:extLst>
              <a:ext uri="{FF2B5EF4-FFF2-40B4-BE49-F238E27FC236}">
                <a16:creationId xmlns:a16="http://schemas.microsoft.com/office/drawing/2014/main" id="{BB9EA2B5-B185-A40D-EC43-DBCCD65D5AA1}"/>
              </a:ext>
            </a:extLst>
          </p:cNvPr>
          <p:cNvSpPr>
            <a:spLocks noGrp="1"/>
          </p:cNvSpPr>
          <p:nvPr>
            <p:ph sz="half" idx="2"/>
          </p:nvPr>
        </p:nvSpPr>
        <p:spPr>
          <a:xfrm>
            <a:off x="8260597" y="1942367"/>
            <a:ext cx="3789534" cy="4413983"/>
          </a:xfrm>
        </p:spPr>
        <p:txBody>
          <a:bodyPr>
            <a:normAutofit/>
          </a:bodyPr>
          <a:lstStyle/>
          <a:p>
            <a:pPr marL="0" indent="0">
              <a:buNone/>
            </a:pPr>
            <a:r>
              <a:rPr lang="en-US" sz="2000">
                <a:latin typeface="Franklin Gothic Demi" panose="020B0703020102020204" pitchFamily="34" charset="0"/>
              </a:rPr>
              <a:t>Potential H.R. 1 Implications:</a:t>
            </a:r>
          </a:p>
          <a:p>
            <a:r>
              <a:rPr lang="en-US" sz="2000"/>
              <a:t>Challenges affording services no longer covered due to funding cuts.</a:t>
            </a:r>
          </a:p>
          <a:p>
            <a:r>
              <a:rPr lang="en-US" sz="2000"/>
              <a:t>Challenges affording new Medicaid cost-sharing.</a:t>
            </a:r>
          </a:p>
          <a:p>
            <a:r>
              <a:rPr lang="en-US" sz="2000"/>
              <a:t>Worry about losing Medicaid coverage due to work requirements, increased eligibility checks, reduced populations covered due to funding cuts.</a:t>
            </a:r>
          </a:p>
          <a:p>
            <a:pPr marL="0" indent="0">
              <a:buNone/>
            </a:pPr>
            <a:endParaRPr lang="en-US"/>
          </a:p>
        </p:txBody>
      </p:sp>
      <p:sp>
        <p:nvSpPr>
          <p:cNvPr id="10" name="Slide Number Placeholder 9">
            <a:extLst>
              <a:ext uri="{FF2B5EF4-FFF2-40B4-BE49-F238E27FC236}">
                <a16:creationId xmlns:a16="http://schemas.microsoft.com/office/drawing/2014/main" id="{60A0CC07-4466-57B4-484C-F0DF4963551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5163936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8B941D8-5140-D10E-7AF1-46FAE8221310}"/>
              </a:ext>
            </a:extLst>
          </p:cNvPr>
          <p:cNvSpPr>
            <a:spLocks noGrp="1"/>
          </p:cNvSpPr>
          <p:nvPr>
            <p:ph type="title"/>
          </p:nvPr>
        </p:nvSpPr>
        <p:spPr/>
        <p:txBody>
          <a:bodyPr/>
          <a:lstStyle/>
          <a:p>
            <a:r>
              <a:rPr lang="en-US"/>
              <a:t>Health Care Affordability Burdens:  </a:t>
            </a:r>
            <a:br>
              <a:rPr lang="en-US"/>
            </a:br>
            <a:r>
              <a:rPr lang="en-US"/>
              <a:t>Marketplace Enrollees</a:t>
            </a:r>
          </a:p>
        </p:txBody>
      </p:sp>
      <p:sp>
        <p:nvSpPr>
          <p:cNvPr id="7" name="Text Placeholder 6">
            <a:extLst>
              <a:ext uri="{FF2B5EF4-FFF2-40B4-BE49-F238E27FC236}">
                <a16:creationId xmlns:a16="http://schemas.microsoft.com/office/drawing/2014/main" id="{586583FD-06B9-6748-48E3-B2ACBCDD74C8}"/>
              </a:ext>
            </a:extLst>
          </p:cNvPr>
          <p:cNvSpPr>
            <a:spLocks noGrp="1"/>
          </p:cNvSpPr>
          <p:nvPr>
            <p:ph sz="quarter" idx="10"/>
          </p:nvPr>
        </p:nvSpPr>
        <p:spPr/>
        <p:txBody>
          <a:bodyPr/>
          <a:lstStyle/>
          <a:p>
            <a:pPr marL="0" indent="0">
              <a:buNone/>
            </a:pPr>
            <a:r>
              <a:rPr lang="en-US"/>
              <a:t>Megan Szalwinski </a:t>
            </a:r>
          </a:p>
        </p:txBody>
      </p:sp>
      <p:sp>
        <p:nvSpPr>
          <p:cNvPr id="2" name="Slide Number Placeholder 1">
            <a:extLst>
              <a:ext uri="{FF2B5EF4-FFF2-40B4-BE49-F238E27FC236}">
                <a16:creationId xmlns:a16="http://schemas.microsoft.com/office/drawing/2014/main" id="{4C558754-45C2-1CAC-FA0A-74C4F21A25DC}"/>
              </a:ext>
            </a:extLst>
          </p:cNvPr>
          <p:cNvSpPr>
            <a:spLocks noGrp="1"/>
          </p:cNvSpPr>
          <p:nvPr>
            <p:ph type="sldNum" sz="quarter" idx="4294967295"/>
          </p:nvPr>
        </p:nvSpPr>
        <p:spPr>
          <a:xfrm>
            <a:off x="94488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1923717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CBBBFE-E246-3B8F-ABF3-26DD91A36511}"/>
              </a:ext>
            </a:extLst>
          </p:cNvPr>
          <p:cNvSpPr>
            <a:spLocks noGrp="1"/>
          </p:cNvSpPr>
          <p:nvPr>
            <p:ph type="title"/>
          </p:nvPr>
        </p:nvSpPr>
        <p:spPr>
          <a:xfrm>
            <a:off x="838200" y="500062"/>
            <a:ext cx="10515600" cy="1325563"/>
          </a:xfrm>
        </p:spPr>
        <p:txBody>
          <a:bodyPr>
            <a:noAutofit/>
          </a:bodyPr>
          <a:lstStyle/>
          <a:p>
            <a:pPr algn="ctr"/>
            <a:r>
              <a:rPr lang="en-US" sz="2800"/>
              <a:t>Median Percentage of Respondents who Experienced Any Health Care Affordability Burdens (2021-2025), by Insurance Type</a:t>
            </a:r>
          </a:p>
        </p:txBody>
      </p:sp>
      <p:graphicFrame>
        <p:nvGraphicFramePr>
          <p:cNvPr id="8" name="Content Placeholder 7" descr="Chart showing the median percentage of respondents who experienced any health care affordability burdens by insurance type and year from 2021 to 2025 with a focus on Marketplace enrollees. In 2021 they had 58%, in 2022 they and 69%, in 2023 they had 74%, in 2024 they had 81%, in 2025 they had 79%.&#10;">
            <a:extLst>
              <a:ext uri="{FF2B5EF4-FFF2-40B4-BE49-F238E27FC236}">
                <a16:creationId xmlns:a16="http://schemas.microsoft.com/office/drawing/2014/main" id="{C4096731-95C8-A524-BE6C-92552271D751}"/>
              </a:ext>
            </a:extLst>
          </p:cNvPr>
          <p:cNvGraphicFramePr>
            <a:graphicFrameLocks noGrp="1"/>
          </p:cNvGraphicFramePr>
          <p:nvPr>
            <p:ph idx="1"/>
            <p:extLst>
              <p:ext uri="{D42A27DB-BD31-4B8C-83A1-F6EECF244321}">
                <p14:modId xmlns:p14="http://schemas.microsoft.com/office/powerpoint/2010/main" val="1670746831"/>
              </p:ext>
            </p:extLst>
          </p:nvPr>
        </p:nvGraphicFramePr>
        <p:xfrm>
          <a:off x="107674" y="1843168"/>
          <a:ext cx="11976652"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D5FF3F44-0BC8-9120-F7A8-5327B7CF79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1930036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CBBBFE-E246-3B8F-ABF3-26DD91A36511}"/>
              </a:ext>
            </a:extLst>
          </p:cNvPr>
          <p:cNvSpPr>
            <a:spLocks noGrp="1"/>
          </p:cNvSpPr>
          <p:nvPr>
            <p:ph type="title"/>
          </p:nvPr>
        </p:nvSpPr>
        <p:spPr>
          <a:xfrm>
            <a:off x="838200" y="500062"/>
            <a:ext cx="10515600" cy="1325563"/>
          </a:xfrm>
        </p:spPr>
        <p:txBody>
          <a:bodyPr>
            <a:noAutofit/>
          </a:bodyPr>
          <a:lstStyle/>
          <a:p>
            <a:pPr algn="ctr"/>
            <a:r>
              <a:rPr lang="en-US" sz="2800"/>
              <a:t>Median Percentage of Respondents who Experienced Any Health Care Affordability Burdens (2021-2025), Marketplace Enrollees</a:t>
            </a:r>
          </a:p>
        </p:txBody>
      </p:sp>
      <p:graphicFrame>
        <p:nvGraphicFramePr>
          <p:cNvPr id="8" name="Content Placeholder 7" descr="Bar chart showing median percentage of respondents who experienced any health care affordability burdens from 2021 - 2025, but only showing marketplace enrollee data: 2021 at 58%, 2022 at 69%, 2023 at 74%, 2024 at 81%, and 2025 at 79%. ">
            <a:extLst>
              <a:ext uri="{FF2B5EF4-FFF2-40B4-BE49-F238E27FC236}">
                <a16:creationId xmlns:a16="http://schemas.microsoft.com/office/drawing/2014/main" id="{C4096731-95C8-A524-BE6C-92552271D751}"/>
              </a:ext>
            </a:extLst>
          </p:cNvPr>
          <p:cNvGraphicFramePr>
            <a:graphicFrameLocks noGrp="1"/>
          </p:cNvGraphicFramePr>
          <p:nvPr>
            <p:ph idx="1"/>
            <p:extLst>
              <p:ext uri="{D42A27DB-BD31-4B8C-83A1-F6EECF244321}">
                <p14:modId xmlns:p14="http://schemas.microsoft.com/office/powerpoint/2010/main" val="873098218"/>
              </p:ext>
            </p:extLst>
          </p:nvPr>
        </p:nvGraphicFramePr>
        <p:xfrm>
          <a:off x="595745" y="1825625"/>
          <a:ext cx="10758055"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4D42CF8B-13B3-BEDD-CCB1-57A7B2CF205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5702579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FBFA8FD-C55E-1ED7-19CE-C4D1E7BFE2D9}"/>
              </a:ext>
            </a:extLst>
          </p:cNvPr>
          <p:cNvSpPr>
            <a:spLocks noGrp="1"/>
          </p:cNvSpPr>
          <p:nvPr>
            <p:ph type="title"/>
          </p:nvPr>
        </p:nvSpPr>
        <p:spPr>
          <a:xfrm>
            <a:off x="838200" y="648005"/>
            <a:ext cx="10515600" cy="1325563"/>
          </a:xfrm>
        </p:spPr>
        <p:txBody>
          <a:bodyPr>
            <a:noAutofit/>
          </a:bodyPr>
          <a:lstStyle/>
          <a:p>
            <a:pPr algn="ctr"/>
            <a:r>
              <a:rPr lang="en-US" sz="2800">
                <a:solidFill>
                  <a:srgbClr val="D53520"/>
                </a:solidFill>
                <a:latin typeface="Franklin Gothic Demi" panose="020B0703020102020204" pitchFamily="34" charset="0"/>
              </a:rPr>
              <a:t>Median Percentage of Respondents who Experienced</a:t>
            </a:r>
            <a:br>
              <a:rPr lang="en-US" sz="2800">
                <a:solidFill>
                  <a:srgbClr val="D53520"/>
                </a:solidFill>
                <a:latin typeface="Franklin Gothic Demi" panose="020B0703020102020204" pitchFamily="34" charset="0"/>
              </a:rPr>
            </a:br>
            <a:r>
              <a:rPr lang="en-US" sz="2800">
                <a:solidFill>
                  <a:srgbClr val="D53520"/>
                </a:solidFill>
                <a:latin typeface="Franklin Gothic Demi" panose="020B0703020102020204" pitchFamily="34" charset="0"/>
              </a:rPr>
              <a:t> Any Financial Burden Due to Medical Bills, </a:t>
            </a:r>
            <a:br>
              <a:rPr lang="en-US" sz="2800" u="sng">
                <a:solidFill>
                  <a:srgbClr val="D53520"/>
                </a:solidFill>
                <a:latin typeface="Franklin Gothic Demi" panose="020B0703020102020204" pitchFamily="34" charset="0"/>
              </a:rPr>
            </a:br>
            <a:r>
              <a:rPr lang="en-US" sz="2800">
                <a:solidFill>
                  <a:srgbClr val="D53520"/>
                </a:solidFill>
                <a:latin typeface="Franklin Gothic Demi" panose="020B0703020102020204" pitchFamily="34" charset="0"/>
              </a:rPr>
              <a:t>by Insurance Type</a:t>
            </a:r>
          </a:p>
        </p:txBody>
      </p:sp>
      <p:graphicFrame>
        <p:nvGraphicFramePr>
          <p:cNvPr id="13" name="Content Placeholder 12" descr="Bar chart showing the median percentage of respondents who experienced any financial burden due to medical bills by insurance type. Numbers are: Marketplace at 52%, Medicaid at 50%, Employer insurance at 43%, and Medicare at 25%. ">
            <a:extLst>
              <a:ext uri="{FF2B5EF4-FFF2-40B4-BE49-F238E27FC236}">
                <a16:creationId xmlns:a16="http://schemas.microsoft.com/office/drawing/2014/main" id="{1BB8BFD5-0DA0-8E7F-D540-CB12103413CB}"/>
              </a:ext>
            </a:extLst>
          </p:cNvPr>
          <p:cNvGraphicFramePr>
            <a:graphicFrameLocks noGrp="1"/>
          </p:cNvGraphicFramePr>
          <p:nvPr>
            <p:ph sz="half" idx="1"/>
            <p:extLst>
              <p:ext uri="{D42A27DB-BD31-4B8C-83A1-F6EECF244321}">
                <p14:modId xmlns:p14="http://schemas.microsoft.com/office/powerpoint/2010/main" val="1458215527"/>
              </p:ext>
            </p:extLst>
          </p:nvPr>
        </p:nvGraphicFramePr>
        <p:xfrm>
          <a:off x="838199" y="1973568"/>
          <a:ext cx="10436157" cy="3999993"/>
        </p:xfrm>
        <a:graphic>
          <a:graphicData uri="http://schemas.openxmlformats.org/drawingml/2006/chart">
            <c:chart xmlns:c="http://schemas.openxmlformats.org/drawingml/2006/chart" xmlns:r="http://schemas.openxmlformats.org/officeDocument/2006/relationships" r:id="rId3"/>
          </a:graphicData>
        </a:graphic>
      </p:graphicFrame>
      <p:sp>
        <p:nvSpPr>
          <p:cNvPr id="14" name="Content Placeholder 13">
            <a:extLst>
              <a:ext uri="{FF2B5EF4-FFF2-40B4-BE49-F238E27FC236}">
                <a16:creationId xmlns:a16="http://schemas.microsoft.com/office/drawing/2014/main" id="{1DFE317F-D258-BD4D-AD44-BE90567B56D0}"/>
              </a:ext>
            </a:extLst>
          </p:cNvPr>
          <p:cNvSpPr>
            <a:spLocks noGrp="1"/>
          </p:cNvSpPr>
          <p:nvPr>
            <p:ph sz="half" idx="2"/>
          </p:nvPr>
        </p:nvSpPr>
        <p:spPr>
          <a:xfrm>
            <a:off x="838199" y="6010256"/>
            <a:ext cx="10515601" cy="681038"/>
          </a:xfrm>
        </p:spPr>
        <p:txBody>
          <a:bodyPr>
            <a:normAutofit/>
          </a:bodyPr>
          <a:lstStyle/>
          <a:p>
            <a:pPr marL="0" indent="0">
              <a:buNone/>
            </a:pPr>
            <a:r>
              <a:rPr lang="en-US" sz="1800" i="1">
                <a:latin typeface="Franklin Gothic Book" panose="020B0503020102020204" pitchFamily="34" charset="0"/>
              </a:rPr>
              <a:t>*Only includes surveys conducted from 2022 – 2025, excluding states where one or more insurance types did not have sufficient sample slide to report separate estimates, or were combined. </a:t>
            </a:r>
          </a:p>
        </p:txBody>
      </p:sp>
      <p:sp>
        <p:nvSpPr>
          <p:cNvPr id="2" name="Slide Number Placeholder 1">
            <a:extLst>
              <a:ext uri="{FF2B5EF4-FFF2-40B4-BE49-F238E27FC236}">
                <a16:creationId xmlns:a16="http://schemas.microsoft.com/office/drawing/2014/main" id="{65D44E18-A992-5884-5A4C-4508FD03905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3099248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9CBBA-F177-E9D0-C66D-FE5263750F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720A13-9B45-DF81-1B9D-F1F6A44D1A41}"/>
              </a:ext>
            </a:extLst>
          </p:cNvPr>
          <p:cNvSpPr>
            <a:spLocks noGrp="1"/>
          </p:cNvSpPr>
          <p:nvPr>
            <p:ph type="title"/>
          </p:nvPr>
        </p:nvSpPr>
        <p:spPr>
          <a:xfrm>
            <a:off x="360329" y="679449"/>
            <a:ext cx="11468100" cy="1325563"/>
          </a:xfrm>
        </p:spPr>
        <p:txBody>
          <a:bodyPr>
            <a:noAutofit/>
          </a:bodyPr>
          <a:lstStyle/>
          <a:p>
            <a:pPr algn="ctr"/>
            <a:r>
              <a:rPr lang="en-US" sz="2800"/>
              <a:t>Median Percentage of Respondents who Expressed </a:t>
            </a:r>
            <a:br>
              <a:rPr lang="en-US" sz="2800"/>
            </a:br>
            <a:r>
              <a:rPr lang="en-US" sz="2800"/>
              <a:t>Worry About Losing Health Insurance, by Insurance Type</a:t>
            </a:r>
            <a:br>
              <a:rPr lang="en-US" sz="2800"/>
            </a:br>
            <a:r>
              <a:rPr lang="en-US" sz="2800"/>
              <a:t>(2021-2025) </a:t>
            </a:r>
          </a:p>
        </p:txBody>
      </p:sp>
      <p:graphicFrame>
        <p:nvGraphicFramePr>
          <p:cNvPr id="8" name="Content Placeholder 7" descr="Bar chart showing the median percentage of respondents who expressed worry about losing health insurance by insurance type for each CHESS year. The focus is on Marketplace enrollees whose data is: 2021 at 38%, 2022 at 37%, 2023 at 41%, 2024 at 42%, and 2025 at 43%. ">
            <a:extLst>
              <a:ext uri="{FF2B5EF4-FFF2-40B4-BE49-F238E27FC236}">
                <a16:creationId xmlns:a16="http://schemas.microsoft.com/office/drawing/2014/main" id="{9D0C7C67-8CE3-3259-DE96-F2CCB684E756}"/>
              </a:ext>
            </a:extLst>
          </p:cNvPr>
          <p:cNvGraphicFramePr>
            <a:graphicFrameLocks noGrp="1"/>
          </p:cNvGraphicFramePr>
          <p:nvPr>
            <p:ph idx="1"/>
            <p:extLst>
              <p:ext uri="{D42A27DB-BD31-4B8C-83A1-F6EECF244321}">
                <p14:modId xmlns:p14="http://schemas.microsoft.com/office/powerpoint/2010/main" val="2411095240"/>
              </p:ext>
            </p:extLst>
          </p:nvPr>
        </p:nvGraphicFramePr>
        <p:xfrm>
          <a:off x="116732" y="2005012"/>
          <a:ext cx="11955294"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E02D7954-E04E-2FEB-63B6-5AAE1EEA51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40306054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CC4D3-6BF5-0C10-8F65-E8C13220A581}"/>
              </a:ext>
            </a:extLst>
          </p:cNvPr>
          <p:cNvSpPr>
            <a:spLocks noGrp="1"/>
          </p:cNvSpPr>
          <p:nvPr>
            <p:ph type="title"/>
          </p:nvPr>
        </p:nvSpPr>
        <p:spPr>
          <a:xfrm>
            <a:off x="838200" y="679449"/>
            <a:ext cx="10515600" cy="1325563"/>
          </a:xfrm>
        </p:spPr>
        <p:txBody>
          <a:bodyPr>
            <a:normAutofit/>
          </a:bodyPr>
          <a:lstStyle/>
          <a:p>
            <a:pPr algn="ctr"/>
            <a:r>
              <a:rPr lang="en-US" sz="2800"/>
              <a:t>Median Percentage of Respondents who Expressed</a:t>
            </a:r>
            <a:br>
              <a:rPr lang="en-US" sz="2800"/>
            </a:br>
            <a:r>
              <a:rPr lang="en-US" sz="2800"/>
              <a:t> Worry About Losing Health Insurance</a:t>
            </a:r>
            <a:br>
              <a:rPr lang="en-US" sz="2800"/>
            </a:br>
            <a:r>
              <a:rPr lang="en-US" sz="2800"/>
              <a:t>(2021-2025), Marketplace Enrollees</a:t>
            </a:r>
          </a:p>
        </p:txBody>
      </p:sp>
      <p:graphicFrame>
        <p:nvGraphicFramePr>
          <p:cNvPr id="8" name="Content Placeholder 7" descr="Bar chart showing marketplace only data for the median percentage of respondents who expressed worry about losing health insurance from 2021 - 2025. Data is: 2021 at 38%, 2022 at 37%, 2023 at 41%, 2024 at 42% and 2025 at 43%. ">
            <a:extLst>
              <a:ext uri="{FF2B5EF4-FFF2-40B4-BE49-F238E27FC236}">
                <a16:creationId xmlns:a16="http://schemas.microsoft.com/office/drawing/2014/main" id="{356C3386-6307-E9F0-9CE2-8A1723281D6D}"/>
              </a:ext>
            </a:extLst>
          </p:cNvPr>
          <p:cNvGraphicFramePr>
            <a:graphicFrameLocks noGrp="1"/>
          </p:cNvGraphicFramePr>
          <p:nvPr>
            <p:ph idx="1"/>
            <p:extLst>
              <p:ext uri="{D42A27DB-BD31-4B8C-83A1-F6EECF244321}">
                <p14:modId xmlns:p14="http://schemas.microsoft.com/office/powerpoint/2010/main" val="3336037362"/>
              </p:ext>
            </p:extLst>
          </p:nvPr>
        </p:nvGraphicFramePr>
        <p:xfrm>
          <a:off x="838200" y="2005012"/>
          <a:ext cx="10515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B16143F5-F3EC-B9D9-3812-99F75E089E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2235410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36820" y="1684020"/>
            <a:ext cx="6837474" cy="2196703"/>
          </a:xfrm>
        </p:spPr>
        <p:txBody>
          <a:bodyPr/>
          <a:lstStyle/>
          <a:p>
            <a:pPr algn="r"/>
            <a:r>
              <a:rPr lang="en-US" sz="4000" b="1" dirty="0">
                <a:solidFill>
                  <a:schemeClr val="bg1"/>
                </a:solidFill>
                <a:cs typeface="Helvetica Neue Medium"/>
              </a:rPr>
              <a:t>H.R.1 Changes to Marketplace Coverage and Enrollment</a:t>
            </a:r>
          </a:p>
        </p:txBody>
      </p:sp>
      <p:sp>
        <p:nvSpPr>
          <p:cNvPr id="3" name="Subtitle 2"/>
          <p:cNvSpPr>
            <a:spLocks noGrp="1"/>
          </p:cNvSpPr>
          <p:nvPr>
            <p:ph type="subTitle" idx="1"/>
          </p:nvPr>
        </p:nvSpPr>
        <p:spPr>
          <a:xfrm>
            <a:off x="6775244" y="3000401"/>
            <a:ext cx="4870450" cy="1298074"/>
          </a:xfrm>
        </p:spPr>
        <p:txBody>
          <a:bodyPr/>
          <a:lstStyle/>
          <a:p>
            <a:pPr algn="r"/>
            <a:endParaRPr lang="en-US" sz="2400" dirty="0">
              <a:solidFill>
                <a:srgbClr val="FFFFFF"/>
              </a:solidFill>
              <a:cs typeface="Helvetica Neue"/>
            </a:endParaRPr>
          </a:p>
          <a:p>
            <a:pPr algn="r"/>
            <a:r>
              <a:rPr lang="en-US" sz="2400" dirty="0">
                <a:solidFill>
                  <a:srgbClr val="FFFFFF"/>
                </a:solidFill>
                <a:cs typeface="Helvetica Neue"/>
              </a:rPr>
              <a:t>Healthcare Value Hub H.R.1 Webinar</a:t>
            </a:r>
            <a:br>
              <a:rPr lang="en-US" sz="2400" dirty="0">
                <a:solidFill>
                  <a:srgbClr val="FFFFFF"/>
                </a:solidFill>
                <a:cs typeface="Helvetica Neue"/>
              </a:rPr>
            </a:br>
            <a:r>
              <a:rPr lang="en-US" sz="2400" dirty="0">
                <a:solidFill>
                  <a:srgbClr val="FFFFFF"/>
                </a:solidFill>
                <a:cs typeface="Helvetica Neue"/>
              </a:rPr>
              <a:t>April 8, 2026</a:t>
            </a:r>
          </a:p>
        </p:txBody>
      </p:sp>
      <p:sp>
        <p:nvSpPr>
          <p:cNvPr id="4" name="TextBox 3"/>
          <p:cNvSpPr txBox="1"/>
          <p:nvPr/>
        </p:nvSpPr>
        <p:spPr>
          <a:xfrm>
            <a:off x="7849802" y="5761122"/>
            <a:ext cx="3795892"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white"/>
                </a:solidFill>
                <a:effectLst/>
                <a:uLnTx/>
                <a:uFillTx/>
                <a:latin typeface="Avenir Medium Oblique" charset="0"/>
                <a:ea typeface="Avenir Medium Oblique" charset="0"/>
                <a:cs typeface="Avenir Medium Oblique" charset="0"/>
              </a:rPr>
              <a:t>A grantee of the Robert Wood Johnson Foundation</a:t>
            </a:r>
          </a:p>
        </p:txBody>
      </p:sp>
      <p:pic>
        <p:nvPicPr>
          <p:cNvPr id="5" name="Picture 4" descr="Logo of State Health and Value Strategies"/>
          <p:cNvPicPr>
            <a:picLocks noChangeAspect="1"/>
          </p:cNvPicPr>
          <p:nvPr/>
        </p:nvPicPr>
        <p:blipFill>
          <a:blip r:embed="rId2"/>
          <a:stretch>
            <a:fillRect/>
          </a:stretch>
        </p:blipFill>
        <p:spPr>
          <a:xfrm>
            <a:off x="7908214" y="4716226"/>
            <a:ext cx="3609145" cy="969348"/>
          </a:xfrm>
          <a:prstGeom prst="rect">
            <a:avLst/>
          </a:prstGeom>
        </p:spPr>
      </p:pic>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rPr>
              <a:t>www.shvs.org</a:t>
            </a:r>
          </a:p>
        </p:txBody>
      </p:sp>
    </p:spTree>
    <p:extLst>
      <p:ext uri="{BB962C8B-B14F-4D97-AF65-F5344CB8AC3E}">
        <p14:creationId xmlns:p14="http://schemas.microsoft.com/office/powerpoint/2010/main" val="9562644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2440" y="1122364"/>
            <a:ext cx="9505749" cy="642269"/>
          </a:xfrm>
        </p:spPr>
        <p:txBody>
          <a:bodyPr>
            <a:noAutofit/>
          </a:bodyPr>
          <a:lstStyle/>
          <a:p>
            <a:pPr algn="l"/>
            <a:r>
              <a:rPr lang="en-US" sz="3600" dirty="0">
                <a:solidFill>
                  <a:schemeClr val="bg1"/>
                </a:solidFill>
              </a:rPr>
              <a:t>About State Health and Value Strategies</a:t>
            </a:r>
          </a:p>
        </p:txBody>
      </p:sp>
      <p:sp>
        <p:nvSpPr>
          <p:cNvPr id="3" name="Subtitle 2"/>
          <p:cNvSpPr>
            <a:spLocks noGrp="1"/>
          </p:cNvSpPr>
          <p:nvPr>
            <p:ph type="subTitle" idx="1"/>
          </p:nvPr>
        </p:nvSpPr>
        <p:spPr>
          <a:xfrm>
            <a:off x="472440" y="2213810"/>
            <a:ext cx="9505749" cy="3807428"/>
          </a:xfrm>
        </p:spPr>
        <p:txBody>
          <a:bodyPr>
            <a:noAutofit/>
          </a:bodyPr>
          <a:lstStyle/>
          <a:p>
            <a:pPr algn="l">
              <a:lnSpc>
                <a:spcPct val="100000"/>
              </a:lnSpc>
              <a:spcBef>
                <a:spcPts val="0"/>
              </a:spcBef>
            </a:pPr>
            <a:r>
              <a:rPr lang="en-US" sz="1800" dirty="0">
                <a:solidFill>
                  <a:schemeClr val="bg1"/>
                </a:solidFill>
                <a:ea typeface="Calibri" panose="020F0502020204030204" pitchFamily="34" charset="0"/>
                <a:cs typeface="Times New Roman" panose="02020603050405020304" pitchFamily="18" charset="0"/>
              </a:rPr>
              <a:t>State Health and Value Strategies (SHVS) </a:t>
            </a:r>
            <a:r>
              <a:rPr lang="en-US" sz="1800" dirty="0">
                <a:solidFill>
                  <a:schemeClr val="bg1"/>
                </a:solidFill>
                <a:ea typeface="Times New Roman" panose="02020603050405020304" pitchFamily="18" charset="0"/>
                <a:cs typeface="Times New Roman" panose="02020603050405020304" pitchFamily="18" charset="0"/>
              </a:rPr>
              <a:t>assists states in their efforts to transform health and healthcare by providing targeted technical assistance to state officials and agencies.</a:t>
            </a:r>
            <a:r>
              <a:rPr lang="en-US" sz="1800" dirty="0">
                <a:solidFill>
                  <a:schemeClr val="bg1"/>
                </a:solidFill>
                <a:ea typeface="Calibri" panose="020F0502020204030204" pitchFamily="34" charset="0"/>
                <a:cs typeface="Times New Roman" panose="02020603050405020304" pitchFamily="18" charset="0"/>
              </a:rPr>
              <a:t> The program is a grantee of the Robert Wood Johnson Foundation, led by staff at Princeton University’s School of Public and International Affairs. The program connects states with experts and peers to undertake healthcare transformation initiatives. By engaging state officials, the program provides lessons learned, highlights successful strategies, and brings together states with experts in the field. </a:t>
            </a:r>
            <a:r>
              <a:rPr lang="en-US" sz="1800" dirty="0">
                <a:solidFill>
                  <a:schemeClr val="bg1"/>
                </a:solidFill>
                <a:ea typeface="Helvetica Neue" charset="0"/>
                <a:cs typeface="Helvetica Neue" charset="0"/>
              </a:rPr>
              <a:t>Learn more at </a:t>
            </a:r>
            <a:r>
              <a:rPr lang="en-US" sz="1800" u="sng" dirty="0">
                <a:solidFill>
                  <a:schemeClr val="bg1"/>
                </a:solidFill>
                <a:ea typeface="Helvetica Neue" charset="0"/>
                <a:cs typeface="Helvetica Neue" charset="0"/>
              </a:rPr>
              <a:t>www.shvs.org</a:t>
            </a:r>
            <a:r>
              <a:rPr lang="en-US" sz="1800" dirty="0">
                <a:solidFill>
                  <a:schemeClr val="bg1"/>
                </a:solidFill>
                <a:ea typeface="Helvetica Neue" charset="0"/>
                <a:cs typeface="Helvetica Neue" charset="0"/>
              </a:rPr>
              <a:t>.</a:t>
            </a:r>
          </a:p>
          <a:p>
            <a:pPr algn="l">
              <a:lnSpc>
                <a:spcPct val="100000"/>
              </a:lnSpc>
              <a:spcBef>
                <a:spcPts val="0"/>
              </a:spcBef>
            </a:pPr>
            <a:endParaRPr lang="en-US" sz="800" b="1" dirty="0">
              <a:solidFill>
                <a:schemeClr val="bg1"/>
              </a:solidFill>
              <a:ea typeface="Helvetica Neue" charset="0"/>
              <a:cs typeface="Helvetica Neue" charset="0"/>
            </a:endParaRPr>
          </a:p>
          <a:p>
            <a:pPr algn="l">
              <a:lnSpc>
                <a:spcPct val="100000"/>
              </a:lnSpc>
              <a:spcBef>
                <a:spcPts val="0"/>
              </a:spcBef>
            </a:pPr>
            <a:endParaRPr lang="en-US" sz="800" b="1" dirty="0">
              <a:solidFill>
                <a:schemeClr val="bg1"/>
              </a:solidFill>
              <a:ea typeface="Helvetica Neue" charset="0"/>
              <a:cs typeface="Helvetica Neue" charset="0"/>
            </a:endParaRPr>
          </a:p>
          <a:p>
            <a:pPr algn="l">
              <a:lnSpc>
                <a:spcPct val="100000"/>
              </a:lnSpc>
              <a:spcBef>
                <a:spcPts val="0"/>
              </a:spcBef>
            </a:pPr>
            <a:r>
              <a:rPr lang="en-US" sz="1800" b="1" dirty="0">
                <a:solidFill>
                  <a:schemeClr val="bg1"/>
                </a:solidFill>
                <a:ea typeface="Helvetica Neue" charset="0"/>
                <a:cs typeface="Helvetica Neue" charset="0"/>
              </a:rPr>
              <a:t>Questions? </a:t>
            </a:r>
            <a:r>
              <a:rPr lang="en-US" sz="1800" dirty="0">
                <a:solidFill>
                  <a:schemeClr val="bg1"/>
                </a:solidFill>
                <a:ea typeface="Helvetica Neue" charset="0"/>
                <a:cs typeface="Helvetica Neue" charset="0"/>
              </a:rPr>
              <a:t>Email Heather Howard at heatherh@Princeton.edu.</a:t>
            </a:r>
          </a:p>
          <a:p>
            <a:pPr algn="l">
              <a:lnSpc>
                <a:spcPct val="100000"/>
              </a:lnSpc>
              <a:spcBef>
                <a:spcPts val="0"/>
              </a:spcBef>
            </a:pPr>
            <a:endParaRPr lang="en-US" sz="1800" dirty="0">
              <a:solidFill>
                <a:schemeClr val="bg1"/>
              </a:solidFill>
              <a:ea typeface="Helvetica Neue" charset="0"/>
              <a:cs typeface="Helvetica Neue" charset="0"/>
            </a:endParaRPr>
          </a:p>
          <a:p>
            <a:pPr algn="l">
              <a:lnSpc>
                <a:spcPct val="100000"/>
              </a:lnSpc>
              <a:spcBef>
                <a:spcPts val="0"/>
              </a:spcBef>
            </a:pPr>
            <a:r>
              <a:rPr lang="en-US" sz="1400" i="1" dirty="0">
                <a:solidFill>
                  <a:schemeClr val="bg1"/>
                </a:solidFill>
                <a:cs typeface="Arial" panose="020B0604020202020204" pitchFamily="34" charset="0"/>
              </a:rPr>
              <a:t>Support for this presentation was provided by the Robert Wood Johnson Foundation. </a:t>
            </a:r>
          </a:p>
          <a:p>
            <a:pPr algn="l">
              <a:lnSpc>
                <a:spcPct val="100000"/>
              </a:lnSpc>
              <a:spcBef>
                <a:spcPts val="0"/>
              </a:spcBef>
            </a:pPr>
            <a:r>
              <a:rPr lang="en-US" sz="1400" i="1" dirty="0">
                <a:solidFill>
                  <a:schemeClr val="bg1"/>
                </a:solidFill>
                <a:cs typeface="Arial" panose="020B0604020202020204" pitchFamily="34" charset="0"/>
              </a:rPr>
              <a:t>The views expressed here do not necessarily reflect the views of the Foundation. </a:t>
            </a:r>
            <a:endParaRPr lang="en-US" sz="1400" dirty="0">
              <a:solidFill>
                <a:schemeClr val="bg1"/>
              </a:solidFill>
              <a:cs typeface="Arial" panose="020B0604020202020204" pitchFamily="34" charset="0"/>
            </a:endParaRPr>
          </a:p>
          <a:p>
            <a:pPr algn="l">
              <a:lnSpc>
                <a:spcPct val="107000"/>
              </a:lnSpc>
              <a:spcBef>
                <a:spcPts val="0"/>
              </a:spcBef>
              <a:spcAft>
                <a:spcPts val="750"/>
              </a:spcAft>
            </a:pPr>
            <a:endParaRPr lang="en-US" sz="1800" dirty="0">
              <a:solidFill>
                <a:schemeClr val="bg1"/>
              </a:solidFill>
              <a:latin typeface="Helvetica Neue" charset="0"/>
              <a:ea typeface="Helvetica Neue" charset="0"/>
              <a:cs typeface="Helvetica Neue" charset="0"/>
            </a:endParaRP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472440" y="1941095"/>
            <a:ext cx="950574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1487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017D380-4984-6EC4-91AD-CDB318AF6235}"/>
              </a:ext>
            </a:extLst>
          </p:cNvPr>
          <p:cNvSpPr>
            <a:spLocks noGrp="1"/>
          </p:cNvSpPr>
          <p:nvPr>
            <p:ph type="title"/>
          </p:nvPr>
        </p:nvSpPr>
        <p:spPr>
          <a:xfrm>
            <a:off x="838200" y="800553"/>
            <a:ext cx="10515600" cy="1325563"/>
          </a:xfrm>
        </p:spPr>
        <p:txBody>
          <a:bodyPr>
            <a:normAutofit fontScale="90000"/>
          </a:bodyPr>
          <a:lstStyle/>
          <a:p>
            <a:r>
              <a:rPr lang="en-US" sz="2200" i="1"/>
              <a:t>About Altarum’s Healthcare Value Hub</a:t>
            </a:r>
            <a:br>
              <a:rPr lang="en-US"/>
            </a:br>
            <a:r>
              <a:rPr lang="en-US" sz="4000"/>
              <a:t>Consumer Healthcare Experience State Survey (CHESS) </a:t>
            </a:r>
            <a:endParaRPr lang="en-US"/>
          </a:p>
        </p:txBody>
      </p:sp>
      <p:pic>
        <p:nvPicPr>
          <p:cNvPr id="12" name="Content Placeholder 11" descr="Map of United States showing which states the CHESS survey has been administered in and which year. All states have had a CHESS survey except: Montana, Wyoming, North Dakota, South Dakota, Nebraska, Iowa, Arizona, Arkansas, Alabama, South Carolina, Delaware, Hawaii, and Vermont. ">
            <a:extLst>
              <a:ext uri="{FF2B5EF4-FFF2-40B4-BE49-F238E27FC236}">
                <a16:creationId xmlns:a16="http://schemas.microsoft.com/office/drawing/2014/main" id="{66A0FD3E-B016-329A-9A9F-E00961D87398}"/>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720436" y="2271008"/>
            <a:ext cx="5299363" cy="4131062"/>
          </a:xfrm>
          <a:prstGeom prst="rect">
            <a:avLst/>
          </a:prstGeom>
        </p:spPr>
      </p:pic>
      <p:pic>
        <p:nvPicPr>
          <p:cNvPr id="14" name="Content Placeholder 13" descr="Picture showing the 5 briefs that are published for each CHESS state">
            <a:extLst>
              <a:ext uri="{FF2B5EF4-FFF2-40B4-BE49-F238E27FC236}">
                <a16:creationId xmlns:a16="http://schemas.microsoft.com/office/drawing/2014/main" id="{07F6E53C-37E8-B0CD-C34D-2C7B0A5596EA}"/>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511636" y="1857878"/>
            <a:ext cx="4842164" cy="4639791"/>
          </a:xfrm>
          <a:prstGeom prst="rect">
            <a:avLst/>
          </a:prstGeom>
        </p:spPr>
      </p:pic>
      <p:sp>
        <p:nvSpPr>
          <p:cNvPr id="4" name="Slide Number Placeholder 3">
            <a:extLst>
              <a:ext uri="{FF2B5EF4-FFF2-40B4-BE49-F238E27FC236}">
                <a16:creationId xmlns:a16="http://schemas.microsoft.com/office/drawing/2014/main" id="{996EA9FC-AFF3-9D2E-4C4E-7CAE8119F3C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536426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5B658-82EA-977D-6F2F-53E048095D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DCCAE3-9651-DEC3-8F30-CE98EDE9A437}"/>
              </a:ext>
            </a:extLst>
          </p:cNvPr>
          <p:cNvSpPr>
            <a:spLocks noGrp="1"/>
          </p:cNvSpPr>
          <p:nvPr>
            <p:ph type="title"/>
          </p:nvPr>
        </p:nvSpPr>
        <p:spPr>
          <a:xfrm>
            <a:off x="440498" y="430207"/>
            <a:ext cx="8459360" cy="1143000"/>
          </a:xfrm>
        </p:spPr>
        <p:txBody>
          <a:bodyPr>
            <a:normAutofit/>
          </a:bodyPr>
          <a:lstStyle/>
          <a:p>
            <a:r>
              <a:rPr lang="en-US" sz="2800" b="1" dirty="0">
                <a:latin typeface="Calibri"/>
                <a:ea typeface="Calibri"/>
              </a:rPr>
              <a:t>H.R.1: Removing Repayment Limits, Beginning in 2026 </a:t>
            </a:r>
            <a:endParaRPr lang="en-US" sz="2800" dirty="0"/>
          </a:p>
        </p:txBody>
      </p:sp>
      <p:grpSp>
        <p:nvGrpSpPr>
          <p:cNvPr id="3" name="Group 2" descr="The slide reads as follows:&#10;&#10;Eliminate the Cap on APTC Recapture (Section 71305) &#10;&#10;The law removes the limitation on APTC repayment, meaning that enrollees will be responsible for repaying all APTC in excess of the PTC calculated on the tax return.&#10;Previous statutory limits: For the 2025 tax year, the repayment limit for a single filer is $375 for a person with income less than 200% of the FPL, up to $1,575 for a person with income between 300% and 400% of the FPL. (Amounts are doubled for filing statuses other than single; there is no repayment cap for people with income over 400% of the FPL.)&#10;Current regulatory exception: Current regulations create a special exception for the lowest-income tax filers. A person who is determined by the Marketplace to have projected income over 100% of the FPL, but at tax filing has income that falls under 100% of the FPL, is not required to repay the entire APTC received.&#10;">
            <a:extLst>
              <a:ext uri="{FF2B5EF4-FFF2-40B4-BE49-F238E27FC236}">
                <a16:creationId xmlns:a16="http://schemas.microsoft.com/office/drawing/2014/main" id="{4A83B407-49CD-5EA7-0988-96B6D36183E0}"/>
              </a:ext>
            </a:extLst>
          </p:cNvPr>
          <p:cNvGrpSpPr/>
          <p:nvPr/>
        </p:nvGrpSpPr>
        <p:grpSpPr>
          <a:xfrm>
            <a:off x="352793" y="1616198"/>
            <a:ext cx="10219175" cy="3861520"/>
            <a:chOff x="352793" y="1616198"/>
            <a:chExt cx="10219175" cy="3861520"/>
          </a:xfrm>
        </p:grpSpPr>
        <p:sp>
          <p:nvSpPr>
            <p:cNvPr id="14" name="Rectangle 13" descr="Eliminate the Cap on APTC Recapture (Section 71305)&#10;">
              <a:extLst>
                <a:ext uri="{FF2B5EF4-FFF2-40B4-BE49-F238E27FC236}">
                  <a16:creationId xmlns:a16="http://schemas.microsoft.com/office/drawing/2014/main" id="{A373599E-4E89-8A79-196B-172620AB6B7D}"/>
                </a:ext>
              </a:extLst>
            </p:cNvPr>
            <p:cNvSpPr/>
            <p:nvPr/>
          </p:nvSpPr>
          <p:spPr>
            <a:xfrm>
              <a:off x="352793" y="1707779"/>
              <a:ext cx="8689121" cy="324620"/>
            </a:xfrm>
            <a:prstGeom prst="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rPr>
                <a:t>Eliminate the Cap on APTC Recapture (Section 71305)</a:t>
              </a:r>
            </a:p>
          </p:txBody>
        </p:sp>
        <p:sp>
          <p:nvSpPr>
            <p:cNvPr id="16" name="Oval 15">
              <a:extLst>
                <a:ext uri="{FF2B5EF4-FFF2-40B4-BE49-F238E27FC236}">
                  <a16:creationId xmlns:a16="http://schemas.microsoft.com/office/drawing/2014/main" id="{EC68A963-1065-AFA3-B706-772B4E85DD2A}"/>
                </a:ext>
              </a:extLst>
            </p:cNvPr>
            <p:cNvSpPr>
              <a:spLocks noChangeAspect="1"/>
            </p:cNvSpPr>
            <p:nvPr/>
          </p:nvSpPr>
          <p:spPr>
            <a:xfrm>
              <a:off x="577816" y="1616198"/>
              <a:ext cx="563644" cy="563644"/>
            </a:xfrm>
            <a:prstGeom prst="ellipse">
              <a:avLst/>
            </a:prstGeom>
            <a:solidFill>
              <a:srgbClr val="E9674F"/>
            </a:solidFill>
            <a:ln w="38100">
              <a:solidFill>
                <a:srgbClr val="E96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Arial"/>
              </a:endParaRPr>
            </a:p>
          </p:txBody>
        </p:sp>
        <p:sp>
          <p:nvSpPr>
            <p:cNvPr id="7" name="TextBox 6" descr="Eliminate the Cap on APTC Recapture (Section 71315) &#10;The law removes the limitation on APTC repayment, meaning that enrollees will be responsible for repaying all APTC in excess of the PTC calculated on the tax return.&#10;Previous statutory limits: For the 2025 tax year, the repayment limit for a single filer is $375 for a person with income less than 200% of the FPL, up to $1,575 for a person with income between 300% and 400% of the FPL. (Amounts are doubled for filing statuses other than single; there is no repayment cap for people with income over 400% of the FPL.)&#10;Current regulatory exception: Current regulations create a special exception for the lowest-income tax filers. A person who is determined by the Marketplace to have projected income over 100% of the FPL, but at tax filing has income that falls under 100% of the FPL, is not required to repay the entire APTC received.">
              <a:extLst>
                <a:ext uri="{FF2B5EF4-FFF2-40B4-BE49-F238E27FC236}">
                  <a16:creationId xmlns:a16="http://schemas.microsoft.com/office/drawing/2014/main" id="{51D54B49-44FB-0125-04A8-218699C95228}"/>
                </a:ext>
              </a:extLst>
            </p:cNvPr>
            <p:cNvSpPr txBox="1"/>
            <p:nvPr/>
          </p:nvSpPr>
          <p:spPr>
            <a:xfrm>
              <a:off x="822544" y="2292231"/>
              <a:ext cx="9749424" cy="318548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
                  <a:srgbClr val="E9674F"/>
                </a:buClr>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The law removes the limitation on APTC repayment, meaning that enrollees will be responsible for repaying </a:t>
              </a:r>
              <a:r>
                <a:rPr kumimoji="0" lang="en-US" sz="1600" b="0" i="0" u="sng" strike="noStrike" kern="1200" cap="none" spc="0" normalizeH="0" baseline="0" noProof="0">
                  <a:ln>
                    <a:noFill/>
                  </a:ln>
                  <a:solidFill>
                    <a:prstClr val="black"/>
                  </a:solidFill>
                  <a:effectLst/>
                  <a:uLnTx/>
                  <a:uFillTx/>
                  <a:latin typeface="Calibri" panose="020F0502020204030204"/>
                  <a:ea typeface="+mn-ea"/>
                  <a:cs typeface="Arial"/>
                </a:rPr>
                <a:t>all</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 APTC in excess of the PTC calculated on the tax return.</a:t>
              </a:r>
            </a:p>
            <a:p>
              <a:pPr marL="285750" marR="0" lvl="0" indent="-285750" algn="l" defTabSz="914400" rtl="0" eaLnBrk="1" fontAlgn="auto" latinLnBrk="0" hangingPunct="1">
                <a:lnSpc>
                  <a:spcPct val="100000"/>
                </a:lnSpc>
                <a:spcBef>
                  <a:spcPts val="0"/>
                </a:spcBef>
                <a:spcAft>
                  <a:spcPts val="600"/>
                </a:spcAft>
                <a:buClr>
                  <a:srgbClr val="E9674F"/>
                </a:buClr>
                <a:buSzTx/>
                <a:buFont typeface="Arial" panose="020B0604020202020204" pitchFamily="34" charset="0"/>
                <a:buChar char="•"/>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rPr>
                <a:t>Previous statutory limits: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For the 2025 tax year, the repayment limit for a single filer is $375 for a person with income less than 200% of the FPL, up to $1,575 for a person with income between 300% and 400% of the FPL. (Amounts are doubled for filing statuses other than single; there is no repayment cap for people with income over 400% of the FPL.)</a:t>
              </a:r>
            </a:p>
            <a:p>
              <a:pPr marL="285750" marR="0" lvl="0" indent="-285750" algn="l" defTabSz="914400" rtl="0" eaLnBrk="1" fontAlgn="auto" latinLnBrk="0" hangingPunct="1">
                <a:lnSpc>
                  <a:spcPct val="100000"/>
                </a:lnSpc>
                <a:spcBef>
                  <a:spcPts val="0"/>
                </a:spcBef>
                <a:spcAft>
                  <a:spcPts val="1200"/>
                </a:spcAft>
                <a:buClr>
                  <a:srgbClr val="E9674F"/>
                </a:buClr>
                <a:buSzTx/>
                <a:buFont typeface="Arial" panose="020B0604020202020204" pitchFamily="34" charset="0"/>
                <a:buChar char="•"/>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rPr>
                <a:t>Current regulatory exception: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Current regulations create a special exception for the lowest-income tax filers. A person who is determined by the Marketplace to have projected income over 100% of the FPL, but at tax filing has income that falls under 100% of the FPL, is not required to repay the entire APTC received.</a:t>
              </a:r>
            </a:p>
            <a:p>
              <a:pPr marL="0" marR="0" lvl="0" indent="0" algn="l" defTabSz="914400" rtl="0" eaLnBrk="1" fontAlgn="auto" latinLnBrk="0" hangingPunct="1">
                <a:lnSpc>
                  <a:spcPct val="100000"/>
                </a:lnSpc>
                <a:spcBef>
                  <a:spcPts val="0"/>
                </a:spcBef>
                <a:spcAft>
                  <a:spcPts val="600"/>
                </a:spcAft>
                <a:buClr>
                  <a:srgbClr val="E9674F"/>
                </a:buClr>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endParaRPr>
            </a:p>
            <a:p>
              <a:pPr marL="0" marR="0" lvl="0" indent="0" algn="l" defTabSz="914400" rtl="0" eaLnBrk="1" fontAlgn="auto" latinLnBrk="0" hangingPunct="1">
                <a:lnSpc>
                  <a:spcPct val="100000"/>
                </a:lnSpc>
                <a:spcBef>
                  <a:spcPts val="0"/>
                </a:spcBef>
                <a:spcAft>
                  <a:spcPts val="600"/>
                </a:spcAft>
                <a:buClr>
                  <a:srgbClr val="E9674F"/>
                </a:buClr>
                <a:buSzTx/>
                <a:buFontTx/>
                <a:buNone/>
                <a:tabLst/>
                <a:defRPr/>
              </a:pPr>
              <a:endPar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endParaRPr>
            </a:p>
          </p:txBody>
        </p:sp>
        <p:pic>
          <p:nvPicPr>
            <p:cNvPr id="22" name="Graphic 21" descr="Transfer1 with solid fill">
              <a:extLst>
                <a:ext uri="{FF2B5EF4-FFF2-40B4-BE49-F238E27FC236}">
                  <a16:creationId xmlns:a16="http://schemas.microsoft.com/office/drawing/2014/main" id="{D6B7EB99-784D-4DBB-321A-6F37CDE169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3780" y="1658324"/>
              <a:ext cx="479393" cy="479393"/>
            </a:xfrm>
            <a:prstGeom prst="rect">
              <a:avLst/>
            </a:prstGeom>
          </p:spPr>
        </p:pic>
      </p:grpSp>
    </p:spTree>
    <p:extLst>
      <p:ext uri="{BB962C8B-B14F-4D97-AF65-F5344CB8AC3E}">
        <p14:creationId xmlns:p14="http://schemas.microsoft.com/office/powerpoint/2010/main" val="3749391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1951D-6F51-7215-F41C-DEEBEAA25C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3AFE70-52CE-DE0C-28B4-9A2A5DD17FEB}"/>
              </a:ext>
            </a:extLst>
          </p:cNvPr>
          <p:cNvSpPr>
            <a:spLocks noGrp="1"/>
          </p:cNvSpPr>
          <p:nvPr>
            <p:ph type="title"/>
          </p:nvPr>
        </p:nvSpPr>
        <p:spPr>
          <a:xfrm>
            <a:off x="448712" y="439047"/>
            <a:ext cx="8686800" cy="1143000"/>
          </a:xfrm>
        </p:spPr>
        <p:txBody>
          <a:bodyPr>
            <a:normAutofit/>
          </a:bodyPr>
          <a:lstStyle/>
          <a:p>
            <a:r>
              <a:rPr lang="en-US" sz="2800" b="1" dirty="0">
                <a:latin typeface="Calibri"/>
                <a:ea typeface="Calibri"/>
              </a:rPr>
              <a:t>H.R.1: Other Marketplace Changes, Beginning in PY 2026</a:t>
            </a:r>
            <a:endParaRPr lang="en-US" sz="2800" u="sng" dirty="0"/>
          </a:p>
        </p:txBody>
      </p:sp>
      <p:grpSp>
        <p:nvGrpSpPr>
          <p:cNvPr id="6" name="Group 5" descr="Slide reads as follows: &#10;&#10;End Tax Credits for Income-based Special Enrollment Periods (SEP) (Section 71304)&#10;The law prohibits enrollees from receiving PTC if they enroll through an income-based SEP, unless the SEP is also tied to a life change. Considered with the final rule, this effectively ends the SEP for people with income up to 150% of the FPL. &#10;&#10;Require Enrollees Receiving APTC to File Taxes and Reconcile the Credit (Section 71303)&#10;The law requires enrollees who receive APTC to file their tax return and reconcile the APTC received against the PTC they are entitled to receive based on actual income and household composition. Enrollees who did not file and reconcile in the applicable tax year will lose APTC.&#10;Term All Bronze and Catastrophic Plans as High-Deductible Health Plans (Section 71307)&#10;This provision considers all bronze and catastrophic Marketplace plans to be high-deductible health plans (HDHPs), making them eligible to be paired with a health savings account (HSA).&#10;Some Marketplace plans already qualify as HDHPs, but other plans with high deductibles do not, often because they cover additional services prior to meeting the deductible. &#10;">
            <a:extLst>
              <a:ext uri="{FF2B5EF4-FFF2-40B4-BE49-F238E27FC236}">
                <a16:creationId xmlns:a16="http://schemas.microsoft.com/office/drawing/2014/main" id="{B21B659F-2CF7-10CE-FBB5-7582335C2E66}"/>
              </a:ext>
            </a:extLst>
          </p:cNvPr>
          <p:cNvGrpSpPr/>
          <p:nvPr/>
        </p:nvGrpSpPr>
        <p:grpSpPr>
          <a:xfrm>
            <a:off x="256580" y="1598077"/>
            <a:ext cx="9977184" cy="4904908"/>
            <a:chOff x="256580" y="1598077"/>
            <a:chExt cx="9977184" cy="4904908"/>
          </a:xfrm>
        </p:grpSpPr>
        <p:sp>
          <p:nvSpPr>
            <p:cNvPr id="19" name="Rectangle 18" descr="Debt with solid fill">
              <a:extLst>
                <a:ext uri="{FF2B5EF4-FFF2-40B4-BE49-F238E27FC236}">
                  <a16:creationId xmlns:a16="http://schemas.microsoft.com/office/drawing/2014/main" id="{AFD5F548-7A18-0252-76D5-B29485246325}"/>
                </a:ext>
              </a:extLst>
            </p:cNvPr>
            <p:cNvSpPr/>
            <p:nvPr/>
          </p:nvSpPr>
          <p:spPr>
            <a:xfrm>
              <a:off x="260846" y="1740385"/>
              <a:ext cx="8689121" cy="324620"/>
            </a:xfrm>
            <a:prstGeom prst="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rPr>
                <a:t>End Tax Credits for Income-based Special Enrollment Periods (SEP) (Section 71304)</a:t>
              </a:r>
            </a:p>
          </p:txBody>
        </p:sp>
        <p:sp>
          <p:nvSpPr>
            <p:cNvPr id="21" name="TextBox 20">
              <a:extLst>
                <a:ext uri="{FF2B5EF4-FFF2-40B4-BE49-F238E27FC236}">
                  <a16:creationId xmlns:a16="http://schemas.microsoft.com/office/drawing/2014/main" id="{146DC354-1EAF-C762-C331-0F252FCA7C87}"/>
                </a:ext>
              </a:extLst>
            </p:cNvPr>
            <p:cNvSpPr txBox="1"/>
            <p:nvPr/>
          </p:nvSpPr>
          <p:spPr>
            <a:xfrm>
              <a:off x="657362" y="2218403"/>
              <a:ext cx="955678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
                  <a:srgbClr val="E9674F"/>
                </a:buClr>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The law prohibits enrollees from receiving PTC if they enroll through an income-based SEP, unless the SEP is also tied to a life change. Considered with the final rule, this effectively ends the SEP for people with income up to 150% of the FPL. </a:t>
              </a:r>
              <a:endPar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endParaRPr>
            </a:p>
          </p:txBody>
        </p:sp>
        <p:sp>
          <p:nvSpPr>
            <p:cNvPr id="26" name="Oval 25">
              <a:extLst>
                <a:ext uri="{FF2B5EF4-FFF2-40B4-BE49-F238E27FC236}">
                  <a16:creationId xmlns:a16="http://schemas.microsoft.com/office/drawing/2014/main" id="{CD77B52E-0C77-E269-C348-6341FF265DBF}"/>
                </a:ext>
              </a:extLst>
            </p:cNvPr>
            <p:cNvSpPr>
              <a:spLocks noChangeAspect="1"/>
            </p:cNvSpPr>
            <p:nvPr/>
          </p:nvSpPr>
          <p:spPr>
            <a:xfrm>
              <a:off x="402664" y="1598077"/>
              <a:ext cx="548640" cy="563644"/>
            </a:xfrm>
            <a:prstGeom prst="ellipse">
              <a:avLst/>
            </a:prstGeom>
            <a:solidFill>
              <a:srgbClr val="E9674F"/>
            </a:solidFill>
            <a:ln w="38100">
              <a:solidFill>
                <a:srgbClr val="E96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Arial"/>
              </a:endParaRPr>
            </a:p>
          </p:txBody>
        </p:sp>
        <p:sp>
          <p:nvSpPr>
            <p:cNvPr id="8" name="Rectangle 7">
              <a:extLst>
                <a:ext uri="{FF2B5EF4-FFF2-40B4-BE49-F238E27FC236}">
                  <a16:creationId xmlns:a16="http://schemas.microsoft.com/office/drawing/2014/main" id="{C0E67CE1-8461-EF9E-546D-19AB6F26DA99}"/>
                </a:ext>
              </a:extLst>
            </p:cNvPr>
            <p:cNvSpPr/>
            <p:nvPr/>
          </p:nvSpPr>
          <p:spPr>
            <a:xfrm>
              <a:off x="256580" y="4909347"/>
              <a:ext cx="8689121" cy="324620"/>
            </a:xfrm>
            <a:prstGeom prst="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rPr>
                <a:t>Term All Bronze and Catastrophic Plans as High-Deductible Health Plans (Section 71307)</a:t>
              </a:r>
            </a:p>
          </p:txBody>
        </p:sp>
        <p:sp>
          <p:nvSpPr>
            <p:cNvPr id="10" name="Oval 9">
              <a:extLst>
                <a:ext uri="{FF2B5EF4-FFF2-40B4-BE49-F238E27FC236}">
                  <a16:creationId xmlns:a16="http://schemas.microsoft.com/office/drawing/2014/main" id="{A50AA453-D236-2641-880D-4D3663600140}"/>
                </a:ext>
              </a:extLst>
            </p:cNvPr>
            <p:cNvSpPr>
              <a:spLocks noChangeAspect="1"/>
            </p:cNvSpPr>
            <p:nvPr/>
          </p:nvSpPr>
          <p:spPr>
            <a:xfrm>
              <a:off x="375540" y="4815148"/>
              <a:ext cx="563644" cy="563644"/>
            </a:xfrm>
            <a:prstGeom prst="ellipse">
              <a:avLst/>
            </a:prstGeom>
            <a:solidFill>
              <a:srgbClr val="E9674F"/>
            </a:solidFill>
            <a:ln w="38100">
              <a:solidFill>
                <a:srgbClr val="E96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Arial"/>
              </a:endParaRPr>
            </a:p>
          </p:txBody>
        </p:sp>
        <p:sp>
          <p:nvSpPr>
            <p:cNvPr id="13" name="TextBox 12">
              <a:extLst>
                <a:ext uri="{FF2B5EF4-FFF2-40B4-BE49-F238E27FC236}">
                  <a16:creationId xmlns:a16="http://schemas.microsoft.com/office/drawing/2014/main" id="{C7B61D25-F5E8-0E7B-5018-E8E001C5C58C}"/>
                </a:ext>
              </a:extLst>
            </p:cNvPr>
            <p:cNvSpPr txBox="1"/>
            <p:nvPr/>
          </p:nvSpPr>
          <p:spPr>
            <a:xfrm>
              <a:off x="684486" y="5580675"/>
              <a:ext cx="825268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
                  <a:srgbClr val="E9674F"/>
                </a:buClr>
                <a:buSzTx/>
                <a:buFontTx/>
                <a:buNone/>
                <a:tabLst/>
                <a:defRPr/>
              </a:pPr>
              <a:r>
                <a:rPr kumimoji="0" lang="en-US" sz="1600" b="1" i="0" u="none" strike="noStrike" kern="1200" cap="none" spc="0" normalizeH="0" baseline="0" noProof="0">
                  <a:ln>
                    <a:noFill/>
                  </a:ln>
                  <a:solidFill>
                    <a:srgbClr val="E9674F"/>
                  </a:solidFill>
                  <a:effectLst/>
                  <a:uLnTx/>
                  <a:uFillTx/>
                  <a:latin typeface="Calibri" panose="020F0502020204030204"/>
                  <a:ea typeface="+mn-ea"/>
                  <a:cs typeface="Arial"/>
                </a:rPr>
                <a:t>   </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endParaRPr>
            </a:p>
          </p:txBody>
        </p:sp>
        <p:sp>
          <p:nvSpPr>
            <p:cNvPr id="17" name="TextBox 16">
              <a:extLst>
                <a:ext uri="{FF2B5EF4-FFF2-40B4-BE49-F238E27FC236}">
                  <a16:creationId xmlns:a16="http://schemas.microsoft.com/office/drawing/2014/main" id="{77DEAA02-E157-7845-801B-32C6A22CA929}"/>
                </a:ext>
              </a:extLst>
            </p:cNvPr>
            <p:cNvSpPr txBox="1"/>
            <p:nvPr/>
          </p:nvSpPr>
          <p:spPr>
            <a:xfrm>
              <a:off x="676984" y="5348823"/>
              <a:ext cx="9556780" cy="11541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
                  <a:srgbClr val="E9674F"/>
                </a:buClr>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This provision considers all bronze and catastrophic Marketplace plans to be high-deductible health plans (HDHPs), making them eligible to be paired with a health savings account (HSA).</a:t>
              </a:r>
            </a:p>
            <a:p>
              <a:pPr marL="285750" marR="0" lvl="0" indent="-285750" algn="l" defTabSz="914400" rtl="0" eaLnBrk="1" fontAlgn="auto" latinLnBrk="0" hangingPunct="1">
                <a:lnSpc>
                  <a:spcPct val="100000"/>
                </a:lnSpc>
                <a:spcBef>
                  <a:spcPts val="0"/>
                </a:spcBef>
                <a:spcAft>
                  <a:spcPts val="600"/>
                </a:spcAft>
                <a:buClr>
                  <a:srgbClr val="E9674F"/>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Some Marketplace plans already qualify as HDHPs, but other plans with high deductibles do not, often because they cover additional services prior to meeting the deductible. </a:t>
              </a:r>
            </a:p>
          </p:txBody>
        </p:sp>
        <p:sp>
          <p:nvSpPr>
            <p:cNvPr id="3" name="Rectangle 2">
              <a:extLst>
                <a:ext uri="{FF2B5EF4-FFF2-40B4-BE49-F238E27FC236}">
                  <a16:creationId xmlns:a16="http://schemas.microsoft.com/office/drawing/2014/main" id="{EB7E2001-5BE0-4CC5-47AD-5D3799B2B5D6}"/>
                </a:ext>
              </a:extLst>
            </p:cNvPr>
            <p:cNvSpPr/>
            <p:nvPr/>
          </p:nvSpPr>
          <p:spPr>
            <a:xfrm>
              <a:off x="260846" y="3302070"/>
              <a:ext cx="8689121" cy="324620"/>
            </a:xfrm>
            <a:prstGeom prst="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rPr>
                <a:t>Require Enrollees Receiving APTC to File Taxes and Reconcile the Credit (Section 71303)</a:t>
              </a:r>
            </a:p>
          </p:txBody>
        </p:sp>
        <p:sp>
          <p:nvSpPr>
            <p:cNvPr id="4" name="Oval 3">
              <a:extLst>
                <a:ext uri="{FF2B5EF4-FFF2-40B4-BE49-F238E27FC236}">
                  <a16:creationId xmlns:a16="http://schemas.microsoft.com/office/drawing/2014/main" id="{107D13C2-F158-9B09-AD17-4C4A607B2A99}"/>
                </a:ext>
              </a:extLst>
            </p:cNvPr>
            <p:cNvSpPr>
              <a:spLocks noChangeAspect="1"/>
            </p:cNvSpPr>
            <p:nvPr/>
          </p:nvSpPr>
          <p:spPr>
            <a:xfrm>
              <a:off x="402664" y="3159762"/>
              <a:ext cx="548640" cy="563644"/>
            </a:xfrm>
            <a:prstGeom prst="ellipse">
              <a:avLst/>
            </a:prstGeom>
            <a:solidFill>
              <a:srgbClr val="E9674F"/>
            </a:solidFill>
            <a:ln w="38100">
              <a:solidFill>
                <a:srgbClr val="E96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Arial"/>
              </a:endParaRPr>
            </a:p>
          </p:txBody>
        </p:sp>
        <p:sp>
          <p:nvSpPr>
            <p:cNvPr id="5" name="TextBox 4">
              <a:extLst>
                <a:ext uri="{FF2B5EF4-FFF2-40B4-BE49-F238E27FC236}">
                  <a16:creationId xmlns:a16="http://schemas.microsoft.com/office/drawing/2014/main" id="{2E60438B-5345-6C97-6D6C-06445559F1BD}"/>
                </a:ext>
              </a:extLst>
            </p:cNvPr>
            <p:cNvSpPr txBox="1"/>
            <p:nvPr/>
          </p:nvSpPr>
          <p:spPr>
            <a:xfrm>
              <a:off x="657362" y="3795213"/>
              <a:ext cx="9556780" cy="83099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
                  <a:srgbClr val="E9674F"/>
                </a:buClr>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The law requires enrollees who receive APTC to file their tax return and reconcile the APTC received against the PTC they are entitled to receive based on actual income and household composition. Enrollees who did not file and reconcile in the applicable tax year will lose APTC.</a:t>
              </a:r>
              <a:endPar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endParaRPr>
            </a:p>
          </p:txBody>
        </p:sp>
        <p:pic>
          <p:nvPicPr>
            <p:cNvPr id="14" name="Graphic 13" descr="Clipboard with solid fill">
              <a:extLst>
                <a:ext uri="{FF2B5EF4-FFF2-40B4-BE49-F238E27FC236}">
                  <a16:creationId xmlns:a16="http://schemas.microsoft.com/office/drawing/2014/main" id="{2D485D34-3D79-7C02-7244-776E4F1047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9851" y="4876429"/>
              <a:ext cx="448589" cy="448589"/>
            </a:xfrm>
            <a:prstGeom prst="rect">
              <a:avLst/>
            </a:prstGeom>
          </p:spPr>
        </p:pic>
        <p:pic>
          <p:nvPicPr>
            <p:cNvPr id="9" name="Graphic 8" descr="Tax with solid fill">
              <a:extLst>
                <a:ext uri="{FF2B5EF4-FFF2-40B4-BE49-F238E27FC236}">
                  <a16:creationId xmlns:a16="http://schemas.microsoft.com/office/drawing/2014/main" id="{14B4B349-D59C-3E55-5F03-D47E87C993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0533" y="3211457"/>
              <a:ext cx="427907" cy="427907"/>
            </a:xfrm>
            <a:prstGeom prst="rect">
              <a:avLst/>
            </a:prstGeom>
          </p:spPr>
        </p:pic>
        <p:pic>
          <p:nvPicPr>
            <p:cNvPr id="15" name="Graphic 14" descr="Debt with solid fill">
              <a:extLst>
                <a:ext uri="{FF2B5EF4-FFF2-40B4-BE49-F238E27FC236}">
                  <a16:creationId xmlns:a16="http://schemas.microsoft.com/office/drawing/2014/main" id="{E129FA6B-48BB-D68F-A446-4645E9DBE8D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9851" y="1673098"/>
              <a:ext cx="448589" cy="448589"/>
            </a:xfrm>
            <a:prstGeom prst="rect">
              <a:avLst/>
            </a:prstGeom>
          </p:spPr>
        </p:pic>
      </p:grpSp>
    </p:spTree>
    <p:extLst>
      <p:ext uri="{BB962C8B-B14F-4D97-AF65-F5344CB8AC3E}">
        <p14:creationId xmlns:p14="http://schemas.microsoft.com/office/powerpoint/2010/main" val="24425205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92F6D-13FA-835A-07DC-C7B427FA37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4B52DC-6240-7188-6661-0FF604A3FB2B}"/>
              </a:ext>
            </a:extLst>
          </p:cNvPr>
          <p:cNvSpPr>
            <a:spLocks noGrp="1"/>
          </p:cNvSpPr>
          <p:nvPr>
            <p:ph type="title"/>
          </p:nvPr>
        </p:nvSpPr>
        <p:spPr>
          <a:xfrm>
            <a:off x="415450" y="445266"/>
            <a:ext cx="10594928" cy="1143000"/>
          </a:xfrm>
        </p:spPr>
        <p:txBody>
          <a:bodyPr>
            <a:normAutofit/>
          </a:bodyPr>
          <a:lstStyle/>
          <a:p>
            <a:r>
              <a:rPr lang="en-US" sz="2800" b="1" dirty="0">
                <a:latin typeface="Calibri"/>
                <a:ea typeface="Calibri"/>
              </a:rPr>
              <a:t>H.R.1: Noncitizen Eligibility Limitations, Beginning PYs 2026 and 2027 </a:t>
            </a:r>
            <a:endParaRPr lang="en-US" sz="2800" dirty="0"/>
          </a:p>
        </p:txBody>
      </p:sp>
      <p:grpSp>
        <p:nvGrpSpPr>
          <p:cNvPr id="3" name="Group 2" descr="The slide reads as follows: &#10;Limit Immigrant Eligibility for Financial Assistance (Sections 71301 &amp; 71302)&#10;&#10;The law limits eligibility for financial assistance for immigrants, though it does not explicitly say that lawfully present immigrants cannot enroll in qualified health plans (QHPs).&#10;Effective in PY 2026: The law ends PTC eligibility for people who are ineligible for Medicaid due to immigration status and have income less than 100% of the FPL. &#10;The five-year bar population includes lawful permanent residents (LPRs) and individuals with other lawful statuses that are not otherwise statutorily exempted from the bar.&#10;However, lawfully present immigrants—including those subject to the five-year bar—with income between 100% and 400% of the FPL may receive PTC in PY 2026.&#10;Effective in PY 2027: The law layers on new limitations on the immigrant groups who qualify for PTC to: &#10;LPRs;&#10;Certain Cuban and Haitian entrants; and &#10;Compact of Free Association (COFA) migrants. &#10;Statuses newly denied assistance include: Refugees, asylees, and victims of human trafficking.&#10;">
            <a:extLst>
              <a:ext uri="{FF2B5EF4-FFF2-40B4-BE49-F238E27FC236}">
                <a16:creationId xmlns:a16="http://schemas.microsoft.com/office/drawing/2014/main" id="{046EEFB6-3981-AFE2-8FDA-81DD6B82B6C1}"/>
              </a:ext>
            </a:extLst>
          </p:cNvPr>
          <p:cNvGrpSpPr/>
          <p:nvPr/>
        </p:nvGrpSpPr>
        <p:grpSpPr>
          <a:xfrm>
            <a:off x="453001" y="1588266"/>
            <a:ext cx="10331909" cy="4502486"/>
            <a:chOff x="453001" y="1588266"/>
            <a:chExt cx="10331909" cy="4502486"/>
          </a:xfrm>
        </p:grpSpPr>
        <p:sp>
          <p:nvSpPr>
            <p:cNvPr id="14" name="Rectangle 13">
              <a:extLst>
                <a:ext uri="{FF2B5EF4-FFF2-40B4-BE49-F238E27FC236}">
                  <a16:creationId xmlns:a16="http://schemas.microsoft.com/office/drawing/2014/main" id="{F10F1F0D-F76E-BE47-491B-D6BCD35E89F9}"/>
                </a:ext>
              </a:extLst>
            </p:cNvPr>
            <p:cNvSpPr/>
            <p:nvPr/>
          </p:nvSpPr>
          <p:spPr>
            <a:xfrm>
              <a:off x="453001" y="1707779"/>
              <a:ext cx="8689121" cy="324620"/>
            </a:xfrm>
            <a:prstGeom prst="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rPr>
                <a:t>Limit Immigrant Eligibility for Financial Assistance (Sections 71301 &amp; 71302)</a:t>
              </a:r>
            </a:p>
          </p:txBody>
        </p:sp>
        <p:sp>
          <p:nvSpPr>
            <p:cNvPr id="15" name="TextBox 14">
              <a:extLst>
                <a:ext uri="{FF2B5EF4-FFF2-40B4-BE49-F238E27FC236}">
                  <a16:creationId xmlns:a16="http://schemas.microsoft.com/office/drawing/2014/main" id="{27C34725-D893-DE5F-A34C-4F2C2FE2DD20}"/>
                </a:ext>
              </a:extLst>
            </p:cNvPr>
            <p:cNvSpPr txBox="1"/>
            <p:nvPr/>
          </p:nvSpPr>
          <p:spPr>
            <a:xfrm>
              <a:off x="766178" y="2181990"/>
              <a:ext cx="10018732" cy="390876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
                  <a:srgbClr val="E9674F"/>
                </a:buClr>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The law limits eligibility for financial assistance for immigrants, though it does not explicitly say that lawfully present immigrants cannot enroll in qualified health plans (QHPs).</a:t>
              </a:r>
            </a:p>
            <a:p>
              <a:pPr marL="285750" marR="0" lvl="0" indent="-285750" algn="l" defTabSz="914400" rtl="0" eaLnBrk="1" fontAlgn="auto" latinLnBrk="0" hangingPunct="1">
                <a:lnSpc>
                  <a:spcPct val="100000"/>
                </a:lnSpc>
                <a:spcBef>
                  <a:spcPts val="0"/>
                </a:spcBef>
                <a:spcAft>
                  <a:spcPts val="600"/>
                </a:spcAft>
                <a:buClr>
                  <a:srgbClr val="E9674F"/>
                </a:buClr>
                <a:buSzTx/>
                <a:buFont typeface="Arial" panose="020B0604020202020204" pitchFamily="34" charset="0"/>
                <a:buChar char="•"/>
                <a:tabLst/>
                <a:defRPr/>
              </a:pPr>
              <a:r>
                <a:rPr kumimoji="0" lang="en-US" sz="1600" b="1" i="0" u="none" strike="noStrike" kern="1200" cap="none" spc="0" normalizeH="0" baseline="0" noProof="0">
                  <a:ln>
                    <a:noFill/>
                  </a:ln>
                  <a:solidFill>
                    <a:srgbClr val="EB684F"/>
                  </a:solidFill>
                  <a:effectLst/>
                  <a:uLnTx/>
                  <a:uFillTx/>
                  <a:latin typeface="Calibri" panose="020F0502020204030204"/>
                  <a:ea typeface="+mn-ea"/>
                  <a:cs typeface="Arial"/>
                </a:rPr>
                <a:t>Effective in PY 2026</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a:t>
              </a: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rPr>
                <a:t>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The law</a:t>
              </a: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rPr>
                <a:t>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ends PTC eligibility for people who are ineligible for Medicaid due to immigration status and have income less than 100% of the FPL. </a:t>
              </a:r>
            </a:p>
            <a:p>
              <a:pPr marL="742950" marR="0" lvl="1" indent="-285750" algn="l" defTabSz="914400" rtl="0" eaLnBrk="1" fontAlgn="auto" latinLnBrk="0" hangingPunct="1">
                <a:lnSpc>
                  <a:spcPct val="100000"/>
                </a:lnSpc>
                <a:spcBef>
                  <a:spcPts val="0"/>
                </a:spcBef>
                <a:spcAft>
                  <a:spcPts val="600"/>
                </a:spcAft>
                <a:buClr>
                  <a:srgbClr val="E9674F"/>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The </a:t>
              </a: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rPr>
                <a:t>five-year bar population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includes lawful permanent residents (LPRs) and individuals with other lawful statuses that are not otherwise statutorily exempted from the bar.</a:t>
              </a:r>
            </a:p>
            <a:p>
              <a:pPr marL="742950" marR="0" lvl="1" indent="-285750" algn="l" defTabSz="914400" rtl="0" eaLnBrk="1" fontAlgn="auto" latinLnBrk="0" hangingPunct="1">
                <a:lnSpc>
                  <a:spcPct val="100000"/>
                </a:lnSpc>
                <a:spcBef>
                  <a:spcPts val="0"/>
                </a:spcBef>
                <a:spcAft>
                  <a:spcPts val="600"/>
                </a:spcAft>
                <a:buClr>
                  <a:srgbClr val="E9674F"/>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However, lawfully present immigrants—including those subject to the five-year bar—with income between 100% and 400% of the FPL may receive PTC in PY 2026.</a:t>
              </a:r>
            </a:p>
            <a:p>
              <a:pPr marL="285750" marR="0" lvl="0" indent="-285750" algn="l" defTabSz="914400" rtl="0" eaLnBrk="1" fontAlgn="auto" latinLnBrk="0" hangingPunct="1">
                <a:lnSpc>
                  <a:spcPct val="100000"/>
                </a:lnSpc>
                <a:spcBef>
                  <a:spcPts val="0"/>
                </a:spcBef>
                <a:spcAft>
                  <a:spcPts val="600"/>
                </a:spcAft>
                <a:buClr>
                  <a:srgbClr val="E9674F"/>
                </a:buClr>
                <a:buSzTx/>
                <a:buFont typeface="Arial" panose="020B0604020202020204" pitchFamily="34" charset="0"/>
                <a:buChar char="•"/>
                <a:tabLst/>
                <a:defRPr/>
              </a:pPr>
              <a:r>
                <a:rPr kumimoji="0" lang="en-US" sz="1600" b="1" i="0" u="none" strike="noStrike" kern="1200" cap="none" spc="0" normalizeH="0" baseline="0" noProof="0">
                  <a:ln>
                    <a:noFill/>
                  </a:ln>
                  <a:solidFill>
                    <a:srgbClr val="EB684F"/>
                  </a:solidFill>
                  <a:effectLst/>
                  <a:uLnTx/>
                  <a:uFillTx/>
                  <a:latin typeface="Calibri" panose="020F0502020204030204"/>
                  <a:ea typeface="+mn-ea"/>
                  <a:cs typeface="Arial"/>
                </a:rPr>
                <a:t>Effective in PY 2027</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 The law layers on new </a:t>
              </a: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rPr>
                <a:t>limitations on the immigrant groups who qualify for PTC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to: </a:t>
              </a:r>
            </a:p>
            <a:p>
              <a:pPr marL="800100" marR="0" lvl="1" indent="-342900" algn="l" defTabSz="914400" rtl="0" eaLnBrk="1" fontAlgn="auto" latinLnBrk="0" hangingPunct="1">
                <a:lnSpc>
                  <a:spcPct val="100000"/>
                </a:lnSpc>
                <a:spcBef>
                  <a:spcPts val="0"/>
                </a:spcBef>
                <a:spcAft>
                  <a:spcPts val="600"/>
                </a:spcAft>
                <a:buClr>
                  <a:prstClr val="black"/>
                </a:buClr>
                <a:buSzTx/>
                <a:buFont typeface="+mj-lt"/>
                <a:buAutoNum type="arabicPeriod"/>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LPRs;</a:t>
              </a:r>
            </a:p>
            <a:p>
              <a:pPr marL="800100" marR="0" lvl="1" indent="-342900" algn="l" defTabSz="914400" rtl="0" eaLnBrk="1" fontAlgn="auto" latinLnBrk="0" hangingPunct="1">
                <a:lnSpc>
                  <a:spcPct val="100000"/>
                </a:lnSpc>
                <a:spcBef>
                  <a:spcPts val="0"/>
                </a:spcBef>
                <a:spcAft>
                  <a:spcPts val="600"/>
                </a:spcAft>
                <a:buClr>
                  <a:prstClr val="black"/>
                </a:buClr>
                <a:buSzTx/>
                <a:buFont typeface="+mj-lt"/>
                <a:buAutoNum type="arabicPeriod"/>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Certain Cuban and Haitian entrants; and </a:t>
              </a:r>
            </a:p>
            <a:p>
              <a:pPr marL="800100" marR="0" lvl="1" indent="-342900" algn="l" defTabSz="914400" rtl="0" eaLnBrk="1" fontAlgn="auto" latinLnBrk="0" hangingPunct="1">
                <a:lnSpc>
                  <a:spcPct val="100000"/>
                </a:lnSpc>
                <a:spcBef>
                  <a:spcPts val="0"/>
                </a:spcBef>
                <a:spcAft>
                  <a:spcPts val="600"/>
                </a:spcAft>
                <a:buClr>
                  <a:prstClr val="black"/>
                </a:buClr>
                <a:buSzTx/>
                <a:buFont typeface="+mj-lt"/>
                <a:buAutoNum type="arabicPeriod"/>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Compact of Free Association (COFA) migrants. </a:t>
              </a:r>
            </a:p>
            <a:p>
              <a:pPr marL="457200" marR="0" lvl="1" indent="0" algn="l" defTabSz="914400" rtl="0" eaLnBrk="1" fontAlgn="auto" latinLnBrk="0" hangingPunct="1">
                <a:lnSpc>
                  <a:spcPct val="100000"/>
                </a:lnSpc>
                <a:spcBef>
                  <a:spcPts val="0"/>
                </a:spcBef>
                <a:spcAft>
                  <a:spcPts val="600"/>
                </a:spcAft>
                <a:buClr>
                  <a:prstClr val="black"/>
                </a:buClr>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rPr>
                <a:t>Statuses newly denied assistance include: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Refugees, asylees, and victims of human trafficking.</a:t>
              </a:r>
              <a:endPar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endParaRPr>
            </a:p>
          </p:txBody>
        </p:sp>
        <p:sp>
          <p:nvSpPr>
            <p:cNvPr id="16" name="Oval 15">
              <a:extLst>
                <a:ext uri="{FF2B5EF4-FFF2-40B4-BE49-F238E27FC236}">
                  <a16:creationId xmlns:a16="http://schemas.microsoft.com/office/drawing/2014/main" id="{8486FEA1-E3BF-EEC3-A88A-6DE4141F639A}"/>
                </a:ext>
              </a:extLst>
            </p:cNvPr>
            <p:cNvSpPr>
              <a:spLocks noChangeAspect="1"/>
            </p:cNvSpPr>
            <p:nvPr/>
          </p:nvSpPr>
          <p:spPr>
            <a:xfrm>
              <a:off x="707285" y="1588266"/>
              <a:ext cx="563644" cy="563644"/>
            </a:xfrm>
            <a:prstGeom prst="ellipse">
              <a:avLst/>
            </a:prstGeom>
            <a:solidFill>
              <a:srgbClr val="E9674F"/>
            </a:solidFill>
            <a:ln w="38100">
              <a:solidFill>
                <a:srgbClr val="E96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Arial"/>
              </a:endParaRPr>
            </a:p>
          </p:txBody>
        </p:sp>
        <p:pic>
          <p:nvPicPr>
            <p:cNvPr id="17" name="Picture 2" descr="Passport ">
              <a:extLst>
                <a:ext uri="{FF2B5EF4-FFF2-40B4-BE49-F238E27FC236}">
                  <a16:creationId xmlns:a16="http://schemas.microsoft.com/office/drawing/2014/main" id="{1F0E6B77-CF43-25FA-323E-B0C2DA7866CB}"/>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92072" y="1651790"/>
              <a:ext cx="426196" cy="42619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533877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DA77E-0F20-098C-80EE-CA6B47D1DD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1774AC-0348-C5AF-9FC5-E9AF4CA7C6B8}"/>
              </a:ext>
            </a:extLst>
          </p:cNvPr>
          <p:cNvSpPr>
            <a:spLocks noGrp="1"/>
          </p:cNvSpPr>
          <p:nvPr>
            <p:ph type="title"/>
          </p:nvPr>
        </p:nvSpPr>
        <p:spPr>
          <a:xfrm>
            <a:off x="478079" y="445266"/>
            <a:ext cx="10081361" cy="1143000"/>
          </a:xfrm>
        </p:spPr>
        <p:txBody>
          <a:bodyPr>
            <a:normAutofit/>
          </a:bodyPr>
          <a:lstStyle/>
          <a:p>
            <a:r>
              <a:rPr lang="en-US" sz="2800" b="1" dirty="0">
                <a:latin typeface="Calibri"/>
                <a:ea typeface="Calibri"/>
              </a:rPr>
              <a:t>H.R.1: Enrollment and Reenrollment Changes, Beginning PY 2028</a:t>
            </a:r>
            <a:endParaRPr lang="en-US" sz="2800" dirty="0"/>
          </a:p>
        </p:txBody>
      </p:sp>
      <p:grpSp>
        <p:nvGrpSpPr>
          <p:cNvPr id="3" name="Group 2" descr="The slide reads as follows: &#10;Eliminate Automatic Reenrollment (Section 71303)&#10;The law ends passive reenrollment. All enrollees must return to the Marketplace to verify information on their application (e.g., household income, family size, immigration status, enrollment in or eligibility for other health coverage) and enroll in a health plan, even if nothing has changed. &#10;Marketplace and reliable third-party resources may be utilized. &#10;Allows for an extended verification period that could begin no later than August 1. &#10;&#10;In PY 2025, 10.8 million of the 24.3 million Marketplace enrollees chose to automatically reenroll in their plan, constituting 45% of all Marketplace enrollment. The automatic reenrollment rate was 38% in the Federally Facilitated Marketplace (FFM) and, on average, 60% in State-Based Marketplaces (SBMs). Automatic reenrollment in SBMs is as high as 75%.&#10;End Eligibility for APTC Pending Verification (Section 71303)&#10;&#10;The law prevents enrollees from using their APTC until all verification is complete. &#10;Individuals may be unable to pay their binder payment or have difficulty paying the gross premium while verification progresses, which may lead to attrition. Enrollees may be eligible for APTC for a previous coverage month, if eligibility is successfully verified. &#10;This requirement may be waived for individuals enrolling through a SEP for a change in family size. &#10;">
            <a:extLst>
              <a:ext uri="{FF2B5EF4-FFF2-40B4-BE49-F238E27FC236}">
                <a16:creationId xmlns:a16="http://schemas.microsoft.com/office/drawing/2014/main" id="{83435785-9CE1-B335-E488-FCD2748A84C1}"/>
              </a:ext>
            </a:extLst>
          </p:cNvPr>
          <p:cNvGrpSpPr/>
          <p:nvPr/>
        </p:nvGrpSpPr>
        <p:grpSpPr>
          <a:xfrm>
            <a:off x="482048" y="1598077"/>
            <a:ext cx="10779297" cy="4974724"/>
            <a:chOff x="482048" y="1598077"/>
            <a:chExt cx="10779297" cy="4974724"/>
          </a:xfrm>
        </p:grpSpPr>
        <p:sp>
          <p:nvSpPr>
            <p:cNvPr id="19" name="Rectangle 18">
              <a:extLst>
                <a:ext uri="{FF2B5EF4-FFF2-40B4-BE49-F238E27FC236}">
                  <a16:creationId xmlns:a16="http://schemas.microsoft.com/office/drawing/2014/main" id="{BDAB4B29-5066-92A0-9D5B-52088F116E68}"/>
                </a:ext>
              </a:extLst>
            </p:cNvPr>
            <p:cNvSpPr/>
            <p:nvPr/>
          </p:nvSpPr>
          <p:spPr>
            <a:xfrm>
              <a:off x="486314" y="1740385"/>
              <a:ext cx="8689121" cy="324620"/>
            </a:xfrm>
            <a:prstGeom prst="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rPr>
                <a:t>Eliminate Automatic Reenrollment (Section 71303)</a:t>
              </a:r>
            </a:p>
          </p:txBody>
        </p:sp>
        <p:sp>
          <p:nvSpPr>
            <p:cNvPr id="21" name="TextBox 20">
              <a:extLst>
                <a:ext uri="{FF2B5EF4-FFF2-40B4-BE49-F238E27FC236}">
                  <a16:creationId xmlns:a16="http://schemas.microsoft.com/office/drawing/2014/main" id="{F04FEE2D-69EA-51B5-91A9-21B1119BAA37}"/>
                </a:ext>
              </a:extLst>
            </p:cNvPr>
            <p:cNvSpPr txBox="1"/>
            <p:nvPr/>
          </p:nvSpPr>
          <p:spPr>
            <a:xfrm>
              <a:off x="930655" y="2129202"/>
              <a:ext cx="9728994" cy="14388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
                  <a:srgbClr val="E9674F"/>
                </a:buClr>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Arial"/>
                </a:rPr>
                <a:t>The law ends passive reenrollment. </a:t>
              </a:r>
              <a:r>
                <a:rPr kumimoji="0" lang="en-US" sz="1500" b="0" i="0" u="none" strike="noStrike" kern="1200" cap="none" spc="0" normalizeH="0" baseline="0" noProof="0">
                  <a:ln>
                    <a:noFill/>
                  </a:ln>
                  <a:solidFill>
                    <a:prstClr val="black"/>
                  </a:solidFill>
                  <a:effectLst/>
                  <a:uLnTx/>
                  <a:uFillTx/>
                  <a:latin typeface="Calibri" panose="020F0502020204030204"/>
                  <a:ea typeface="+mn-ea"/>
                  <a:cs typeface="Arial"/>
                </a:rPr>
                <a:t>All enrollees must return to the Marketplace to verify information on their application (e.g., household income, family size, immigration status, enrollment in or eligibility for other health coverage) and enroll in a health plan, even if nothing has changed. </a:t>
              </a:r>
            </a:p>
            <a:p>
              <a:pPr marL="285750" marR="0" lvl="0" indent="-285750" algn="l" defTabSz="914400" rtl="0" eaLnBrk="1" fontAlgn="auto" latinLnBrk="0" hangingPunct="1">
                <a:lnSpc>
                  <a:spcPct val="100000"/>
                </a:lnSpc>
                <a:spcBef>
                  <a:spcPts val="0"/>
                </a:spcBef>
                <a:spcAft>
                  <a:spcPts val="600"/>
                </a:spcAft>
                <a:buClr>
                  <a:srgbClr val="E9674F"/>
                </a:buClr>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Arial"/>
                </a:rPr>
                <a:t>Marketplace and reliable third-party resources may be utilized. </a:t>
              </a:r>
            </a:p>
            <a:p>
              <a:pPr marL="285750" marR="0" lvl="0" indent="-285750" algn="l" defTabSz="914400" rtl="0" eaLnBrk="1" fontAlgn="auto" latinLnBrk="0" hangingPunct="1">
                <a:lnSpc>
                  <a:spcPct val="100000"/>
                </a:lnSpc>
                <a:spcBef>
                  <a:spcPts val="0"/>
                </a:spcBef>
                <a:spcAft>
                  <a:spcPts val="600"/>
                </a:spcAft>
                <a:buClr>
                  <a:srgbClr val="E9674F"/>
                </a:buClr>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Arial"/>
                </a:rPr>
                <a:t>Allows for an extended verification period that could begin no later than August 1. </a:t>
              </a:r>
            </a:p>
          </p:txBody>
        </p:sp>
        <p:grpSp>
          <p:nvGrpSpPr>
            <p:cNvPr id="24" name="Group 23">
              <a:extLst>
                <a:ext uri="{FF2B5EF4-FFF2-40B4-BE49-F238E27FC236}">
                  <a16:creationId xmlns:a16="http://schemas.microsoft.com/office/drawing/2014/main" id="{3872B3EF-C045-8E9A-E9B0-CD1FE231D87B}"/>
                </a:ext>
              </a:extLst>
            </p:cNvPr>
            <p:cNvGrpSpPr/>
            <p:nvPr/>
          </p:nvGrpSpPr>
          <p:grpSpPr>
            <a:xfrm>
              <a:off x="628133" y="1598077"/>
              <a:ext cx="569541" cy="563644"/>
              <a:chOff x="457200" y="1339374"/>
              <a:chExt cx="585117" cy="563644"/>
            </a:xfrm>
          </p:grpSpPr>
          <p:sp>
            <p:nvSpPr>
              <p:cNvPr id="26" name="Oval 25">
                <a:extLst>
                  <a:ext uri="{FF2B5EF4-FFF2-40B4-BE49-F238E27FC236}">
                    <a16:creationId xmlns:a16="http://schemas.microsoft.com/office/drawing/2014/main" id="{E6797E8A-7FAD-A918-F202-DB75433A8DA8}"/>
                  </a:ext>
                </a:extLst>
              </p:cNvPr>
              <p:cNvSpPr>
                <a:spLocks noChangeAspect="1"/>
              </p:cNvSpPr>
              <p:nvPr/>
            </p:nvSpPr>
            <p:spPr>
              <a:xfrm>
                <a:off x="457200" y="1339374"/>
                <a:ext cx="563644" cy="563644"/>
              </a:xfrm>
              <a:prstGeom prst="ellipse">
                <a:avLst/>
              </a:prstGeom>
              <a:solidFill>
                <a:srgbClr val="E9674F"/>
              </a:solidFill>
              <a:ln w="38100">
                <a:solidFill>
                  <a:srgbClr val="E96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Arial"/>
                </a:endParaRPr>
              </a:p>
            </p:txBody>
          </p:sp>
          <p:pic>
            <p:nvPicPr>
              <p:cNvPr id="4" name="Graphic 3" descr="Refresh with solid fill">
                <a:extLst>
                  <a:ext uri="{FF2B5EF4-FFF2-40B4-BE49-F238E27FC236}">
                    <a16:creationId xmlns:a16="http://schemas.microsoft.com/office/drawing/2014/main" id="{F1748D7D-75FA-9342-88B4-2319E99619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3676" y="1351512"/>
                <a:ext cx="548641" cy="548640"/>
              </a:xfrm>
              <a:prstGeom prst="rect">
                <a:avLst/>
              </a:prstGeom>
            </p:spPr>
          </p:pic>
        </p:grpSp>
        <p:sp>
          <p:nvSpPr>
            <p:cNvPr id="8" name="Rectangle 7">
              <a:extLst>
                <a:ext uri="{FF2B5EF4-FFF2-40B4-BE49-F238E27FC236}">
                  <a16:creationId xmlns:a16="http://schemas.microsoft.com/office/drawing/2014/main" id="{BA5F7281-CFED-71D3-AD76-6529AFB8DE39}"/>
                </a:ext>
              </a:extLst>
            </p:cNvPr>
            <p:cNvSpPr/>
            <p:nvPr/>
          </p:nvSpPr>
          <p:spPr>
            <a:xfrm>
              <a:off x="482048" y="4784163"/>
              <a:ext cx="8689121" cy="324620"/>
            </a:xfrm>
            <a:prstGeom prst="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marL="9144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rPr>
                <a:t>End Eligibility for APTC Pending Verification (Section 71303)</a:t>
              </a:r>
            </a:p>
          </p:txBody>
        </p:sp>
        <p:sp>
          <p:nvSpPr>
            <p:cNvPr id="10" name="Oval 9">
              <a:extLst>
                <a:ext uri="{FF2B5EF4-FFF2-40B4-BE49-F238E27FC236}">
                  <a16:creationId xmlns:a16="http://schemas.microsoft.com/office/drawing/2014/main" id="{B1587580-7C89-E267-704B-B05FE02C93A8}"/>
                </a:ext>
              </a:extLst>
            </p:cNvPr>
            <p:cNvSpPr>
              <a:spLocks noChangeAspect="1"/>
            </p:cNvSpPr>
            <p:nvPr/>
          </p:nvSpPr>
          <p:spPr>
            <a:xfrm>
              <a:off x="601193" y="4639208"/>
              <a:ext cx="563644" cy="563644"/>
            </a:xfrm>
            <a:prstGeom prst="ellipse">
              <a:avLst/>
            </a:prstGeom>
            <a:solidFill>
              <a:srgbClr val="E9674F"/>
            </a:solidFill>
            <a:ln w="38100">
              <a:solidFill>
                <a:srgbClr val="E96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Arial"/>
              </a:endParaRPr>
            </a:p>
          </p:txBody>
        </p:sp>
        <p:sp>
          <p:nvSpPr>
            <p:cNvPr id="13" name="TextBox 12">
              <a:extLst>
                <a:ext uri="{FF2B5EF4-FFF2-40B4-BE49-F238E27FC236}">
                  <a16:creationId xmlns:a16="http://schemas.microsoft.com/office/drawing/2014/main" id="{1131AC87-CB23-D1BC-46DE-1BC273F8D13D}"/>
                </a:ext>
              </a:extLst>
            </p:cNvPr>
            <p:cNvSpPr txBox="1"/>
            <p:nvPr/>
          </p:nvSpPr>
          <p:spPr>
            <a:xfrm>
              <a:off x="909954" y="5580675"/>
              <a:ext cx="825268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
                  <a:srgbClr val="E9674F"/>
                </a:buClr>
                <a:buSzTx/>
                <a:buFontTx/>
                <a:buNone/>
                <a:tabLst/>
                <a:defRPr/>
              </a:pPr>
              <a:r>
                <a:rPr kumimoji="0" lang="en-US" sz="1600" b="1" i="0" u="none" strike="noStrike" kern="1200" cap="none" spc="0" normalizeH="0" baseline="0" noProof="0">
                  <a:ln>
                    <a:noFill/>
                  </a:ln>
                  <a:solidFill>
                    <a:srgbClr val="E9674F"/>
                  </a:solidFill>
                  <a:effectLst/>
                  <a:uLnTx/>
                  <a:uFillTx/>
                  <a:latin typeface="Calibri" panose="020F0502020204030204"/>
                  <a:ea typeface="+mn-ea"/>
                  <a:cs typeface="Arial"/>
                </a:rPr>
                <a:t>   </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endParaRPr>
            </a:p>
          </p:txBody>
        </p:sp>
        <p:sp>
          <p:nvSpPr>
            <p:cNvPr id="17" name="TextBox 16">
              <a:extLst>
                <a:ext uri="{FF2B5EF4-FFF2-40B4-BE49-F238E27FC236}">
                  <a16:creationId xmlns:a16="http://schemas.microsoft.com/office/drawing/2014/main" id="{FDCCBE30-9D7B-93BD-8AB9-C02F15819017}"/>
                </a:ext>
              </a:extLst>
            </p:cNvPr>
            <p:cNvSpPr txBox="1"/>
            <p:nvPr/>
          </p:nvSpPr>
          <p:spPr>
            <a:xfrm>
              <a:off x="882830" y="5172418"/>
              <a:ext cx="10064918" cy="140038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
                  <a:srgbClr val="E9674F"/>
                </a:buClr>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Arial"/>
                </a:rPr>
                <a:t>The law prevents enrollees from using their APTC until all verification is complete.</a:t>
              </a:r>
              <a:r>
                <a:rPr kumimoji="0" lang="en-US" sz="1500" b="0" i="0" u="none" strike="noStrike" kern="1200" cap="none" spc="0" normalizeH="0" baseline="0" noProof="0">
                  <a:ln>
                    <a:noFill/>
                  </a:ln>
                  <a:solidFill>
                    <a:prstClr val="black"/>
                  </a:solidFill>
                  <a:effectLst/>
                  <a:uLnTx/>
                  <a:uFillTx/>
                  <a:latin typeface="Calibri" panose="020F0502020204030204"/>
                  <a:ea typeface="+mn-ea"/>
                  <a:cs typeface="Arial"/>
                </a:rPr>
                <a:t> </a:t>
              </a:r>
            </a:p>
            <a:p>
              <a:pPr marL="285750" marR="0" lvl="0" indent="-285750" algn="l" defTabSz="914400" rtl="0" eaLnBrk="1" fontAlgn="auto" latinLnBrk="0" hangingPunct="1">
                <a:lnSpc>
                  <a:spcPct val="100000"/>
                </a:lnSpc>
                <a:spcBef>
                  <a:spcPts val="0"/>
                </a:spcBef>
                <a:spcAft>
                  <a:spcPts val="600"/>
                </a:spcAft>
                <a:buClr>
                  <a:srgbClr val="E9674F"/>
                </a:buClr>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Arial"/>
                </a:rPr>
                <a:t>Individuals may be unable to pay their binder payment or have difficulty paying the gross premium while verification progresses, which may lead to attrition. Enrollees may be eligible for APTC for a previous coverage month, if eligibility is successfully verified. </a:t>
              </a:r>
            </a:p>
            <a:p>
              <a:pPr marL="285750" marR="0" lvl="0" indent="-285750" algn="l" defTabSz="914400" rtl="0" eaLnBrk="1" fontAlgn="auto" latinLnBrk="0" hangingPunct="1">
                <a:lnSpc>
                  <a:spcPct val="100000"/>
                </a:lnSpc>
                <a:spcBef>
                  <a:spcPts val="0"/>
                </a:spcBef>
                <a:spcAft>
                  <a:spcPts val="600"/>
                </a:spcAft>
                <a:buClr>
                  <a:srgbClr val="E9674F"/>
                </a:buClr>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Arial"/>
                </a:rPr>
                <a:t>This requirement may be waived for individuals enrolling through a SEP for a change in family size. </a:t>
              </a:r>
            </a:p>
          </p:txBody>
        </p:sp>
        <p:pic>
          <p:nvPicPr>
            <p:cNvPr id="27" name="Graphic 26" descr="Close with solid fill">
              <a:extLst>
                <a:ext uri="{FF2B5EF4-FFF2-40B4-BE49-F238E27FC236}">
                  <a16:creationId xmlns:a16="http://schemas.microsoft.com/office/drawing/2014/main" id="{D218BA02-7C6C-8566-1FF3-2D7CA1154A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8510" y="4650374"/>
              <a:ext cx="548640" cy="548640"/>
            </a:xfrm>
            <a:prstGeom prst="rect">
              <a:avLst/>
            </a:prstGeom>
          </p:spPr>
        </p:pic>
        <p:sp>
          <p:nvSpPr>
            <p:cNvPr id="34" name="Rectangle 33">
              <a:extLst>
                <a:ext uri="{FF2B5EF4-FFF2-40B4-BE49-F238E27FC236}">
                  <a16:creationId xmlns:a16="http://schemas.microsoft.com/office/drawing/2014/main" id="{F5A0C0AA-3994-6217-B784-D12E1CB50C83}"/>
                </a:ext>
              </a:extLst>
            </p:cNvPr>
            <p:cNvSpPr/>
            <p:nvPr/>
          </p:nvSpPr>
          <p:spPr>
            <a:xfrm>
              <a:off x="715938" y="3547067"/>
              <a:ext cx="10545407" cy="1033913"/>
            </a:xfrm>
            <a:prstGeom prst="rect">
              <a:avLst/>
            </a:prstGeom>
            <a:solidFill>
              <a:srgbClr val="EED9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612A5C"/>
                </a:buClr>
                <a:buSzTx/>
                <a:buFontTx/>
                <a:buNone/>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Arial"/>
                </a:rPr>
                <a:t>In PY 2025, </a:t>
              </a:r>
              <a:r>
                <a:rPr kumimoji="0" lang="en-US" sz="1500" b="0" i="0" u="none" strike="noStrike" kern="1200" cap="none" spc="0" normalizeH="0" baseline="0" noProof="0">
                  <a:ln>
                    <a:noFill/>
                  </a:ln>
                  <a:solidFill>
                    <a:prstClr val="black"/>
                  </a:solidFill>
                  <a:effectLst/>
                  <a:uLnTx/>
                  <a:uFillTx/>
                  <a:latin typeface="Calibri" panose="020F0502020204030204"/>
                  <a:ea typeface="+mn-ea"/>
                  <a:cs typeface="Arial"/>
                  <a:hlinkClick r:id="rId7">
                    <a:extLst>
                      <a:ext uri="{A12FA001-AC4F-418D-AE19-62706E023703}">
                        <ahyp:hlinkClr xmlns:ahyp="http://schemas.microsoft.com/office/drawing/2018/hyperlinkcolor" val="tx"/>
                      </a:ext>
                    </a:extLst>
                  </a:hlinkClick>
                </a:rPr>
                <a:t>10.8 million of the 24.3 million</a:t>
              </a:r>
              <a:r>
                <a:rPr kumimoji="0" lang="en-US" sz="1500" b="0" i="0" u="none" strike="noStrike" kern="1200" cap="none" spc="0" normalizeH="0" baseline="0" noProof="0">
                  <a:ln>
                    <a:noFill/>
                  </a:ln>
                  <a:solidFill>
                    <a:prstClr val="black"/>
                  </a:solidFill>
                  <a:effectLst/>
                  <a:uLnTx/>
                  <a:uFillTx/>
                  <a:latin typeface="Calibri" panose="020F0502020204030204"/>
                  <a:ea typeface="+mn-ea"/>
                  <a:cs typeface="Arial"/>
                </a:rPr>
                <a:t> Marketplace enrollees chose to automatically reenroll in their plan, constituting 45% of all Marketplace enrollment. The automatic reenrollment rate</a:t>
              </a:r>
              <a:r>
                <a:rPr kumimoji="0" lang="en-US" sz="1500" b="1" i="0" u="none" strike="noStrike" kern="1200" cap="none" spc="0" normalizeH="0" baseline="0" noProof="0">
                  <a:ln>
                    <a:noFill/>
                  </a:ln>
                  <a:solidFill>
                    <a:prstClr val="black"/>
                  </a:solidFill>
                  <a:effectLst/>
                  <a:uLnTx/>
                  <a:uFillTx/>
                  <a:latin typeface="Calibri" panose="020F0502020204030204"/>
                  <a:ea typeface="+mn-ea"/>
                  <a:cs typeface="Arial"/>
                </a:rPr>
                <a:t> </a:t>
              </a:r>
              <a:r>
                <a:rPr kumimoji="0" lang="en-US" sz="1500" b="0" i="0" u="none" strike="noStrike" kern="1200" cap="none" spc="0" normalizeH="0" baseline="0" noProof="0">
                  <a:ln>
                    <a:noFill/>
                  </a:ln>
                  <a:solidFill>
                    <a:prstClr val="black"/>
                  </a:solidFill>
                  <a:effectLst/>
                  <a:uLnTx/>
                  <a:uFillTx/>
                  <a:latin typeface="Calibri" panose="020F0502020204030204"/>
                  <a:ea typeface="+mn-ea"/>
                  <a:cs typeface="Arial"/>
                </a:rPr>
                <a:t>was </a:t>
              </a:r>
              <a:r>
                <a:rPr kumimoji="0" lang="en-US" sz="1500" b="1" i="0" u="none" strike="noStrike" kern="1200" cap="none" spc="0" normalizeH="0" baseline="0" noProof="0">
                  <a:ln>
                    <a:noFill/>
                  </a:ln>
                  <a:solidFill>
                    <a:prstClr val="black"/>
                  </a:solidFill>
                  <a:effectLst/>
                  <a:uLnTx/>
                  <a:uFillTx/>
                  <a:latin typeface="Calibri" panose="020F0502020204030204"/>
                  <a:ea typeface="+mn-ea"/>
                  <a:cs typeface="Arial"/>
                </a:rPr>
                <a:t>38% in the Federally Facilitated Marketplace (FFM)</a:t>
              </a:r>
              <a:r>
                <a:rPr kumimoji="0" lang="en-US" sz="1500" b="0" i="0" u="none" strike="noStrike" kern="1200" cap="none" spc="0" normalizeH="0" baseline="0" noProof="0">
                  <a:ln>
                    <a:noFill/>
                  </a:ln>
                  <a:solidFill>
                    <a:prstClr val="black"/>
                  </a:solidFill>
                  <a:effectLst/>
                  <a:uLnTx/>
                  <a:uFillTx/>
                  <a:latin typeface="Calibri" panose="020F0502020204030204"/>
                  <a:ea typeface="+mn-ea"/>
                  <a:cs typeface="Arial"/>
                </a:rPr>
                <a:t> and, on average, </a:t>
              </a:r>
              <a:r>
                <a:rPr kumimoji="0" lang="en-US" sz="1500" b="1" i="0" u="none" strike="noStrike" kern="1200" cap="none" spc="0" normalizeH="0" baseline="0" noProof="0">
                  <a:ln>
                    <a:noFill/>
                  </a:ln>
                  <a:solidFill>
                    <a:prstClr val="black"/>
                  </a:solidFill>
                  <a:effectLst/>
                  <a:uLnTx/>
                  <a:uFillTx/>
                  <a:latin typeface="Calibri" panose="020F0502020204030204"/>
                  <a:ea typeface="+mn-ea"/>
                  <a:cs typeface="Arial"/>
                </a:rPr>
                <a:t>60% in State-Based Marketplaces (SBMs)</a:t>
              </a:r>
              <a:r>
                <a:rPr kumimoji="0" lang="en-US" sz="1500" b="0" i="0" u="none" strike="noStrike" kern="1200" cap="none" spc="0" normalizeH="0" baseline="0" noProof="0">
                  <a:ln>
                    <a:noFill/>
                  </a:ln>
                  <a:solidFill>
                    <a:prstClr val="black"/>
                  </a:solidFill>
                  <a:effectLst/>
                  <a:uLnTx/>
                  <a:uFillTx/>
                  <a:latin typeface="Calibri" panose="020F0502020204030204"/>
                  <a:ea typeface="+mn-ea"/>
                  <a:cs typeface="Arial"/>
                </a:rPr>
                <a:t>. Automatic reenrollment in SBMs is as high as 75%.</a:t>
              </a:r>
            </a:p>
          </p:txBody>
        </p:sp>
      </p:grpSp>
    </p:spTree>
    <p:extLst>
      <p:ext uri="{BB962C8B-B14F-4D97-AF65-F5344CB8AC3E}">
        <p14:creationId xmlns:p14="http://schemas.microsoft.com/office/powerpoint/2010/main" val="40800018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7FED-2ABB-BB5B-B152-7D9933BCCBA6}"/>
              </a:ext>
            </a:extLst>
          </p:cNvPr>
          <p:cNvSpPr>
            <a:spLocks noGrp="1"/>
          </p:cNvSpPr>
          <p:nvPr>
            <p:ph type="title"/>
          </p:nvPr>
        </p:nvSpPr>
        <p:spPr>
          <a:xfrm>
            <a:off x="427975" y="440418"/>
            <a:ext cx="8229600" cy="1143000"/>
          </a:xfrm>
        </p:spPr>
        <p:txBody>
          <a:bodyPr>
            <a:normAutofit/>
          </a:bodyPr>
          <a:lstStyle/>
          <a:p>
            <a:r>
              <a:rPr lang="en-US" sz="2800" b="1" dirty="0"/>
              <a:t>H.R.1: Marketplace and Medicaid Interactions</a:t>
            </a:r>
          </a:p>
        </p:txBody>
      </p:sp>
      <p:grpSp>
        <p:nvGrpSpPr>
          <p:cNvPr id="3" name="Group 2" descr="The slide reads as follows: &#10;New Medicaid requirements will also impact Marketplace enrollment and operations. &#10;Medicaid Work Requirement Mandate (Section 71119)&#10;Starting Jan. 1, 2027, states must impose work requirements for expansion and expansion-like adults ages 19 to 64. &#10;States must verify that individuals complete 80 hours of qualifying activities for at least one month prior to application and again at least one month within every six-month period. &#10;States may implement earlier via a section 1115 or SPA or may request an exemption to delay by up to two years—through December 31, 2028.   &#10;HHS is required to release an interim final rule with implementation details by June 1, 2026&#10;Medicaid Redetermination Every Six Months (Section 71107)&#10;Effective in 2027, states must redetermine eligibility for expansion and expansion-like adults once every six months. &#10;Individuals denied Medicaid due to work requirements are not permitted to receive Marketplace tax credits. &#10;">
            <a:extLst>
              <a:ext uri="{FF2B5EF4-FFF2-40B4-BE49-F238E27FC236}">
                <a16:creationId xmlns:a16="http://schemas.microsoft.com/office/drawing/2014/main" id="{F670989A-77B2-7D08-BCA1-605D5AA5795E}"/>
              </a:ext>
            </a:extLst>
          </p:cNvPr>
          <p:cNvGrpSpPr/>
          <p:nvPr/>
        </p:nvGrpSpPr>
        <p:grpSpPr>
          <a:xfrm>
            <a:off x="87682" y="1645570"/>
            <a:ext cx="11999934" cy="4772013"/>
            <a:chOff x="87682" y="1645570"/>
            <a:chExt cx="11999934" cy="4772013"/>
          </a:xfrm>
        </p:grpSpPr>
        <p:sp>
          <p:nvSpPr>
            <p:cNvPr id="8" name="Rectangle 7">
              <a:extLst>
                <a:ext uri="{FF2B5EF4-FFF2-40B4-BE49-F238E27FC236}">
                  <a16:creationId xmlns:a16="http://schemas.microsoft.com/office/drawing/2014/main" id="{0E482A82-D3C2-D9DD-6D7A-4D8CB7FDCCA6}"/>
                </a:ext>
              </a:extLst>
            </p:cNvPr>
            <p:cNvSpPr/>
            <p:nvPr/>
          </p:nvSpPr>
          <p:spPr>
            <a:xfrm>
              <a:off x="87682" y="1645570"/>
              <a:ext cx="11999934" cy="502605"/>
            </a:xfrm>
            <a:prstGeom prst="rect">
              <a:avLst/>
            </a:prstGeom>
            <a:solidFill>
              <a:srgbClr val="612A5C"/>
            </a:solidFill>
            <a:ln>
              <a:noFill/>
            </a:ln>
            <a:effectLst/>
          </p:spPr>
          <p:style>
            <a:lnRef idx="1">
              <a:schemeClr val="accent1"/>
            </a:lnRef>
            <a:fillRef idx="3">
              <a:schemeClr val="accent1"/>
            </a:fillRef>
            <a:effectRef idx="2">
              <a:schemeClr val="accent1"/>
            </a:effectRef>
            <a:fontRef idx="minor">
              <a:schemeClr val="lt1"/>
            </a:fontRef>
          </p:style>
          <p:txBody>
            <a:bodyPr lIns="45720" tIns="45720" rIns="45720" bIns="45720" rtlCol="0" anchor="ctr"/>
            <a:lstStyle/>
            <a:p>
              <a:pPr marL="0" marR="0" lvl="0" indent="0" algn="ctr" defTabSz="45443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Calibri"/>
                  <a:ea typeface="Calibri"/>
                  <a:cs typeface="Calibri"/>
                </a:rPr>
                <a:t>New Medicaid requirements will also impact Marketplace enrollment and operations. </a:t>
              </a:r>
            </a:p>
          </p:txBody>
        </p:sp>
        <p:sp>
          <p:nvSpPr>
            <p:cNvPr id="9" name="Rectangle 8">
              <a:extLst>
                <a:ext uri="{FF2B5EF4-FFF2-40B4-BE49-F238E27FC236}">
                  <a16:creationId xmlns:a16="http://schemas.microsoft.com/office/drawing/2014/main" id="{4E9ECE35-CB7A-AC44-E131-1168890909E2}"/>
                </a:ext>
              </a:extLst>
            </p:cNvPr>
            <p:cNvSpPr/>
            <p:nvPr/>
          </p:nvSpPr>
          <p:spPr>
            <a:xfrm>
              <a:off x="586522" y="2429667"/>
              <a:ext cx="8689121" cy="324620"/>
            </a:xfrm>
            <a:prstGeom prst="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rPr>
                <a:t>Medicaid Work Requirement Mandate (Section 71119)</a:t>
              </a:r>
            </a:p>
          </p:txBody>
        </p:sp>
        <p:sp>
          <p:nvSpPr>
            <p:cNvPr id="10" name="Oval 9">
              <a:extLst>
                <a:ext uri="{FF2B5EF4-FFF2-40B4-BE49-F238E27FC236}">
                  <a16:creationId xmlns:a16="http://schemas.microsoft.com/office/drawing/2014/main" id="{78B9849C-E559-3D6A-0FB4-DC511A735E70}"/>
                </a:ext>
              </a:extLst>
            </p:cNvPr>
            <p:cNvSpPr>
              <a:spLocks noChangeAspect="1"/>
            </p:cNvSpPr>
            <p:nvPr/>
          </p:nvSpPr>
          <p:spPr>
            <a:xfrm>
              <a:off x="840806" y="2310154"/>
              <a:ext cx="563644" cy="563644"/>
            </a:xfrm>
            <a:prstGeom prst="ellipse">
              <a:avLst/>
            </a:prstGeom>
            <a:solidFill>
              <a:srgbClr val="E9674F"/>
            </a:solidFill>
            <a:ln w="38100">
              <a:solidFill>
                <a:srgbClr val="E96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Arial"/>
              </a:endParaRPr>
            </a:p>
          </p:txBody>
        </p:sp>
        <p:sp>
          <p:nvSpPr>
            <p:cNvPr id="12" name="Rectangle 11">
              <a:extLst>
                <a:ext uri="{FF2B5EF4-FFF2-40B4-BE49-F238E27FC236}">
                  <a16:creationId xmlns:a16="http://schemas.microsoft.com/office/drawing/2014/main" id="{A4C99D0F-6AA8-E328-3423-01396C08B6BD}"/>
                </a:ext>
              </a:extLst>
            </p:cNvPr>
            <p:cNvSpPr/>
            <p:nvPr/>
          </p:nvSpPr>
          <p:spPr>
            <a:xfrm>
              <a:off x="586522" y="5489161"/>
              <a:ext cx="8689121" cy="324620"/>
            </a:xfrm>
            <a:prstGeom prst="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Arial"/>
                </a:rPr>
                <a:t>Medicaid Redetermination Every Six Months (Section 71107)</a:t>
              </a:r>
            </a:p>
          </p:txBody>
        </p:sp>
        <p:sp>
          <p:nvSpPr>
            <p:cNvPr id="13" name="Oval 12">
              <a:extLst>
                <a:ext uri="{FF2B5EF4-FFF2-40B4-BE49-F238E27FC236}">
                  <a16:creationId xmlns:a16="http://schemas.microsoft.com/office/drawing/2014/main" id="{BD3DDA40-ADA9-FAD9-CC9D-0E7A622EAD74}"/>
                </a:ext>
              </a:extLst>
            </p:cNvPr>
            <p:cNvSpPr>
              <a:spLocks noChangeAspect="1"/>
            </p:cNvSpPr>
            <p:nvPr/>
          </p:nvSpPr>
          <p:spPr>
            <a:xfrm>
              <a:off x="844497" y="5311624"/>
              <a:ext cx="563644" cy="563644"/>
            </a:xfrm>
            <a:prstGeom prst="ellipse">
              <a:avLst/>
            </a:prstGeom>
            <a:solidFill>
              <a:srgbClr val="E9674F"/>
            </a:solidFill>
            <a:ln w="38100">
              <a:solidFill>
                <a:srgbClr val="E96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Arial"/>
              </a:endParaRPr>
            </a:p>
          </p:txBody>
        </p:sp>
        <p:sp>
          <p:nvSpPr>
            <p:cNvPr id="15" name="Rectangle 14">
              <a:extLst>
                <a:ext uri="{FF2B5EF4-FFF2-40B4-BE49-F238E27FC236}">
                  <a16:creationId xmlns:a16="http://schemas.microsoft.com/office/drawing/2014/main" id="{165D8877-5CB9-1AEA-1751-2BC2F96C942F}"/>
                </a:ext>
              </a:extLst>
            </p:cNvPr>
            <p:cNvSpPr/>
            <p:nvPr/>
          </p:nvSpPr>
          <p:spPr>
            <a:xfrm>
              <a:off x="9397761" y="3116175"/>
              <a:ext cx="1684421" cy="2033337"/>
            </a:xfrm>
            <a:prstGeom prst="rect">
              <a:avLst/>
            </a:prstGeom>
            <a:solidFill>
              <a:schemeClr val="accent6">
                <a:lumMod val="60000"/>
                <a:lumOff val="40000"/>
              </a:schemeClr>
            </a:solidFill>
            <a:ln w="28575">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marL="0" marR="0" lvl="0" indent="0" algn="ctr" defTabSz="457200" rtl="0" eaLnBrk="1" fontAlgn="auto" latinLnBrk="0" hangingPunct="1">
                <a:lnSpc>
                  <a:spcPct val="100000"/>
                </a:lnSpc>
                <a:spcBef>
                  <a:spcPts val="0"/>
                </a:spcBef>
                <a:spcAft>
                  <a:spcPts val="0"/>
                </a:spcAft>
                <a:buClr>
                  <a:srgbClr val="EB684F"/>
                </a:buClr>
                <a:buSzTx/>
                <a:buFontTx/>
                <a:buNone/>
                <a:tabLst/>
                <a:defRPr/>
              </a:pPr>
              <a:endParaRPr kumimoji="0" lang="en-US" sz="1400" b="1" i="0" u="none" strike="noStrike" kern="1200" cap="none" spc="0" normalizeH="0" baseline="0" noProof="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
                  <a:srgbClr val="EB684F"/>
                </a:buClr>
                <a:buSzTx/>
                <a:buFontTx/>
                <a:buNone/>
                <a:tabLst/>
                <a:defRPr/>
              </a:pPr>
              <a:endParaRPr kumimoji="0" lang="en-US" sz="1400" b="1" i="0" u="none" strike="noStrike" kern="1200" cap="none" spc="0" normalizeH="0" baseline="0" noProof="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
                  <a:srgbClr val="EB684F"/>
                </a:buClr>
                <a:buSzTx/>
                <a:buFontTx/>
                <a:buNone/>
                <a:tabLst/>
                <a:defRPr/>
              </a:pPr>
              <a:r>
                <a:rPr kumimoji="0" lang="en-US" sz="1400" b="1" i="0" u="none" strike="noStrike" kern="1200" cap="none" spc="0" normalizeH="0" baseline="0" noProof="0">
                  <a:ln>
                    <a:noFill/>
                  </a:ln>
                  <a:solidFill>
                    <a:prstClr val="black"/>
                  </a:solidFill>
                  <a:effectLst/>
                  <a:uLnTx/>
                  <a:uFillTx/>
                  <a:latin typeface="Calibri"/>
                  <a:ea typeface="+mn-ea"/>
                  <a:cs typeface="+mn-cs"/>
                </a:rPr>
                <a:t>Individuals denied Medicaid due to work requirements are not permitted to receive Marketplace tax credits. </a:t>
              </a:r>
            </a:p>
          </p:txBody>
        </p:sp>
        <p:pic>
          <p:nvPicPr>
            <p:cNvPr id="17" name="Graphic 16" descr="Warning with solid fill">
              <a:extLst>
                <a:ext uri="{FF2B5EF4-FFF2-40B4-BE49-F238E27FC236}">
                  <a16:creationId xmlns:a16="http://schemas.microsoft.com/office/drawing/2014/main" id="{255240FF-BEDD-3EE5-0032-6D1EFC36DA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58148" y="3093927"/>
              <a:ext cx="563644" cy="563644"/>
            </a:xfrm>
            <a:prstGeom prst="rect">
              <a:avLst/>
            </a:prstGeom>
          </p:spPr>
        </p:pic>
        <p:pic>
          <p:nvPicPr>
            <p:cNvPr id="19" name="Graphic 18" descr="Briefcase with solid fill">
              <a:extLst>
                <a:ext uri="{FF2B5EF4-FFF2-40B4-BE49-F238E27FC236}">
                  <a16:creationId xmlns:a16="http://schemas.microsoft.com/office/drawing/2014/main" id="{98AE1C84-ECB2-5B8E-3D96-225ED6F7D8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753" y="2379796"/>
              <a:ext cx="470036" cy="470036"/>
            </a:xfrm>
            <a:prstGeom prst="rect">
              <a:avLst/>
            </a:prstGeom>
          </p:spPr>
        </p:pic>
        <p:sp>
          <p:nvSpPr>
            <p:cNvPr id="21" name="TextBox 20">
              <a:extLst>
                <a:ext uri="{FF2B5EF4-FFF2-40B4-BE49-F238E27FC236}">
                  <a16:creationId xmlns:a16="http://schemas.microsoft.com/office/drawing/2014/main" id="{A00042AB-08AA-F23E-FDE5-E8BBE1717975}"/>
                </a:ext>
              </a:extLst>
            </p:cNvPr>
            <p:cNvSpPr txBox="1"/>
            <p:nvPr/>
          </p:nvSpPr>
          <p:spPr>
            <a:xfrm>
              <a:off x="907447" y="5832808"/>
              <a:ext cx="8587281" cy="584775"/>
            </a:xfrm>
            <a:prstGeom prst="rect">
              <a:avLst/>
            </a:prstGeom>
            <a:noFill/>
          </p:spPr>
          <p:txBody>
            <a:bodyPr wrap="square">
              <a:spAutoFit/>
            </a:bodyPr>
            <a:lstStyle/>
            <a:p>
              <a:pPr marL="285750" marR="0" lvl="0" indent="-285750" algn="l" defTabSz="457200" rtl="0" eaLnBrk="1" fontAlgn="auto" latinLnBrk="0" hangingPunct="1">
                <a:lnSpc>
                  <a:spcPct val="100000"/>
                </a:lnSpc>
                <a:spcBef>
                  <a:spcPts val="0"/>
                </a:spcBef>
                <a:spcAft>
                  <a:spcPts val="300"/>
                </a:spcAft>
                <a:buClr>
                  <a:srgbClr val="EB684F"/>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Effective in 2027, states must </a:t>
              </a:r>
              <a:r>
                <a:rPr kumimoji="0" lang="en-US" sz="1600" b="1" i="0" u="none" strike="noStrike" kern="1200" cap="none" spc="0" normalizeH="0" baseline="0" noProof="0">
                  <a:ln>
                    <a:noFill/>
                  </a:ln>
                  <a:solidFill>
                    <a:prstClr val="black"/>
                  </a:solidFill>
                  <a:effectLst/>
                  <a:uLnTx/>
                  <a:uFillTx/>
                  <a:latin typeface="Calibri"/>
                  <a:ea typeface="+mn-ea"/>
                  <a:cs typeface="+mn-cs"/>
                </a:rPr>
                <a:t>redetermine eligibility for expansion and expansion-like adults once every six months. </a:t>
              </a:r>
            </a:p>
          </p:txBody>
        </p:sp>
        <p:sp>
          <p:nvSpPr>
            <p:cNvPr id="22" name="TextBox 21">
              <a:extLst>
                <a:ext uri="{FF2B5EF4-FFF2-40B4-BE49-F238E27FC236}">
                  <a16:creationId xmlns:a16="http://schemas.microsoft.com/office/drawing/2014/main" id="{C86F4488-D884-97A8-A25B-D4E3CDCA4300}"/>
                </a:ext>
              </a:extLst>
            </p:cNvPr>
            <p:cNvSpPr txBox="1"/>
            <p:nvPr/>
          </p:nvSpPr>
          <p:spPr>
            <a:xfrm>
              <a:off x="881754" y="2868858"/>
              <a:ext cx="8393888" cy="1931298"/>
            </a:xfrm>
            <a:prstGeom prst="rect">
              <a:avLst/>
            </a:prstGeom>
            <a:noFill/>
          </p:spPr>
          <p:txBody>
            <a:bodyPr wrap="square" lIns="91440" tIns="45720" rIns="91440" bIns="45720" anchor="t">
              <a:spAutoFit/>
            </a:bodyPr>
            <a:lstStyle/>
            <a:p>
              <a:pPr marL="285750" marR="0" lvl="0" indent="-285750" algn="l" defTabSz="457200" rtl="0" eaLnBrk="1" fontAlgn="auto" latinLnBrk="0" hangingPunct="1">
                <a:lnSpc>
                  <a:spcPct val="100000"/>
                </a:lnSpc>
                <a:spcBef>
                  <a:spcPts val="0"/>
                </a:spcBef>
                <a:spcAft>
                  <a:spcPts val="300"/>
                </a:spcAft>
                <a:buClr>
                  <a:srgbClr val="EB684F"/>
                </a:buClr>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Calibri"/>
                  <a:ea typeface="+mn-ea"/>
                  <a:cs typeface="+mn-cs"/>
                </a:rPr>
                <a:t>Starting Jan. 1, 2027, states must impose </a:t>
              </a:r>
              <a:r>
                <a:rPr kumimoji="0" lang="en-US" sz="1600" b="1" i="0" u="none" strike="noStrike" kern="1200" cap="none" spc="0" normalizeH="0" baseline="0" noProof="0">
                  <a:ln>
                    <a:noFill/>
                  </a:ln>
                  <a:solidFill>
                    <a:srgbClr val="000000"/>
                  </a:solidFill>
                  <a:effectLst/>
                  <a:uLnTx/>
                  <a:uFillTx/>
                  <a:latin typeface="Calibri"/>
                  <a:ea typeface="+mn-ea"/>
                  <a:cs typeface="+mn-cs"/>
                </a:rPr>
                <a:t>work requirements for expansion and expansion-like adults</a:t>
              </a:r>
              <a:r>
                <a:rPr kumimoji="0" lang="en-US" sz="1600" b="0" i="0" u="none" strike="noStrike" kern="1200" cap="none" spc="0" normalizeH="0" baseline="0" noProof="0">
                  <a:ln>
                    <a:noFill/>
                  </a:ln>
                  <a:solidFill>
                    <a:srgbClr val="000000"/>
                  </a:solidFill>
                  <a:effectLst/>
                  <a:uLnTx/>
                  <a:uFillTx/>
                  <a:latin typeface="Calibri"/>
                  <a:ea typeface="+mn-ea"/>
                  <a:cs typeface="+mn-cs"/>
                </a:rPr>
                <a:t> ages 19 to 64. </a:t>
              </a:r>
            </a:p>
            <a:p>
              <a:pPr marL="285750" marR="0" lvl="0" indent="-285750" algn="l" defTabSz="457200" rtl="0" eaLnBrk="1" fontAlgn="auto" latinLnBrk="0" hangingPunct="1">
                <a:lnSpc>
                  <a:spcPct val="100000"/>
                </a:lnSpc>
                <a:spcBef>
                  <a:spcPts val="0"/>
                </a:spcBef>
                <a:spcAft>
                  <a:spcPts val="300"/>
                </a:spcAft>
                <a:buClr>
                  <a:srgbClr val="EB684F"/>
                </a:buClr>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Calibri"/>
                  <a:ea typeface="+mn-ea"/>
                  <a:cs typeface="+mn-cs"/>
                </a:rPr>
                <a:t>States must verify that individuals </a:t>
              </a:r>
              <a:r>
                <a:rPr kumimoji="0" lang="en-US" sz="1600" b="1" i="0" u="none" strike="noStrike" kern="1200" cap="none" spc="0" normalizeH="0" baseline="0" noProof="0">
                  <a:ln>
                    <a:noFill/>
                  </a:ln>
                  <a:solidFill>
                    <a:srgbClr val="000000"/>
                  </a:solidFill>
                  <a:effectLst/>
                  <a:uLnTx/>
                  <a:uFillTx/>
                  <a:latin typeface="Calibri"/>
                  <a:ea typeface="+mn-ea"/>
                  <a:cs typeface="+mn-cs"/>
                </a:rPr>
                <a:t>complete 80 hours of qualifying activities </a:t>
              </a:r>
              <a:r>
                <a:rPr kumimoji="0" lang="en-US" sz="1600" b="0" i="0" u="none" strike="noStrike" kern="1200" cap="none" spc="0" normalizeH="0" baseline="0" noProof="0">
                  <a:ln>
                    <a:noFill/>
                  </a:ln>
                  <a:solidFill>
                    <a:srgbClr val="000000"/>
                  </a:solidFill>
                  <a:effectLst/>
                  <a:uLnTx/>
                  <a:uFillTx/>
                  <a:latin typeface="Calibri"/>
                  <a:ea typeface="+mn-ea"/>
                  <a:cs typeface="+mn-cs"/>
                </a:rPr>
                <a:t>for at least one month prior to application and again at least one month within every six-month period. </a:t>
              </a:r>
            </a:p>
            <a:p>
              <a:pPr marL="285750" marR="0" lvl="0" indent="-285750" algn="l" defTabSz="457200" rtl="0" eaLnBrk="1" fontAlgn="auto" latinLnBrk="0" hangingPunct="1">
                <a:lnSpc>
                  <a:spcPct val="100000"/>
                </a:lnSpc>
                <a:spcBef>
                  <a:spcPts val="0"/>
                </a:spcBef>
                <a:spcAft>
                  <a:spcPts val="300"/>
                </a:spcAft>
                <a:buClr>
                  <a:srgbClr val="EB684F"/>
                </a:buClr>
                <a:buSzTx/>
                <a:buFont typeface="Arial" panose="020B0604020202020204" pitchFamily="34" charset="0"/>
                <a:buChar char="•"/>
                <a:tabLst/>
                <a:defRPr/>
              </a:pPr>
              <a:r>
                <a:rPr kumimoji="0" lang="en-US" sz="1600" b="1" i="0" u="none" strike="noStrike" kern="1200" cap="none" spc="0" normalizeH="0" baseline="0" noProof="0">
                  <a:ln>
                    <a:noFill/>
                  </a:ln>
                  <a:solidFill>
                    <a:prstClr val="black"/>
                  </a:solidFill>
                  <a:effectLst/>
                  <a:uLnTx/>
                  <a:uFillTx/>
                  <a:latin typeface="Calibri"/>
                  <a:ea typeface="+mn-ea"/>
                  <a:cs typeface="+mn-cs"/>
                </a:rPr>
                <a:t>States may implement earlier </a:t>
              </a:r>
              <a:r>
                <a:rPr kumimoji="0" lang="en-US" sz="1600" b="0" i="0" u="none" strike="noStrike" kern="1200" cap="none" spc="0" normalizeH="0" baseline="0" noProof="0">
                  <a:ln>
                    <a:noFill/>
                  </a:ln>
                  <a:solidFill>
                    <a:prstClr val="black"/>
                  </a:solidFill>
                  <a:effectLst/>
                  <a:uLnTx/>
                  <a:uFillTx/>
                  <a:latin typeface="Calibri"/>
                  <a:ea typeface="+mn-ea"/>
                  <a:cs typeface="+mn-cs"/>
                </a:rPr>
                <a:t>via a section 1115 or SPA or may </a:t>
              </a:r>
              <a:r>
                <a:rPr kumimoji="0" lang="en-US" sz="1600" b="1" i="0" u="none" strike="noStrike" kern="1200" cap="none" spc="0" normalizeH="0" baseline="0" noProof="0">
                  <a:ln>
                    <a:noFill/>
                  </a:ln>
                  <a:solidFill>
                    <a:prstClr val="black"/>
                  </a:solidFill>
                  <a:effectLst/>
                  <a:uLnTx/>
                  <a:uFillTx/>
                  <a:latin typeface="Calibri"/>
                  <a:ea typeface="+mn-ea"/>
                  <a:cs typeface="+mn-cs"/>
                </a:rPr>
                <a:t>request an exemption to delay by up to two years</a:t>
              </a:r>
              <a:r>
                <a:rPr kumimoji="0" lang="en-US" sz="1600" b="0" i="0" u="none" strike="noStrike" kern="1200" cap="none" spc="0" normalizeH="0" baseline="0" noProof="0">
                  <a:ln>
                    <a:noFill/>
                  </a:ln>
                  <a:solidFill>
                    <a:prstClr val="black"/>
                  </a:solidFill>
                  <a:effectLst/>
                  <a:uLnTx/>
                  <a:uFillTx/>
                  <a:latin typeface="Calibri"/>
                  <a:ea typeface="+mn-ea"/>
                  <a:cs typeface="+mn-cs"/>
                </a:rPr>
                <a:t>—through December 31, 2028.   </a:t>
              </a:r>
            </a:p>
            <a:p>
              <a:pPr marL="285750" marR="0" lvl="0" indent="-285750" algn="l" defTabSz="457200" rtl="0" eaLnBrk="1" fontAlgn="auto" latinLnBrk="0" hangingPunct="1">
                <a:lnSpc>
                  <a:spcPct val="100000"/>
                </a:lnSpc>
                <a:spcBef>
                  <a:spcPts val="0"/>
                </a:spcBef>
                <a:spcAft>
                  <a:spcPts val="300"/>
                </a:spcAft>
                <a:buClr>
                  <a:srgbClr val="EB684F"/>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HHS is required to release an </a:t>
              </a:r>
              <a:r>
                <a:rPr kumimoji="0" lang="en-US" sz="1600" b="1" i="0" u="none" strike="noStrike" kern="1200" cap="none" spc="0" normalizeH="0" baseline="0" noProof="0">
                  <a:ln>
                    <a:noFill/>
                  </a:ln>
                  <a:solidFill>
                    <a:prstClr val="black"/>
                  </a:solidFill>
                  <a:effectLst/>
                  <a:uLnTx/>
                  <a:uFillTx/>
                  <a:latin typeface="Calibri"/>
                  <a:ea typeface="+mn-ea"/>
                  <a:cs typeface="+mn-cs"/>
                </a:rPr>
                <a:t>interim final rule</a:t>
              </a:r>
              <a:r>
                <a:rPr kumimoji="0" lang="en-US" sz="1600" b="0" i="0" u="none" strike="noStrike" kern="1200" cap="none" spc="0" normalizeH="0" baseline="0" noProof="0">
                  <a:ln>
                    <a:noFill/>
                  </a:ln>
                  <a:solidFill>
                    <a:prstClr val="black"/>
                  </a:solidFill>
                  <a:effectLst/>
                  <a:uLnTx/>
                  <a:uFillTx/>
                  <a:latin typeface="Calibri"/>
                  <a:ea typeface="+mn-ea"/>
                  <a:cs typeface="+mn-cs"/>
                </a:rPr>
                <a:t> with implementation details by June 1, 2026</a:t>
              </a:r>
            </a:p>
          </p:txBody>
        </p:sp>
        <p:pic>
          <p:nvPicPr>
            <p:cNvPr id="24" name="Graphic 23" descr="Clipboard Checked with solid fill">
              <a:extLst>
                <a:ext uri="{FF2B5EF4-FFF2-40B4-BE49-F238E27FC236}">
                  <a16:creationId xmlns:a16="http://schemas.microsoft.com/office/drawing/2014/main" id="{5BF970F1-1940-B864-7450-2746B2F44D5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7449" y="5371036"/>
              <a:ext cx="444821" cy="444821"/>
            </a:xfrm>
            <a:prstGeom prst="rect">
              <a:avLst/>
            </a:prstGeom>
          </p:spPr>
        </p:pic>
      </p:grpSp>
    </p:spTree>
    <p:extLst>
      <p:ext uri="{BB962C8B-B14F-4D97-AF65-F5344CB8AC3E}">
        <p14:creationId xmlns:p14="http://schemas.microsoft.com/office/powerpoint/2010/main" val="5891788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8981DB89-3B04-5B6F-DA4F-5BC33EE0CAAC}"/>
              </a:ext>
            </a:extLst>
          </p:cNvPr>
          <p:cNvSpPr txBox="1">
            <a:spLocks/>
          </p:cNvSpPr>
          <p:nvPr/>
        </p:nvSpPr>
        <p:spPr>
          <a:xfrm>
            <a:off x="494672" y="440690"/>
            <a:ext cx="8568556" cy="11430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rgbClr val="E9674F"/>
                </a:solidFill>
                <a:latin typeface="+mj-lt"/>
                <a:ea typeface="+mj-ea"/>
                <a:cs typeface="Helvetica Neue Medium"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EB684F"/>
                </a:solidFill>
                <a:effectLst/>
                <a:uLnTx/>
                <a:uFillTx/>
                <a:latin typeface="Calibri" panose="020F0502020204030204"/>
                <a:ea typeface="Calibri" panose="020F0502020204030204" pitchFamily="34" charset="0"/>
              </a:rPr>
              <a:t>Thank You</a:t>
            </a:r>
          </a:p>
        </p:txBody>
      </p:sp>
      <p:graphicFrame>
        <p:nvGraphicFramePr>
          <p:cNvPr id="6" name="Object 5">
            <a:extLs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935551214"/>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a:extLst>
                          <a:ext uri="{C183D7F6-B498-43B3-948B-1728B52AA6E4}">
                            <adec:decorative xmlns:adec="http://schemas.microsoft.com/office/drawing/2017/decorative" val="1"/>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5" name="Rectangle 4">
            <a:extLst>
              <a:ext uri="{C183D7F6-B498-43B3-948B-1728B52AA6E4}">
                <adec:decorative xmlns:adec="http://schemas.microsoft.com/office/drawing/2017/decorative" val="1"/>
              </a:ext>
            </a:extLst>
          </p:cNvPr>
          <p:cNvSpPr/>
          <p:nvPr>
            <p:custDataLst>
              <p:tags r:id="rId2"/>
            </p:custDataLst>
          </p:nvPr>
        </p:nvSpPr>
        <p:spPr>
          <a:xfrm>
            <a:off x="152400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marL="0" marR="0" lvl="0" indent="0" algn="ctr" defTabSz="457200" rtl="0" eaLnBrk="1" fontAlgn="auto"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Calibri"/>
              <a:cs typeface="Arial"/>
              <a:sym typeface="Calibri"/>
            </a:endParaRPr>
          </a:p>
        </p:txBody>
      </p:sp>
      <p:sp>
        <p:nvSpPr>
          <p:cNvPr id="27" name="Rectangle 26">
            <a:extLst>
              <a:ext uri="{FF2B5EF4-FFF2-40B4-BE49-F238E27FC236}">
                <a16:creationId xmlns:a16="http://schemas.microsoft.com/office/drawing/2014/main" id="{9D4C19EB-E6F0-44D7-A099-2D6F76546419}"/>
              </a:ext>
              <a:ext uri="{C183D7F6-B498-43B3-948B-1728B52AA6E4}">
                <adec:decorative xmlns:adec="http://schemas.microsoft.com/office/drawing/2017/decorative" val="1"/>
              </a:ext>
            </a:extLst>
          </p:cNvPr>
          <p:cNvSpPr/>
          <p:nvPr/>
        </p:nvSpPr>
        <p:spPr>
          <a:xfrm>
            <a:off x="1650851" y="1824960"/>
            <a:ext cx="8890298" cy="43218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cs typeface="Arial"/>
            </a:endParaRPr>
          </a:p>
        </p:txBody>
      </p:sp>
      <p:sp>
        <p:nvSpPr>
          <p:cNvPr id="29" name="Rectangle 28">
            <a:extLst>
              <a:ext uri="{FF2B5EF4-FFF2-40B4-BE49-F238E27FC236}">
                <a16:creationId xmlns:a16="http://schemas.microsoft.com/office/drawing/2014/main" id="{59467EAD-100F-423B-AA2A-A1F3AC332DFA}"/>
              </a:ext>
              <a:ext uri="{C183D7F6-B498-43B3-948B-1728B52AA6E4}">
                <adec:decorative xmlns:adec="http://schemas.microsoft.com/office/drawing/2017/decorative" val="1"/>
              </a:ext>
            </a:extLst>
          </p:cNvPr>
          <p:cNvSpPr/>
          <p:nvPr/>
        </p:nvSpPr>
        <p:spPr>
          <a:xfrm>
            <a:off x="2797168" y="3985880"/>
            <a:ext cx="2971800" cy="18465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a:cs typeface="Arial"/>
              </a:rPr>
              <a:t>Heather Howard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cs typeface="Arial"/>
              </a:rPr>
              <a:t>Director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cs typeface="Arial"/>
              </a:rPr>
              <a:t>State Health and Value Strategies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cs typeface="Arial"/>
              </a:rPr>
              <a:t>heatherh@princeton.edu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cs typeface="Arial"/>
              </a:rPr>
              <a:t>609-258-9709</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cs typeface="Arial"/>
              </a:rPr>
              <a:t>www.shvs.org </a:t>
            </a:r>
          </a:p>
        </p:txBody>
      </p:sp>
      <p:sp>
        <p:nvSpPr>
          <p:cNvPr id="30" name="Rectangle 29">
            <a:extLst>
              <a:ext uri="{FF2B5EF4-FFF2-40B4-BE49-F238E27FC236}">
                <a16:creationId xmlns:a16="http://schemas.microsoft.com/office/drawing/2014/main" id="{051A8810-3218-4EE6-BD4B-48CE5424C1C3}"/>
              </a:ext>
            </a:extLst>
          </p:cNvPr>
          <p:cNvSpPr/>
          <p:nvPr/>
        </p:nvSpPr>
        <p:spPr>
          <a:xfrm>
            <a:off x="6091428" y="3985880"/>
            <a:ext cx="2971800" cy="18465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a:cs typeface="Arial"/>
              </a:rPr>
              <a:t>Dan Meuse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cs typeface="Arial"/>
              </a:rPr>
              <a:t>Deputy Director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cs typeface="Arial"/>
              </a:rPr>
              <a:t>State Health and Value Strategies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cs typeface="Arial"/>
              </a:rPr>
              <a:t>dmeuse@princeton.edu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cs typeface="Arial"/>
              </a:rPr>
              <a:t>609-258-7389</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cs typeface="Arial"/>
              </a:rPr>
              <a:t>www.shvs.org </a:t>
            </a:r>
            <a:endParaRPr kumimoji="0" lang="en-US" sz="1600" b="0" i="0" u="none" strike="noStrike" kern="1200" cap="none" spc="0" normalizeH="0" baseline="0" noProof="0">
              <a:ln>
                <a:noFill/>
              </a:ln>
              <a:solidFill>
                <a:prstClr val="black"/>
              </a:solidFill>
              <a:effectLst/>
              <a:uLnTx/>
              <a:uFillTx/>
              <a:latin typeface="Calibri"/>
              <a:cs typeface="Arial"/>
            </a:endParaRPr>
          </a:p>
        </p:txBody>
      </p:sp>
      <p:cxnSp>
        <p:nvCxnSpPr>
          <p:cNvPr id="31" name="Straight Connector 30">
            <a:extLst>
              <a:ext uri="{FF2B5EF4-FFF2-40B4-BE49-F238E27FC236}">
                <a16:creationId xmlns:a16="http://schemas.microsoft.com/office/drawing/2014/main" id="{21B41B78-25BA-43FC-A0CB-576AC26A6C4C}"/>
              </a:ext>
              <a:ext uri="{C183D7F6-B498-43B3-948B-1728B52AA6E4}">
                <adec:decorative xmlns:adec="http://schemas.microsoft.com/office/drawing/2017/decorative" val="1"/>
              </a:ext>
            </a:extLst>
          </p:cNvPr>
          <p:cNvCxnSpPr/>
          <p:nvPr/>
        </p:nvCxnSpPr>
        <p:spPr>
          <a:xfrm>
            <a:off x="1650851" y="1824960"/>
            <a:ext cx="8906256" cy="0"/>
          </a:xfrm>
          <a:prstGeom prst="line">
            <a:avLst/>
          </a:prstGeom>
          <a:ln w="38100">
            <a:solidFill>
              <a:srgbClr val="E9674F"/>
            </a:solidFill>
          </a:ln>
          <a:effectLst/>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3A87C290-01DA-4EE2-B355-9F6AEDA95C8A}"/>
              </a:ext>
              <a:ext uri="{C183D7F6-B498-43B3-948B-1728B52AA6E4}">
                <adec:decorative xmlns:adec="http://schemas.microsoft.com/office/drawing/2017/decorative" val="1"/>
              </a:ext>
            </a:extLst>
          </p:cNvPr>
          <p:cNvSpPr/>
          <p:nvPr/>
        </p:nvSpPr>
        <p:spPr>
          <a:xfrm>
            <a:off x="168268" y="1791410"/>
            <a:ext cx="11909431" cy="43595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886" tIns="45447" rIns="90886" bIns="45447" numCol="1" rtlCol="0" anchor="ctr"/>
          <a:lstStyle/>
          <a:p>
            <a:pPr marL="3584942" marR="0" lvl="0" indent="0" algn="ctr" defTabSz="454435"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prstClr val="black"/>
              </a:solidFill>
              <a:effectLst/>
              <a:uLnTx/>
              <a:uFillTx/>
              <a:latin typeface="Calibri"/>
              <a:cs typeface="Arial"/>
            </a:endParaRPr>
          </a:p>
          <a:p>
            <a:pPr marL="3584942" marR="0" lvl="0" indent="0" algn="ctr" defTabSz="454435"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a:cs typeface="Arial"/>
            </a:endParaRPr>
          </a:p>
        </p:txBody>
      </p:sp>
      <p:cxnSp>
        <p:nvCxnSpPr>
          <p:cNvPr id="35" name="Straight Connector 34">
            <a:extLst>
              <a:ext uri="{FF2B5EF4-FFF2-40B4-BE49-F238E27FC236}">
                <a16:creationId xmlns:a16="http://schemas.microsoft.com/office/drawing/2014/main" id="{F142FE0D-0D56-4990-A852-BC8F843E09C4}"/>
              </a:ext>
              <a:ext uri="{C183D7F6-B498-43B3-948B-1728B52AA6E4}">
                <adec:decorative xmlns:adec="http://schemas.microsoft.com/office/drawing/2017/decorative" val="1"/>
              </a:ext>
            </a:extLst>
          </p:cNvPr>
          <p:cNvCxnSpPr>
            <a:cxnSpLocks/>
          </p:cNvCxnSpPr>
          <p:nvPr/>
        </p:nvCxnSpPr>
        <p:spPr>
          <a:xfrm>
            <a:off x="160317" y="1808248"/>
            <a:ext cx="11922291" cy="0"/>
          </a:xfrm>
          <a:prstGeom prst="line">
            <a:avLst/>
          </a:prstGeom>
          <a:ln w="38100">
            <a:solidFill>
              <a:srgbClr val="E9674F"/>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7FE063A-248C-4D4B-B4F6-029FC44FC0CF}"/>
              </a:ext>
              <a:ext uri="{C183D7F6-B498-43B3-948B-1728B52AA6E4}">
                <adec:decorative xmlns:adec="http://schemas.microsoft.com/office/drawing/2017/decorative" val="1"/>
              </a:ext>
            </a:extLst>
          </p:cNvPr>
          <p:cNvCxnSpPr>
            <a:cxnSpLocks/>
          </p:cNvCxnSpPr>
          <p:nvPr/>
        </p:nvCxnSpPr>
        <p:spPr>
          <a:xfrm>
            <a:off x="160317" y="6159498"/>
            <a:ext cx="11922291" cy="0"/>
          </a:xfrm>
          <a:prstGeom prst="line">
            <a:avLst/>
          </a:prstGeom>
          <a:ln w="38100">
            <a:solidFill>
              <a:srgbClr val="E9674F"/>
            </a:solidFill>
          </a:ln>
        </p:spPr>
        <p:style>
          <a:lnRef idx="1">
            <a:schemeClr val="accent1"/>
          </a:lnRef>
          <a:fillRef idx="0">
            <a:schemeClr val="accent1"/>
          </a:fillRef>
          <a:effectRef idx="0">
            <a:schemeClr val="accent1"/>
          </a:effectRef>
          <a:fontRef idx="minor">
            <a:schemeClr val="tx1"/>
          </a:fontRef>
        </p:style>
      </p:cxnSp>
      <p:graphicFrame>
        <p:nvGraphicFramePr>
          <p:cNvPr id="16" name="Table 15">
            <a:extLst>
              <a:ext uri="{FF2B5EF4-FFF2-40B4-BE49-F238E27FC236}">
                <a16:creationId xmlns:a16="http://schemas.microsoft.com/office/drawing/2014/main" id="{1CBBB728-A754-435A-A0F4-45A32311AA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669002"/>
              </p:ext>
            </p:extLst>
          </p:nvPr>
        </p:nvGraphicFramePr>
        <p:xfrm>
          <a:off x="1647593" y="446123"/>
          <a:ext cx="2903794" cy="1569846"/>
        </p:xfrm>
        <a:graphic>
          <a:graphicData uri="http://schemas.openxmlformats.org/drawingml/2006/table">
            <a:tbl>
              <a:tblPr firstRow="1" bandRow="1">
                <a:tableStyleId>{5C22544A-7EE6-4342-B048-85BDC9FD1C3A}</a:tableStyleId>
              </a:tblPr>
              <a:tblGrid>
                <a:gridCol w="2903794">
                  <a:extLst>
                    <a:ext uri="{9D8B030D-6E8A-4147-A177-3AD203B41FA5}">
                      <a16:colId xmlns:a16="http://schemas.microsoft.com/office/drawing/2014/main" val="2744975655"/>
                    </a:ext>
                  </a:extLst>
                </a:gridCol>
              </a:tblGrid>
              <a:tr h="156984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schemeClr val="tx1"/>
                        </a:solidFill>
                        <a:effectLst/>
                        <a:uLnTx/>
                        <a:uFillTx/>
                        <a:latin typeface="+mn-lt"/>
                        <a:ea typeface="+mn-ea"/>
                        <a:cs typeface="+mn-cs"/>
                      </a:endParaRPr>
                    </a:p>
                  </a:txBody>
                  <a:tcPr marL="99017" marR="99017">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53731648"/>
                  </a:ext>
                </a:extLst>
              </a:tr>
            </a:tbl>
          </a:graphicData>
        </a:graphic>
      </p:graphicFrame>
      <p:sp>
        <p:nvSpPr>
          <p:cNvPr id="15" name="Title 5">
            <a:extLst>
              <a:ext uri="{FF2B5EF4-FFF2-40B4-BE49-F238E27FC236}">
                <a16:creationId xmlns:a16="http://schemas.microsoft.com/office/drawing/2014/main" id="{0E886231-E15B-4A22-B52E-B3549DC710F9}"/>
              </a:ext>
              <a:ext uri="{C183D7F6-B498-43B3-948B-1728B52AA6E4}">
                <adec:decorative xmlns:adec="http://schemas.microsoft.com/office/drawing/2017/decorative" val="1"/>
              </a:ext>
            </a:extLst>
          </p:cNvPr>
          <p:cNvSpPr txBox="1">
            <a:spLocks/>
          </p:cNvSpPr>
          <p:nvPr/>
        </p:nvSpPr>
        <p:spPr>
          <a:xfrm>
            <a:off x="168268" y="2944734"/>
            <a:ext cx="8229600" cy="11430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rgbClr val="E9674F"/>
                </a:solidFill>
                <a:latin typeface="+mj-lt"/>
                <a:ea typeface="+mj-ea"/>
                <a:cs typeface="Helvetica Neue Medium"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a:ln>
                <a:noFill/>
              </a:ln>
              <a:solidFill>
                <a:srgbClr val="EB684F"/>
              </a:solidFill>
              <a:effectLst/>
              <a:uLnTx/>
              <a:uFillTx/>
              <a:latin typeface="Calibri" panose="020F0502020204030204" pitchFamily="34" charset="0"/>
              <a:ea typeface="Calibri" panose="020F0502020204030204" pitchFamily="34" charset="0"/>
            </a:endParaRPr>
          </a:p>
        </p:txBody>
      </p:sp>
      <p:graphicFrame>
        <p:nvGraphicFramePr>
          <p:cNvPr id="3" name="Table 2">
            <a:extLst>
              <a:ext uri="{FF2B5EF4-FFF2-40B4-BE49-F238E27FC236}">
                <a16:creationId xmlns:a16="http://schemas.microsoft.com/office/drawing/2014/main" id="{3EC566F4-D6D3-36A9-C68F-40EC7CDB84F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1595520"/>
              </p:ext>
            </p:extLst>
          </p:nvPr>
        </p:nvGraphicFramePr>
        <p:xfrm>
          <a:off x="4215951" y="2984716"/>
          <a:ext cx="3766447" cy="1569846"/>
        </p:xfrm>
        <a:graphic>
          <a:graphicData uri="http://schemas.openxmlformats.org/drawingml/2006/table">
            <a:tbl>
              <a:tblPr firstRow="1" bandRow="1">
                <a:tableStyleId>{5C22544A-7EE6-4342-B048-85BDC9FD1C3A}</a:tableStyleId>
              </a:tblPr>
              <a:tblGrid>
                <a:gridCol w="3766447">
                  <a:extLst>
                    <a:ext uri="{9D8B030D-6E8A-4147-A177-3AD203B41FA5}">
                      <a16:colId xmlns:a16="http://schemas.microsoft.com/office/drawing/2014/main" val="4261779937"/>
                    </a:ext>
                  </a:extLst>
                </a:gridCol>
              </a:tblGrid>
              <a:tr h="1569846">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1" i="0" u="none" strike="noStrike" kern="1200" cap="none" spc="0" normalizeH="0" baseline="0" noProof="0" dirty="0">
                          <a:ln>
                            <a:noFill/>
                          </a:ln>
                          <a:solidFill>
                            <a:srgbClr val="000000"/>
                          </a:solidFill>
                          <a:effectLst/>
                          <a:uLnTx/>
                          <a:uFillTx/>
                          <a:latin typeface="+mn-lt"/>
                        </a:rPr>
                        <a:t>Daniel Meuse</a:t>
                      </a:r>
                      <a:endParaRPr lang="en-US" sz="2000" b="1" i="0" u="none" strike="noStrike" kern="1200" cap="none" spc="0" normalizeH="0" baseline="0" noProof="0" dirty="0">
                        <a:ln>
                          <a:noFill/>
                        </a:ln>
                        <a:solidFill>
                          <a:srgbClr val="FFFFFF"/>
                        </a:solidFill>
                        <a:effectLst/>
                        <a:uLnTx/>
                        <a:uFillTx/>
                        <a:latin typeface="+mn-lt"/>
                      </a:endParaRPr>
                    </a:p>
                    <a:p>
                      <a:pPr marL="0" marR="0" lvl="0" indent="0" algn="ctr">
                        <a:lnSpc>
                          <a:spcPct val="100000"/>
                        </a:lnSpc>
                        <a:spcBef>
                          <a:spcPts val="0"/>
                        </a:spcBef>
                        <a:spcAft>
                          <a:spcPts val="0"/>
                        </a:spcAft>
                        <a:buNone/>
                      </a:pPr>
                      <a:r>
                        <a:rPr lang="en-US" sz="2000" b="0" i="0" u="none" strike="noStrike" kern="1200" cap="none" spc="0" normalizeH="0" baseline="0" noProof="0" dirty="0">
                          <a:ln>
                            <a:noFill/>
                          </a:ln>
                          <a:solidFill>
                            <a:srgbClr val="000000"/>
                          </a:solidFill>
                          <a:effectLst/>
                          <a:uLnTx/>
                          <a:uFillTx/>
                          <a:latin typeface="+mn-lt"/>
                        </a:rPr>
                        <a:t>Deputy Director</a:t>
                      </a:r>
                      <a:endParaRPr lang="en-US" sz="2000" b="1" i="0" u="none" strike="noStrike" kern="1200" cap="none" spc="0" normalizeH="0" baseline="0" noProof="0" dirty="0">
                        <a:ln>
                          <a:noFill/>
                        </a:ln>
                        <a:solidFill>
                          <a:srgbClr val="FFFFFF"/>
                        </a:solidFill>
                        <a:effectLst/>
                        <a:uLnTx/>
                        <a:uFillTx/>
                        <a:latin typeface="+mn-lt"/>
                      </a:endParaRPr>
                    </a:p>
                    <a:p>
                      <a:pPr marL="0" marR="0" lvl="0" indent="0" algn="ctr">
                        <a:lnSpc>
                          <a:spcPct val="100000"/>
                        </a:lnSpc>
                        <a:spcBef>
                          <a:spcPts val="0"/>
                        </a:spcBef>
                        <a:spcAft>
                          <a:spcPts val="0"/>
                        </a:spcAft>
                        <a:buNone/>
                      </a:pPr>
                      <a:r>
                        <a:rPr lang="en-US" sz="2000" b="0" i="0" u="none" strike="noStrike" kern="1200" cap="none" spc="0" normalizeH="0" baseline="0" noProof="0" dirty="0">
                          <a:ln>
                            <a:noFill/>
                          </a:ln>
                          <a:solidFill>
                            <a:srgbClr val="000000"/>
                          </a:solidFill>
                          <a:effectLst/>
                          <a:uLnTx/>
                          <a:uFillTx/>
                          <a:latin typeface="+mn-lt"/>
                        </a:rPr>
                        <a:t>State Health and Value Strategies </a:t>
                      </a:r>
                      <a:r>
                        <a:rPr lang="en-US" sz="2000" b="0" i="0" u="none" strike="noStrike" kern="1200" cap="none" spc="0" normalizeH="0" baseline="0" noProof="0" dirty="0">
                          <a:ln>
                            <a:noFill/>
                          </a:ln>
                          <a:solidFill>
                            <a:srgbClr val="000000"/>
                          </a:solidFill>
                          <a:effectLst/>
                          <a:uLnTx/>
                          <a:uFillTx/>
                          <a:latin typeface="+mn-lt"/>
                          <a:hlinkClick r:id="rId7"/>
                        </a:rPr>
                        <a:t>dmeuse@princeton.edu</a:t>
                      </a:r>
                      <a:endParaRPr lang="en-US" sz="2000" dirty="0"/>
                    </a:p>
                  </a:txBody>
                  <a:tcPr marL="99017" marR="99017">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53731648"/>
                  </a:ext>
                </a:extLst>
              </a:tr>
            </a:tbl>
          </a:graphicData>
        </a:graphic>
      </p:graphicFrame>
    </p:spTree>
    <p:extLst>
      <p:ext uri="{BB962C8B-B14F-4D97-AF65-F5344CB8AC3E}">
        <p14:creationId xmlns:p14="http://schemas.microsoft.com/office/powerpoint/2010/main" val="1128343680"/>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2722AC-AC40-D3C9-7628-B9C4240C8342}"/>
              </a:ext>
            </a:extLst>
          </p:cNvPr>
          <p:cNvSpPr>
            <a:spLocks noGrp="1"/>
          </p:cNvSpPr>
          <p:nvPr>
            <p:ph type="title"/>
          </p:nvPr>
        </p:nvSpPr>
        <p:spPr>
          <a:xfrm>
            <a:off x="838200" y="715108"/>
            <a:ext cx="10515600" cy="1110517"/>
          </a:xfrm>
        </p:spPr>
        <p:txBody>
          <a:bodyPr/>
          <a:lstStyle/>
          <a:p>
            <a:r>
              <a:rPr lang="en-US"/>
              <a:t>Panel Discussion</a:t>
            </a:r>
          </a:p>
        </p:txBody>
      </p:sp>
      <p:pic>
        <p:nvPicPr>
          <p:cNvPr id="9" name="Content Placeholder 8" descr="Q&amp;A Button">
            <a:extLst>
              <a:ext uri="{FF2B5EF4-FFF2-40B4-BE49-F238E27FC236}">
                <a16:creationId xmlns:a16="http://schemas.microsoft.com/office/drawing/2014/main" id="{84C36A25-C530-4C5A-D27C-3176EBC26DD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986919" y="2036640"/>
            <a:ext cx="939347" cy="847906"/>
          </a:xfrm>
          <a:prstGeom prst="rect">
            <a:avLst/>
          </a:prstGeom>
        </p:spPr>
      </p:pic>
      <p:sp>
        <p:nvSpPr>
          <p:cNvPr id="6" name="Content Placeholder 5">
            <a:extLst>
              <a:ext uri="{FF2B5EF4-FFF2-40B4-BE49-F238E27FC236}">
                <a16:creationId xmlns:a16="http://schemas.microsoft.com/office/drawing/2014/main" id="{7362D71F-EE21-D38C-2A54-59AE42234D13}"/>
              </a:ext>
            </a:extLst>
          </p:cNvPr>
          <p:cNvSpPr>
            <a:spLocks noGrp="1"/>
          </p:cNvSpPr>
          <p:nvPr>
            <p:ph sz="half" idx="2"/>
          </p:nvPr>
        </p:nvSpPr>
        <p:spPr>
          <a:xfrm>
            <a:off x="2074985" y="2006600"/>
            <a:ext cx="9278815" cy="4351338"/>
          </a:xfrm>
        </p:spPr>
        <p:txBody>
          <a:bodyPr/>
          <a:lstStyle/>
          <a:p>
            <a:pPr marL="0" indent="0">
              <a:buNone/>
            </a:pPr>
            <a:r>
              <a:rPr lang="en-US"/>
              <a:t>Please submit all panelist questions via the Q&amp;A feature. Answers may be given live or shared privately or publicly for all attendees.</a:t>
            </a:r>
          </a:p>
          <a:p>
            <a:pPr marL="0" indent="0">
              <a:buNone/>
            </a:pPr>
            <a:endParaRPr lang="en-US"/>
          </a:p>
        </p:txBody>
      </p:sp>
    </p:spTree>
    <p:extLst>
      <p:ext uri="{BB962C8B-B14F-4D97-AF65-F5344CB8AC3E}">
        <p14:creationId xmlns:p14="http://schemas.microsoft.com/office/powerpoint/2010/main" val="10693915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7769BA9-917B-343A-950F-1B8A94C6E1C5}"/>
              </a:ext>
            </a:extLst>
          </p:cNvPr>
          <p:cNvSpPr>
            <a:spLocks noGrp="1"/>
          </p:cNvSpPr>
          <p:nvPr>
            <p:ph type="title"/>
          </p:nvPr>
        </p:nvSpPr>
        <p:spPr>
          <a:xfrm>
            <a:off x="838200" y="955432"/>
            <a:ext cx="10515600" cy="1325563"/>
          </a:xfrm>
        </p:spPr>
        <p:txBody>
          <a:bodyPr/>
          <a:lstStyle/>
          <a:p>
            <a:r>
              <a:rPr lang="en-US"/>
              <a:t>Thank you!</a:t>
            </a:r>
          </a:p>
        </p:txBody>
      </p:sp>
      <p:sp>
        <p:nvSpPr>
          <p:cNvPr id="8" name="Content Placeholder 7">
            <a:extLst>
              <a:ext uri="{FF2B5EF4-FFF2-40B4-BE49-F238E27FC236}">
                <a16:creationId xmlns:a16="http://schemas.microsoft.com/office/drawing/2014/main" id="{6B9B14BE-9B00-3765-EA6C-4B3FE32DEC75}"/>
              </a:ext>
            </a:extLst>
          </p:cNvPr>
          <p:cNvSpPr>
            <a:spLocks noGrp="1"/>
          </p:cNvSpPr>
          <p:nvPr>
            <p:ph idx="1"/>
          </p:nvPr>
        </p:nvSpPr>
        <p:spPr>
          <a:xfrm>
            <a:off x="838200" y="2388222"/>
            <a:ext cx="7684477" cy="4333253"/>
          </a:xfrm>
        </p:spPr>
        <p:txBody>
          <a:bodyPr>
            <a:normAutofit/>
          </a:bodyPr>
          <a:lstStyle/>
          <a:p>
            <a:pPr marL="0" lvl="0" indent="0">
              <a:spcBef>
                <a:spcPts val="0"/>
              </a:spcBef>
              <a:buNone/>
              <a:defRPr/>
            </a:pPr>
            <a:r>
              <a:rPr lang="en-US" sz="2400">
                <a:ln w="0"/>
                <a:latin typeface="Franklin Gothic Demi" panose="020B0703020102020204" pitchFamily="34" charset="0"/>
              </a:rPr>
              <a:t>Please reach out to us with any questions or comments</a:t>
            </a:r>
          </a:p>
          <a:p>
            <a:pPr marL="0" lvl="0" indent="0">
              <a:spcBef>
                <a:spcPts val="0"/>
              </a:spcBef>
              <a:buNone/>
              <a:defRPr/>
            </a:pPr>
            <a:endParaRPr lang="en-US">
              <a:ln w="0"/>
              <a:latin typeface="Franklin Gothic Demi" panose="020B0703020102020204" pitchFamily="34" charset="0"/>
            </a:endParaRPr>
          </a:p>
          <a:p>
            <a:pPr marL="0" lvl="0" indent="0">
              <a:spcBef>
                <a:spcPts val="0"/>
              </a:spcBef>
              <a:buNone/>
              <a:defRPr/>
            </a:pPr>
            <a:r>
              <a:rPr lang="en-US" sz="2000">
                <a:ln w="0"/>
              </a:rPr>
              <a:t>Dr. Beth Beaudin-Seiler</a:t>
            </a:r>
            <a:br>
              <a:rPr lang="en-US" sz="2000">
                <a:ln w="0"/>
              </a:rPr>
            </a:br>
            <a:r>
              <a:rPr lang="en-US" sz="2000">
                <a:ln w="0"/>
              </a:rPr>
              <a:t>Director, Healthcare Value Hub</a:t>
            </a:r>
          </a:p>
          <a:p>
            <a:pPr marL="0" lvl="0" indent="0">
              <a:spcBef>
                <a:spcPts val="0"/>
              </a:spcBef>
              <a:buNone/>
              <a:defRPr/>
            </a:pPr>
            <a:endParaRPr lang="en-US" sz="2000">
              <a:ln w="0"/>
              <a:solidFill>
                <a:srgbClr val="4292C6"/>
              </a:solidFill>
            </a:endParaRPr>
          </a:p>
          <a:p>
            <a:pPr marL="0" lvl="0" indent="0">
              <a:spcBef>
                <a:spcPts val="0"/>
              </a:spcBef>
              <a:buNone/>
              <a:defRPr/>
            </a:pPr>
            <a:r>
              <a:rPr lang="en-US" sz="2000">
                <a:ln w="0"/>
                <a:solidFill>
                  <a:srgbClr val="4292C6"/>
                </a:solidFill>
                <a:hlinkClick r:id="rId3">
                  <a:extLst>
                    <a:ext uri="{A12FA001-AC4F-418D-AE19-62706E023703}">
                      <ahyp:hlinkClr xmlns:ahyp="http://schemas.microsoft.com/office/drawing/2018/hyperlinkcolor" val="tx"/>
                    </a:ext>
                  </a:extLst>
                </a:hlinkClick>
              </a:rPr>
              <a:t>Beth.Beaudin-Seiler@altarum.org</a:t>
            </a:r>
            <a:endParaRPr lang="en-US" sz="2000">
              <a:ln w="0"/>
              <a:solidFill>
                <a:srgbClr val="4292C6"/>
              </a:solidFill>
            </a:endParaRPr>
          </a:p>
          <a:p>
            <a:pPr marL="0" lvl="0" indent="0">
              <a:spcBef>
                <a:spcPts val="0"/>
              </a:spcBef>
              <a:buNone/>
              <a:defRPr/>
            </a:pPr>
            <a:endParaRPr lang="en-US" sz="2000">
              <a:ln w="0"/>
            </a:endParaRPr>
          </a:p>
          <a:p>
            <a:pPr marL="0" lvl="0" indent="0">
              <a:spcBef>
                <a:spcPts val="0"/>
              </a:spcBef>
              <a:buNone/>
              <a:defRPr/>
            </a:pPr>
            <a:r>
              <a:rPr lang="en-US" sz="2000">
                <a:ln w="0"/>
              </a:rPr>
              <a:t>Britt Sanderson, MS, MPH</a:t>
            </a:r>
          </a:p>
          <a:p>
            <a:pPr marL="0" lvl="0" indent="0">
              <a:spcBef>
                <a:spcPts val="0"/>
              </a:spcBef>
              <a:buNone/>
              <a:defRPr/>
            </a:pPr>
            <a:r>
              <a:rPr lang="en-US" sz="2000">
                <a:ln w="0"/>
              </a:rPr>
              <a:t>Policy Analyst, Healthcare Value Hub</a:t>
            </a:r>
          </a:p>
          <a:p>
            <a:pPr marL="0" lvl="0" indent="0">
              <a:spcBef>
                <a:spcPts val="0"/>
              </a:spcBef>
              <a:buNone/>
              <a:defRPr/>
            </a:pPr>
            <a:endParaRPr lang="en-US" sz="2000">
              <a:ln w="0"/>
              <a:solidFill>
                <a:srgbClr val="4292C6"/>
              </a:solidFill>
            </a:endParaRPr>
          </a:p>
          <a:p>
            <a:pPr marL="0" lvl="0" indent="0">
              <a:spcBef>
                <a:spcPts val="0"/>
              </a:spcBef>
              <a:buNone/>
              <a:defRPr/>
            </a:pPr>
            <a:r>
              <a:rPr lang="en-US" sz="2000">
                <a:ln w="0"/>
                <a:solidFill>
                  <a:srgbClr val="4292C6"/>
                </a:solidFill>
                <a:hlinkClick r:id="rId4">
                  <a:extLst>
                    <a:ext uri="{A12FA001-AC4F-418D-AE19-62706E023703}">
                      <ahyp:hlinkClr xmlns:ahyp="http://schemas.microsoft.com/office/drawing/2018/hyperlinkcolor" val="tx"/>
                    </a:ext>
                  </a:extLst>
                </a:hlinkClick>
              </a:rPr>
              <a:t>Britt.Sanderson@altarum.org</a:t>
            </a:r>
            <a:endParaRPr lang="en-US" sz="2000">
              <a:ln w="0"/>
              <a:solidFill>
                <a:srgbClr val="4292C6"/>
              </a:solidFill>
            </a:endParaRPr>
          </a:p>
          <a:p>
            <a:pPr marL="0" indent="0">
              <a:buNone/>
            </a:pPr>
            <a:endParaRPr lang="en-US"/>
          </a:p>
        </p:txBody>
      </p:sp>
      <p:sp>
        <p:nvSpPr>
          <p:cNvPr id="5" name="Slide Number Placeholder 4">
            <a:extLst>
              <a:ext uri="{FF2B5EF4-FFF2-40B4-BE49-F238E27FC236}">
                <a16:creationId xmlns:a16="http://schemas.microsoft.com/office/drawing/2014/main" id="{EE06DE4F-9194-599F-EACD-103D95749E6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5292848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D2BA6-5180-EDA3-3592-E67728B089E1}"/>
              </a:ext>
            </a:extLst>
          </p:cNvPr>
          <p:cNvSpPr>
            <a:spLocks noGrp="1"/>
          </p:cNvSpPr>
          <p:nvPr>
            <p:ph type="title"/>
          </p:nvPr>
        </p:nvSpPr>
        <p:spPr>
          <a:xfrm>
            <a:off x="838200" y="501650"/>
            <a:ext cx="10515600" cy="1325563"/>
          </a:xfrm>
        </p:spPr>
        <p:txBody>
          <a:bodyPr/>
          <a:lstStyle/>
          <a:p>
            <a:r>
              <a:rPr lang="en-US"/>
              <a:t>References 1</a:t>
            </a:r>
          </a:p>
        </p:txBody>
      </p:sp>
      <p:sp>
        <p:nvSpPr>
          <p:cNvPr id="3" name="Content Placeholder 2">
            <a:extLst>
              <a:ext uri="{FF2B5EF4-FFF2-40B4-BE49-F238E27FC236}">
                <a16:creationId xmlns:a16="http://schemas.microsoft.com/office/drawing/2014/main" id="{9E57ED9D-8DA2-2AB2-3E00-8B47A7F3E092}"/>
              </a:ext>
            </a:extLst>
          </p:cNvPr>
          <p:cNvSpPr>
            <a:spLocks noGrp="1"/>
          </p:cNvSpPr>
          <p:nvPr>
            <p:ph idx="1"/>
          </p:nvPr>
        </p:nvSpPr>
        <p:spPr>
          <a:xfrm>
            <a:off x="838200" y="1797916"/>
            <a:ext cx="10515600" cy="4558434"/>
          </a:xfrm>
        </p:spPr>
        <p:txBody>
          <a:bodyPr>
            <a:normAutofit fontScale="62500" lnSpcReduction="20000"/>
          </a:bodyPr>
          <a:lstStyle/>
          <a:p>
            <a:pPr marL="285750" indent="-285750"/>
            <a:r>
              <a:rPr lang="en-US">
                <a:solidFill>
                  <a:srgbClr val="000000"/>
                </a:solidFill>
              </a:rPr>
              <a:t>Basu, S., Patel, S. Y., &amp; Berkowitz, S. A. (2025). Projected health system and economic impacts of 2025 Medicaid policy proposals. JAMA Health Forum, 6(7), e253187. </a:t>
            </a:r>
            <a:r>
              <a:rPr lang="en-US">
                <a:solidFill>
                  <a:srgbClr val="000000"/>
                </a:solidFill>
                <a:hlinkClick r:id="rId3"/>
              </a:rPr>
              <a:t>https://doi.org/10.1001/jamahealthforum.2025.3187</a:t>
            </a:r>
            <a:r>
              <a:rPr lang="en-US">
                <a:solidFill>
                  <a:srgbClr val="000000"/>
                </a:solidFill>
              </a:rPr>
              <a:t> </a:t>
            </a:r>
          </a:p>
          <a:p>
            <a:pPr marL="285750" indent="-285750"/>
            <a:r>
              <a:rPr lang="en-US">
                <a:solidFill>
                  <a:srgbClr val="000000"/>
                </a:solidFill>
              </a:rPr>
              <a:t>Brooks, T., Alker, J., Green, H., </a:t>
            </a:r>
            <a:r>
              <a:rPr lang="en-US" err="1">
                <a:solidFill>
                  <a:srgbClr val="000000"/>
                </a:solidFill>
              </a:rPr>
              <a:t>Yafimenka</a:t>
            </a:r>
            <a:r>
              <a:rPr lang="en-US">
                <a:solidFill>
                  <a:srgbClr val="000000"/>
                </a:solidFill>
              </a:rPr>
              <a:t>, Y., &amp; Lin, A. (2025, September 4). Are states ready to implement H.R. 1 and Medicaid work reporting requirements? Georgetown University Center for Children and Families. </a:t>
            </a:r>
            <a:r>
              <a:rPr lang="en-US">
                <a:solidFill>
                  <a:srgbClr val="000000"/>
                </a:solidFill>
                <a:hlinkClick r:id="rId4"/>
              </a:rPr>
              <a:t>https://ccf.georgetown.edu/2025/09/04/are-states-ready-to-implement-hr-1-and-medicaid-work-reporting-requirements/</a:t>
            </a:r>
            <a:r>
              <a:rPr lang="en-US">
                <a:solidFill>
                  <a:srgbClr val="000000"/>
                </a:solidFill>
              </a:rPr>
              <a:t> </a:t>
            </a:r>
          </a:p>
          <a:p>
            <a:pPr marL="285750" indent="-285750"/>
            <a:r>
              <a:rPr lang="en-US">
                <a:solidFill>
                  <a:srgbClr val="000000"/>
                </a:solidFill>
              </a:rPr>
              <a:t>Center for Health Care Strategies. (2025, July). A summary of national Medicaid work requirements. </a:t>
            </a:r>
            <a:r>
              <a:rPr lang="en-US">
                <a:solidFill>
                  <a:srgbClr val="000000"/>
                </a:solidFill>
                <a:hlinkClick r:id="rId5"/>
              </a:rPr>
              <a:t>https://www.chcs.org/resource/a-summary-of-national-medicaid-work-requirements/</a:t>
            </a:r>
            <a:r>
              <a:rPr lang="en-US">
                <a:solidFill>
                  <a:srgbClr val="000000"/>
                </a:solidFill>
              </a:rPr>
              <a:t> </a:t>
            </a:r>
          </a:p>
          <a:p>
            <a:pPr marL="285750" indent="-285750"/>
            <a:r>
              <a:rPr lang="en-US">
                <a:solidFill>
                  <a:srgbClr val="000000"/>
                </a:solidFill>
              </a:rPr>
              <a:t>Congressional Budget Office (A). (2025, August 11). Distributional effects of Public Law 119‑21. </a:t>
            </a:r>
            <a:r>
              <a:rPr lang="en-US">
                <a:solidFill>
                  <a:srgbClr val="000000"/>
                </a:solidFill>
                <a:hlinkClick r:id="rId6"/>
              </a:rPr>
              <a:t>https://www.cbo.gov/publication/61367</a:t>
            </a:r>
            <a:r>
              <a:rPr lang="en-US">
                <a:solidFill>
                  <a:srgbClr val="000000"/>
                </a:solidFill>
              </a:rPr>
              <a:t> </a:t>
            </a:r>
          </a:p>
          <a:p>
            <a:pPr marL="285750" indent="-285750"/>
            <a:r>
              <a:rPr lang="en-US">
                <a:solidFill>
                  <a:srgbClr val="000000"/>
                </a:solidFill>
              </a:rPr>
              <a:t>Congressional Budget Office (B). (2025, August 25). Clarifications of marketplace coverage and eligibility under Public Law 119‑21 (H.R. 1) and the 2025 Marketplace Integrity and Affordability Rule. </a:t>
            </a:r>
            <a:r>
              <a:rPr lang="en-US">
                <a:solidFill>
                  <a:srgbClr val="000000"/>
                </a:solidFill>
                <a:hlinkClick r:id="rId7"/>
              </a:rPr>
              <a:t>https://www.cbo.gov/system/files/2025-08/61506-marketplace.pdf</a:t>
            </a:r>
            <a:r>
              <a:rPr lang="en-US">
                <a:solidFill>
                  <a:srgbClr val="000000"/>
                </a:solidFill>
              </a:rPr>
              <a:t> </a:t>
            </a:r>
          </a:p>
          <a:p>
            <a:pPr marL="285750" indent="-285750"/>
            <a:r>
              <a:rPr lang="en-US">
                <a:solidFill>
                  <a:srgbClr val="000000"/>
                </a:solidFill>
              </a:rPr>
              <a:t>Congressional Research Service (A). (2025, June 13). Health coverage provisions in the One Big Beautiful Bill Act (H.R. 1) (CRS Report No. R48569). Library of Congress. </a:t>
            </a:r>
            <a:r>
              <a:rPr lang="en-US">
                <a:solidFill>
                  <a:srgbClr val="000000"/>
                </a:solidFill>
                <a:hlinkClick r:id="rId8"/>
              </a:rPr>
              <a:t>https://www.congress.gov/crs-product/R48569</a:t>
            </a:r>
            <a:r>
              <a:rPr lang="en-US">
                <a:solidFill>
                  <a:srgbClr val="000000"/>
                </a:solidFill>
              </a:rPr>
              <a:t> </a:t>
            </a:r>
            <a:endParaRPr lang="en-US" altLang="en-US"/>
          </a:p>
        </p:txBody>
      </p:sp>
      <p:sp>
        <p:nvSpPr>
          <p:cNvPr id="4" name="Slide Number Placeholder 3">
            <a:extLst>
              <a:ext uri="{FF2B5EF4-FFF2-40B4-BE49-F238E27FC236}">
                <a16:creationId xmlns:a16="http://schemas.microsoft.com/office/drawing/2014/main" id="{6478EFB3-7ACB-A6AB-57D0-8038360226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4200792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C5EC5-A62B-2935-8CF9-DF3FA07F009B}"/>
              </a:ext>
            </a:extLst>
          </p:cNvPr>
          <p:cNvSpPr>
            <a:spLocks noGrp="1"/>
          </p:cNvSpPr>
          <p:nvPr>
            <p:ph type="title"/>
          </p:nvPr>
        </p:nvSpPr>
        <p:spPr>
          <a:xfrm>
            <a:off x="838200" y="599587"/>
            <a:ext cx="10515600" cy="1325563"/>
          </a:xfrm>
        </p:spPr>
        <p:txBody>
          <a:bodyPr/>
          <a:lstStyle/>
          <a:p>
            <a:r>
              <a:rPr lang="en-US"/>
              <a:t>References 2</a:t>
            </a:r>
          </a:p>
        </p:txBody>
      </p:sp>
      <p:sp>
        <p:nvSpPr>
          <p:cNvPr id="3" name="Content Placeholder 2">
            <a:extLst>
              <a:ext uri="{FF2B5EF4-FFF2-40B4-BE49-F238E27FC236}">
                <a16:creationId xmlns:a16="http://schemas.microsoft.com/office/drawing/2014/main" id="{FB80CB25-B278-2FEC-BDFB-CEB345DECEFD}"/>
              </a:ext>
            </a:extLst>
          </p:cNvPr>
          <p:cNvSpPr>
            <a:spLocks noGrp="1"/>
          </p:cNvSpPr>
          <p:nvPr>
            <p:ph idx="1"/>
          </p:nvPr>
        </p:nvSpPr>
        <p:spPr>
          <a:xfrm>
            <a:off x="838200" y="1797916"/>
            <a:ext cx="10515600" cy="4558434"/>
          </a:xfrm>
        </p:spPr>
        <p:txBody>
          <a:bodyPr>
            <a:normAutofit fontScale="62500" lnSpcReduction="20000"/>
          </a:bodyPr>
          <a:lstStyle/>
          <a:p>
            <a:pPr marL="285750" indent="-285750"/>
            <a:r>
              <a:rPr lang="en-US">
                <a:solidFill>
                  <a:srgbClr val="000000"/>
                </a:solidFill>
              </a:rPr>
              <a:t>Congressional Research Service (B). (2025, December 10). Enhanced premium tax credit and 2026 exchange premiums: Frequently asked questions (CRS Report No. R48290). Library of Congress. </a:t>
            </a:r>
            <a:r>
              <a:rPr lang="en-US">
                <a:solidFill>
                  <a:srgbClr val="000000"/>
                </a:solidFill>
                <a:hlinkClick r:id="rId3"/>
              </a:rPr>
              <a:t>https://www.congress.gov/crs-product/R48290</a:t>
            </a:r>
            <a:r>
              <a:rPr lang="en-US">
                <a:solidFill>
                  <a:srgbClr val="000000"/>
                </a:solidFill>
              </a:rPr>
              <a:t> </a:t>
            </a:r>
          </a:p>
          <a:p>
            <a:pPr marL="285750" indent="-285750"/>
            <a:r>
              <a:rPr lang="en-US">
                <a:solidFill>
                  <a:srgbClr val="000000"/>
                </a:solidFill>
              </a:rPr>
              <a:t>Gaffney, A., Himmelstein, D. U., &amp; </a:t>
            </a:r>
            <a:r>
              <a:rPr lang="en-US" err="1">
                <a:solidFill>
                  <a:srgbClr val="000000"/>
                </a:solidFill>
              </a:rPr>
              <a:t>Woolhandler</a:t>
            </a:r>
            <a:r>
              <a:rPr lang="en-US">
                <a:solidFill>
                  <a:srgbClr val="000000"/>
                </a:solidFill>
              </a:rPr>
              <a:t>, S. (2025). Projected effects of proposed cuts in federal Medicaid expenditures on Medicaid enrollment, uninsurance, health care, and health. Annals of Internal Medicine. </a:t>
            </a:r>
            <a:r>
              <a:rPr lang="en-US">
                <a:solidFill>
                  <a:srgbClr val="000000"/>
                </a:solidFill>
                <a:hlinkClick r:id="rId4"/>
              </a:rPr>
              <a:t>https://doi.org/10.7326/ANNALS-25-00716</a:t>
            </a:r>
            <a:r>
              <a:rPr lang="en-US">
                <a:solidFill>
                  <a:srgbClr val="000000"/>
                </a:solidFill>
              </a:rPr>
              <a:t> </a:t>
            </a:r>
          </a:p>
          <a:p>
            <a:pPr marL="285750" indent="-285750"/>
            <a:r>
              <a:rPr lang="en-US">
                <a:solidFill>
                  <a:srgbClr val="000000"/>
                </a:solidFill>
              </a:rPr>
              <a:t>Kaiser Family Foundation. (2025). Implementation dates for 2025 budget reconciliation law. </a:t>
            </a:r>
            <a:r>
              <a:rPr lang="en-US">
                <a:solidFill>
                  <a:srgbClr val="000000"/>
                </a:solidFill>
                <a:hlinkClick r:id="rId5"/>
              </a:rPr>
              <a:t>https://www.kff.org/medicaid/implementation-dates-for-2025-budget-reconciliation-law/</a:t>
            </a:r>
            <a:r>
              <a:rPr lang="en-US">
                <a:solidFill>
                  <a:srgbClr val="000000"/>
                </a:solidFill>
              </a:rPr>
              <a:t> </a:t>
            </a:r>
          </a:p>
          <a:p>
            <a:pPr marL="285750" indent="-285750"/>
            <a:r>
              <a:rPr lang="en-US">
                <a:solidFill>
                  <a:srgbClr val="000000"/>
                </a:solidFill>
              </a:rPr>
              <a:t>Levinson, Z., &amp; Neuman, T. (2025, August 4). A closer look at the $50 billion rural health fund in the new reconciliation law. Kaiser Family Foundation. </a:t>
            </a:r>
            <a:r>
              <a:rPr lang="en-US">
                <a:solidFill>
                  <a:srgbClr val="000000"/>
                </a:solidFill>
                <a:hlinkClick r:id="rId6"/>
              </a:rPr>
              <a:t>https://www.kff.org/medicaid/a-closer-look-at-the-50-billion-rural-health-fund-in-the-new-reconciliation-law/</a:t>
            </a:r>
            <a:r>
              <a:rPr lang="en-US">
                <a:solidFill>
                  <a:srgbClr val="000000"/>
                </a:solidFill>
              </a:rPr>
              <a:t> </a:t>
            </a:r>
          </a:p>
          <a:p>
            <a:pPr marL="285750" indent="-285750"/>
            <a:r>
              <a:rPr lang="en-US">
                <a:solidFill>
                  <a:srgbClr val="000000"/>
                </a:solidFill>
              </a:rPr>
              <a:t>Lo, J., Levitt, L., </a:t>
            </a:r>
            <a:r>
              <a:rPr lang="en-US" err="1">
                <a:solidFill>
                  <a:srgbClr val="000000"/>
                </a:solidFill>
              </a:rPr>
              <a:t>Ortaliza</a:t>
            </a:r>
            <a:r>
              <a:rPr lang="en-US">
                <a:solidFill>
                  <a:srgbClr val="000000"/>
                </a:solidFill>
              </a:rPr>
              <a:t>, J., &amp; Cox, C. (2025, September 30). ACA Marketplace premium payments would more than double on average next year if enhanced premium tax credits expire. Kaiser Family Foundation. </a:t>
            </a:r>
            <a:r>
              <a:rPr lang="en-US">
                <a:solidFill>
                  <a:srgbClr val="000000"/>
                </a:solidFill>
                <a:hlinkClick r:id="rId7"/>
              </a:rPr>
              <a:t>https://www.kff.org/affordable-care-act/aca-marketplace-premium-payments-would-more-than-double-on-average-next-year-if-enhanced-premium-tax-credits-expire/</a:t>
            </a:r>
            <a:r>
              <a:rPr lang="en-US">
                <a:solidFill>
                  <a:srgbClr val="000000"/>
                </a:solidFill>
              </a:rPr>
              <a:t> </a:t>
            </a:r>
          </a:p>
          <a:p>
            <a:pPr marL="285750" indent="-285750"/>
            <a:r>
              <a:rPr lang="en-US">
                <a:solidFill>
                  <a:srgbClr val="000000"/>
                </a:solidFill>
              </a:rPr>
              <a:t>Lukens, G. (2025, June 12). 5 million small business owners and self‑employed workers likely enrolled in ACA Marketplace in 2025. Center on Budget and Policy Priorities. </a:t>
            </a:r>
            <a:r>
              <a:rPr lang="en-US">
                <a:solidFill>
                  <a:srgbClr val="000000"/>
                </a:solidFill>
                <a:hlinkClick r:id="rId8"/>
              </a:rPr>
              <a:t>https://www.cbpp.org/research/health/5-million-small-business-owners-and-self-employed-workers-likely-enrolled-in-aca</a:t>
            </a:r>
            <a:r>
              <a:rPr lang="en-US">
                <a:solidFill>
                  <a:srgbClr val="000000"/>
                </a:solidFill>
              </a:rPr>
              <a:t> </a:t>
            </a:r>
          </a:p>
          <a:p>
            <a:endParaRPr lang="en-US"/>
          </a:p>
        </p:txBody>
      </p:sp>
      <p:sp>
        <p:nvSpPr>
          <p:cNvPr id="4" name="Slide Number Placeholder 3">
            <a:extLst>
              <a:ext uri="{FF2B5EF4-FFF2-40B4-BE49-F238E27FC236}">
                <a16:creationId xmlns:a16="http://schemas.microsoft.com/office/drawing/2014/main" id="{D5A5F8F7-845F-8241-0E6B-B161B4C9BD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661351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C1965-A78B-0D15-5B58-2C85A1700BE9}"/>
              </a:ext>
            </a:extLst>
          </p:cNvPr>
          <p:cNvSpPr>
            <a:spLocks noGrp="1"/>
          </p:cNvSpPr>
          <p:nvPr>
            <p:ph type="title"/>
          </p:nvPr>
        </p:nvSpPr>
        <p:spPr>
          <a:xfrm>
            <a:off x="838198" y="403887"/>
            <a:ext cx="10515600" cy="1325563"/>
          </a:xfrm>
        </p:spPr>
        <p:txBody>
          <a:bodyPr/>
          <a:lstStyle/>
          <a:p>
            <a:r>
              <a:rPr lang="en-US"/>
              <a:t>Overview: The Scale of Impact</a:t>
            </a:r>
          </a:p>
        </p:txBody>
      </p:sp>
      <p:sp>
        <p:nvSpPr>
          <p:cNvPr id="3" name="Content Placeholder 2">
            <a:extLst>
              <a:ext uri="{FF2B5EF4-FFF2-40B4-BE49-F238E27FC236}">
                <a16:creationId xmlns:a16="http://schemas.microsoft.com/office/drawing/2014/main" id="{D8A1D196-5CA1-D3DB-2547-96A5CA558246}"/>
              </a:ext>
            </a:extLst>
          </p:cNvPr>
          <p:cNvSpPr>
            <a:spLocks noGrp="1"/>
          </p:cNvSpPr>
          <p:nvPr>
            <p:ph sz="half" idx="1"/>
          </p:nvPr>
        </p:nvSpPr>
        <p:spPr>
          <a:xfrm>
            <a:off x="838199" y="1494675"/>
            <a:ext cx="10515599" cy="1007886"/>
          </a:xfrm>
          <a:solidFill>
            <a:srgbClr val="DFEBF7"/>
          </a:solidFill>
          <a:ln>
            <a:solidFill>
              <a:srgbClr val="003D56"/>
            </a:solidFill>
          </a:ln>
        </p:spPr>
        <p:txBody>
          <a:bodyPr tIns="91440">
            <a:normAutofit lnSpcReduction="10000"/>
          </a:bodyPr>
          <a:lstStyle/>
          <a:p>
            <a:pPr marL="0" indent="0">
              <a:buNone/>
            </a:pPr>
            <a:r>
              <a:rPr lang="en-US" sz="2000">
                <a:latin typeface="Franklin Gothic Demi" panose="020B0703020102020204" pitchFamily="34" charset="0"/>
              </a:rPr>
              <a:t>What is H.R. 1? </a:t>
            </a:r>
          </a:p>
          <a:p>
            <a:pPr marL="0" indent="0">
              <a:buNone/>
            </a:pPr>
            <a:r>
              <a:rPr lang="en-US" sz="2000"/>
              <a:t>The “One Big Beautiful Bill Act” (H.R. 1) is a budget reconciliation bill that restricts Medicaid and Marketplace health coverage. The bill was signed into law July 4, 2025. </a:t>
            </a:r>
          </a:p>
        </p:txBody>
      </p:sp>
      <p:sp>
        <p:nvSpPr>
          <p:cNvPr id="4" name="Content Placeholder 3">
            <a:extLst>
              <a:ext uri="{FF2B5EF4-FFF2-40B4-BE49-F238E27FC236}">
                <a16:creationId xmlns:a16="http://schemas.microsoft.com/office/drawing/2014/main" id="{38359F0F-23DD-C9CA-E89C-9A81232EEDD2}"/>
              </a:ext>
            </a:extLst>
          </p:cNvPr>
          <p:cNvSpPr>
            <a:spLocks noGrp="1"/>
          </p:cNvSpPr>
          <p:nvPr>
            <p:ph sz="half" idx="2"/>
          </p:nvPr>
        </p:nvSpPr>
        <p:spPr>
          <a:xfrm>
            <a:off x="838198" y="2732197"/>
            <a:ext cx="10515600" cy="3188671"/>
          </a:xfrm>
        </p:spPr>
        <p:txBody>
          <a:bodyPr>
            <a:normAutofit fontScale="62500" lnSpcReduction="20000"/>
          </a:bodyPr>
          <a:lstStyle/>
          <a:p>
            <a:r>
              <a:rPr lang="en-US" sz="3200">
                <a:solidFill>
                  <a:srgbClr val="000000"/>
                </a:solidFill>
              </a:rPr>
              <a:t>10 million Americans lose health coverage by 2034. </a:t>
            </a:r>
          </a:p>
          <a:p>
            <a:r>
              <a:rPr lang="en-US" sz="3200">
                <a:solidFill>
                  <a:srgbClr val="000000"/>
                </a:solidFill>
              </a:rPr>
              <a:t>$1.2 trillion cut from federal health programs over two years. </a:t>
            </a:r>
          </a:p>
          <a:p>
            <a:pPr marL="0" indent="0">
              <a:buNone/>
            </a:pPr>
            <a:endParaRPr lang="en-US">
              <a:solidFill>
                <a:srgbClr val="000000"/>
              </a:solidFill>
            </a:endParaRPr>
          </a:p>
          <a:p>
            <a:pPr marL="0" indent="0">
              <a:buNone/>
            </a:pPr>
            <a:r>
              <a:rPr lang="en-US" sz="3500">
                <a:solidFill>
                  <a:srgbClr val="000000"/>
                </a:solidFill>
                <a:latin typeface="Franklin Gothic Demi" panose="020B0703020102020204" pitchFamily="34" charset="0"/>
              </a:rPr>
              <a:t>Coverage Loss Breakdown</a:t>
            </a:r>
          </a:p>
          <a:p>
            <a:r>
              <a:rPr lang="en-US" sz="3200">
                <a:solidFill>
                  <a:srgbClr val="000000"/>
                </a:solidFill>
              </a:rPr>
              <a:t>7.5 million from Medicaid/CHIP provisions </a:t>
            </a:r>
          </a:p>
          <a:p>
            <a:r>
              <a:rPr lang="en-US" sz="3200">
                <a:solidFill>
                  <a:srgbClr val="000000"/>
                </a:solidFill>
              </a:rPr>
              <a:t>2.4 million from private health insurance (Marketplace) provisions</a:t>
            </a:r>
          </a:p>
          <a:p>
            <a:pPr marL="0" indent="0">
              <a:buNone/>
            </a:pPr>
            <a:endParaRPr lang="en-US">
              <a:solidFill>
                <a:srgbClr val="000000"/>
              </a:solidFill>
            </a:endParaRPr>
          </a:p>
          <a:p>
            <a:pPr marL="0" indent="0">
              <a:buNone/>
            </a:pPr>
            <a:r>
              <a:rPr lang="en-US" sz="3500">
                <a:solidFill>
                  <a:srgbClr val="000000"/>
                </a:solidFill>
                <a:latin typeface="Franklin Gothic Demi" panose="020B0703020102020204" pitchFamily="34" charset="0"/>
              </a:rPr>
              <a:t>Most Affected</a:t>
            </a:r>
          </a:p>
          <a:p>
            <a:r>
              <a:rPr lang="en-US" sz="3200">
                <a:solidFill>
                  <a:srgbClr val="000000"/>
                </a:solidFill>
              </a:rPr>
              <a:t>Working families, small business owners, rural communities, lawfully present immigrants</a:t>
            </a:r>
          </a:p>
          <a:p>
            <a:endParaRPr lang="en-US"/>
          </a:p>
        </p:txBody>
      </p:sp>
      <p:sp>
        <p:nvSpPr>
          <p:cNvPr id="6" name="Content Placeholder 5">
            <a:extLst>
              <a:ext uri="{FF2B5EF4-FFF2-40B4-BE49-F238E27FC236}">
                <a16:creationId xmlns:a16="http://schemas.microsoft.com/office/drawing/2014/main" id="{5718EA37-E56B-141A-6CA0-705987D81513}"/>
              </a:ext>
            </a:extLst>
          </p:cNvPr>
          <p:cNvSpPr>
            <a:spLocks noGrp="1"/>
          </p:cNvSpPr>
          <p:nvPr>
            <p:ph sz="quarter" idx="13"/>
          </p:nvPr>
        </p:nvSpPr>
        <p:spPr>
          <a:xfrm>
            <a:off x="838198" y="6150504"/>
            <a:ext cx="10515600" cy="570971"/>
          </a:xfrm>
        </p:spPr>
        <p:txBody>
          <a:bodyPr>
            <a:normAutofit fontScale="92500" lnSpcReduction="10000"/>
          </a:bodyPr>
          <a:lstStyle/>
          <a:p>
            <a:pPr marL="0" indent="0">
              <a:buNone/>
            </a:pPr>
            <a:r>
              <a:rPr lang="en-US" sz="1900" b="1" i="1"/>
              <a:t>References: </a:t>
            </a:r>
            <a:r>
              <a:rPr lang="en-US" sz="1900" i="1"/>
              <a:t>Congressional Budget Office 2025 (A); Congressional Research Service 2025 (A); Georgetown University Center for Children and Families (Park et al) 2025</a:t>
            </a:r>
          </a:p>
          <a:p>
            <a:pPr marL="0" indent="0">
              <a:buNone/>
            </a:pPr>
            <a:endParaRPr lang="en-US"/>
          </a:p>
        </p:txBody>
      </p:sp>
      <p:sp>
        <p:nvSpPr>
          <p:cNvPr id="5" name="Slide Number Placeholder 4">
            <a:extLst>
              <a:ext uri="{FF2B5EF4-FFF2-40B4-BE49-F238E27FC236}">
                <a16:creationId xmlns:a16="http://schemas.microsoft.com/office/drawing/2014/main" id="{9E0460E0-B4E0-4195-B990-04A93CE9F1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577430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B4025-ADC5-EDD6-248A-CE03409CE7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7B7467-96C7-2B10-737A-53E7B3CEFB51}"/>
              </a:ext>
            </a:extLst>
          </p:cNvPr>
          <p:cNvSpPr>
            <a:spLocks noGrp="1"/>
          </p:cNvSpPr>
          <p:nvPr>
            <p:ph type="title"/>
          </p:nvPr>
        </p:nvSpPr>
        <p:spPr>
          <a:xfrm>
            <a:off x="838200" y="599587"/>
            <a:ext cx="10515600" cy="1325563"/>
          </a:xfrm>
        </p:spPr>
        <p:txBody>
          <a:bodyPr/>
          <a:lstStyle/>
          <a:p>
            <a:r>
              <a:rPr lang="en-US"/>
              <a:t>References 3</a:t>
            </a:r>
          </a:p>
        </p:txBody>
      </p:sp>
      <p:sp>
        <p:nvSpPr>
          <p:cNvPr id="3" name="Content Placeholder 2">
            <a:extLst>
              <a:ext uri="{FF2B5EF4-FFF2-40B4-BE49-F238E27FC236}">
                <a16:creationId xmlns:a16="http://schemas.microsoft.com/office/drawing/2014/main" id="{5CB6E755-AC3A-688D-CEC1-978AA4AA98F5}"/>
              </a:ext>
            </a:extLst>
          </p:cNvPr>
          <p:cNvSpPr>
            <a:spLocks noGrp="1"/>
          </p:cNvSpPr>
          <p:nvPr>
            <p:ph idx="1"/>
          </p:nvPr>
        </p:nvSpPr>
        <p:spPr>
          <a:xfrm>
            <a:off x="838200" y="1626944"/>
            <a:ext cx="10791092" cy="4911968"/>
          </a:xfrm>
        </p:spPr>
        <p:txBody>
          <a:bodyPr>
            <a:normAutofit lnSpcReduction="10000"/>
          </a:bodyPr>
          <a:lstStyle/>
          <a:p>
            <a:pPr marL="285750" indent="-285750"/>
            <a:r>
              <a:rPr lang="en-US" sz="1800">
                <a:solidFill>
                  <a:srgbClr val="000000"/>
                </a:solidFill>
              </a:rPr>
              <a:t>McGough, M., Claxton, G., Rae, M., &amp; Cox, C. (2025, September 10). About half of adults with ACA Marketplace coverage are small business owners, employees, or self‑employed. Kaiser Family Foundation. </a:t>
            </a:r>
            <a:r>
              <a:rPr lang="en-US" sz="1800">
                <a:solidFill>
                  <a:srgbClr val="000000"/>
                </a:solidFill>
                <a:hlinkClick r:id="rId3"/>
              </a:rPr>
              <a:t>https://www.kff.org/affordable-care-act/about-half-of-adults-with-aca-marketplace-coverage-are-small-business-owners-employees-or-self-employed/</a:t>
            </a:r>
            <a:r>
              <a:rPr lang="en-US" sz="1800">
                <a:solidFill>
                  <a:srgbClr val="000000"/>
                </a:solidFill>
              </a:rPr>
              <a:t> </a:t>
            </a:r>
          </a:p>
          <a:p>
            <a:pPr marL="285750" indent="-285750"/>
            <a:r>
              <a:rPr lang="en-US" sz="1800" err="1">
                <a:solidFill>
                  <a:srgbClr val="000000"/>
                </a:solidFill>
              </a:rPr>
              <a:t>Ndugga</a:t>
            </a:r>
            <a:r>
              <a:rPr lang="en-US" sz="1800">
                <a:solidFill>
                  <a:srgbClr val="000000"/>
                </a:solidFill>
              </a:rPr>
              <a:t>, N., Hill, L., Pillai, D., &amp; Artiga, S. (2025, October 8). Race, inequality, and health. Kaiser Family Foundation. </a:t>
            </a:r>
            <a:r>
              <a:rPr lang="en-US" sz="1800">
                <a:solidFill>
                  <a:srgbClr val="000000"/>
                </a:solidFill>
                <a:hlinkClick r:id="rId4"/>
              </a:rPr>
              <a:t>https://www.kff.org/racial-equity-and-health-policy/health-policy-101-race-inequality-and-health/</a:t>
            </a:r>
            <a:r>
              <a:rPr lang="en-US" sz="1800">
                <a:solidFill>
                  <a:srgbClr val="000000"/>
                </a:solidFill>
              </a:rPr>
              <a:t> </a:t>
            </a:r>
          </a:p>
          <a:p>
            <a:pPr marL="285750" indent="-285750"/>
            <a:r>
              <a:rPr lang="en-US" sz="1800">
                <a:solidFill>
                  <a:srgbClr val="000000"/>
                </a:solidFill>
              </a:rPr>
              <a:t>Nichols, B. E., Dodge, J. L., Lee, B. P., Bhadelia, N., &amp; Bor, J. (2025). Medicaid cuts, mortality, and health‑care expenditure in the USA. The Lancet, 405(10491), 1736. </a:t>
            </a:r>
            <a:r>
              <a:rPr lang="en-US" sz="1800">
                <a:solidFill>
                  <a:srgbClr val="000000"/>
                </a:solidFill>
                <a:hlinkClick r:id="rId5"/>
              </a:rPr>
              <a:t>https://doi.org/10.1016/S0140-6736(25)00761-5</a:t>
            </a:r>
            <a:r>
              <a:rPr lang="en-US" sz="1800">
                <a:solidFill>
                  <a:srgbClr val="000000"/>
                </a:solidFill>
              </a:rPr>
              <a:t> </a:t>
            </a:r>
          </a:p>
          <a:p>
            <a:pPr marL="285750" indent="-285750"/>
            <a:r>
              <a:rPr lang="en-US" sz="1800">
                <a:solidFill>
                  <a:srgbClr val="000000"/>
                </a:solidFill>
              </a:rPr>
              <a:t>Park, E., &amp; Corlette, S. (2025, July 22). Medicaid, CHIP, and Affordable Care Act Marketplace cuts and other health provisions in the budget reconciliation law, explained. Georgetown University Center for Children and Families. </a:t>
            </a:r>
            <a:r>
              <a:rPr lang="en-US" sz="1800">
                <a:solidFill>
                  <a:srgbClr val="000000"/>
                </a:solidFill>
                <a:hlinkClick r:id="rId6"/>
              </a:rPr>
              <a:t>https://ccf.georgetown.edu/2025/07/22/medicaid-chip-and-affordable-care-act-marketplace-cuts-and-other-health-provisions-in-the-budget-reconciliation-law-explained/</a:t>
            </a:r>
            <a:r>
              <a:rPr lang="en-US" sz="1800">
                <a:solidFill>
                  <a:srgbClr val="000000"/>
                </a:solidFill>
              </a:rPr>
              <a:t> </a:t>
            </a:r>
          </a:p>
          <a:p>
            <a:pPr marL="285750" indent="-285750"/>
            <a:r>
              <a:rPr lang="en-US" sz="1800" err="1">
                <a:solidFill>
                  <a:srgbClr val="000000"/>
                </a:solidFill>
              </a:rPr>
              <a:t>Patzman</a:t>
            </a:r>
            <a:r>
              <a:rPr lang="en-US" sz="1800">
                <a:solidFill>
                  <a:srgbClr val="000000"/>
                </a:solidFill>
              </a:rPr>
              <a:t>, A., Strong, K., &amp; Harootunian, L. (2025, October 15). Enhanced premium tax credits: Who benefits, how much, and what happens next? Bipartisan Policy Center. </a:t>
            </a:r>
            <a:r>
              <a:rPr lang="en-US" sz="1800">
                <a:solidFill>
                  <a:srgbClr val="000000"/>
                </a:solidFill>
                <a:hlinkClick r:id="rId7"/>
              </a:rPr>
              <a:t>https://bipartisanpolicy.org/issue-brief/enhanced-premium-tax-credits-who-benefits-how-much-and-what-happens-next/</a:t>
            </a:r>
            <a:r>
              <a:rPr lang="en-US" sz="1800">
                <a:solidFill>
                  <a:srgbClr val="000000"/>
                </a:solidFill>
              </a:rPr>
              <a:t> </a:t>
            </a:r>
          </a:p>
          <a:p>
            <a:pPr marL="285750" indent="-285750"/>
            <a:r>
              <a:rPr lang="en-US" sz="1800">
                <a:solidFill>
                  <a:srgbClr val="000000"/>
                </a:solidFill>
              </a:rPr>
              <a:t>State Health and Value Strategies. (2025, July 24). Budget reconciliation implementation roadmap. </a:t>
            </a:r>
            <a:r>
              <a:rPr lang="en-US" sz="1800">
                <a:solidFill>
                  <a:srgbClr val="000000"/>
                </a:solidFill>
                <a:hlinkClick r:id="rId8"/>
              </a:rPr>
              <a:t>https://shvs.org/resource/budget-reconciliation-implementation-roadmap/</a:t>
            </a:r>
            <a:r>
              <a:rPr lang="en-US" sz="1800">
                <a:solidFill>
                  <a:srgbClr val="000000"/>
                </a:solidFill>
              </a:rPr>
              <a:t> </a:t>
            </a:r>
          </a:p>
        </p:txBody>
      </p:sp>
      <p:sp>
        <p:nvSpPr>
          <p:cNvPr id="4" name="Slide Number Placeholder 3">
            <a:extLst>
              <a:ext uri="{FF2B5EF4-FFF2-40B4-BE49-F238E27FC236}">
                <a16:creationId xmlns:a16="http://schemas.microsoft.com/office/drawing/2014/main" id="{BE60FC4C-D0C5-ED74-DC25-352CFAD1BA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41723703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1C52C-2C3F-FB3E-4D68-FC4DB3060E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A5CAD1-BE9F-403F-BE19-57CF6BB5EB7E}"/>
              </a:ext>
            </a:extLst>
          </p:cNvPr>
          <p:cNvSpPr>
            <a:spLocks noGrp="1"/>
          </p:cNvSpPr>
          <p:nvPr>
            <p:ph type="title"/>
          </p:nvPr>
        </p:nvSpPr>
        <p:spPr>
          <a:xfrm>
            <a:off x="838200" y="599587"/>
            <a:ext cx="10515600" cy="1325563"/>
          </a:xfrm>
        </p:spPr>
        <p:txBody>
          <a:bodyPr/>
          <a:lstStyle/>
          <a:p>
            <a:r>
              <a:rPr lang="en-US"/>
              <a:t>References 4</a:t>
            </a:r>
          </a:p>
        </p:txBody>
      </p:sp>
      <p:sp>
        <p:nvSpPr>
          <p:cNvPr id="3" name="Content Placeholder 2">
            <a:extLst>
              <a:ext uri="{FF2B5EF4-FFF2-40B4-BE49-F238E27FC236}">
                <a16:creationId xmlns:a16="http://schemas.microsoft.com/office/drawing/2014/main" id="{4A45DAD4-DC46-F412-9F58-4C9CA7A1B052}"/>
              </a:ext>
            </a:extLst>
          </p:cNvPr>
          <p:cNvSpPr>
            <a:spLocks noGrp="1"/>
          </p:cNvSpPr>
          <p:nvPr>
            <p:ph idx="1"/>
          </p:nvPr>
        </p:nvSpPr>
        <p:spPr>
          <a:xfrm>
            <a:off x="838200" y="1626944"/>
            <a:ext cx="10791092" cy="4911968"/>
          </a:xfrm>
        </p:spPr>
        <p:txBody>
          <a:bodyPr>
            <a:normAutofit/>
          </a:bodyPr>
          <a:lstStyle/>
          <a:p>
            <a:pPr marL="285750" indent="-285750"/>
            <a:r>
              <a:rPr lang="en-US" sz="1800">
                <a:solidFill>
                  <a:srgbClr val="000000"/>
                </a:solidFill>
              </a:rPr>
              <a:t>Nichols, B. E., Dodge, J. L., Lee, B. P., Bhadelia, N., &amp; Bor, J. (2025). Medicaid cuts, mortality, and health‑care expenditure in the USA. The Lancet, 405(10491), 1736. </a:t>
            </a:r>
            <a:r>
              <a:rPr lang="en-US" sz="1800">
                <a:solidFill>
                  <a:srgbClr val="000000"/>
                </a:solidFill>
                <a:hlinkClick r:id="rId2"/>
              </a:rPr>
              <a:t>https://doi.org/10.1016/S0140-6736(25)00761-5</a:t>
            </a:r>
            <a:r>
              <a:rPr lang="en-US" sz="1800">
                <a:solidFill>
                  <a:srgbClr val="000000"/>
                </a:solidFill>
              </a:rPr>
              <a:t> </a:t>
            </a:r>
          </a:p>
          <a:p>
            <a:pPr marL="285750" indent="-285750"/>
            <a:r>
              <a:rPr lang="en-US" sz="1800">
                <a:solidFill>
                  <a:srgbClr val="000000"/>
                </a:solidFill>
              </a:rPr>
              <a:t>Park, E., &amp; Corlette, S. (2025, July 22). Medicaid, CHIP, and Affordable Care Act Marketplace cuts and other health provisions in the budget reconciliation law, explained. Georgetown University Center for Children and Families. </a:t>
            </a:r>
            <a:r>
              <a:rPr lang="en-US" sz="1800">
                <a:solidFill>
                  <a:srgbClr val="000000"/>
                </a:solidFill>
                <a:hlinkClick r:id="rId3"/>
              </a:rPr>
              <a:t>https://ccf.georgetown.edu/2025/07/22/medicaid-chip-and-affordable-care-act-marketplace-cuts-and-other-health-provisions-in-the-budget-reconciliation-law-explained/</a:t>
            </a:r>
            <a:r>
              <a:rPr lang="en-US" sz="1800">
                <a:solidFill>
                  <a:srgbClr val="000000"/>
                </a:solidFill>
              </a:rPr>
              <a:t> </a:t>
            </a:r>
          </a:p>
          <a:p>
            <a:pPr marL="285750" indent="-285750"/>
            <a:r>
              <a:rPr lang="en-US" sz="1800" err="1">
                <a:solidFill>
                  <a:srgbClr val="000000"/>
                </a:solidFill>
              </a:rPr>
              <a:t>Patzman</a:t>
            </a:r>
            <a:r>
              <a:rPr lang="en-US" sz="1800">
                <a:solidFill>
                  <a:srgbClr val="000000"/>
                </a:solidFill>
              </a:rPr>
              <a:t>, A., Strong, K., &amp; Harootunian, L. (2025, October 15). Enhanced premium tax credits: Who benefits, how much, and what happens next? Bipartisan Policy Center. </a:t>
            </a:r>
            <a:r>
              <a:rPr lang="en-US" sz="1800">
                <a:solidFill>
                  <a:srgbClr val="000000"/>
                </a:solidFill>
                <a:hlinkClick r:id="rId4"/>
              </a:rPr>
              <a:t>https://bipartisanpolicy.org/issue-brief/enhanced-premium-tax-credits-who-benefits-how-much-and-what-happens-next/</a:t>
            </a:r>
            <a:r>
              <a:rPr lang="en-US" sz="1800">
                <a:solidFill>
                  <a:srgbClr val="000000"/>
                </a:solidFill>
              </a:rPr>
              <a:t> </a:t>
            </a:r>
          </a:p>
          <a:p>
            <a:pPr marL="285750" indent="-285750"/>
            <a:r>
              <a:rPr lang="en-US" sz="1800">
                <a:solidFill>
                  <a:srgbClr val="000000"/>
                </a:solidFill>
              </a:rPr>
              <a:t>State Health and Value Strategies. (2025, July 24). Budget reconciliation implementation roadmap. </a:t>
            </a:r>
            <a:r>
              <a:rPr lang="en-US" sz="1800">
                <a:solidFill>
                  <a:srgbClr val="000000"/>
                </a:solidFill>
                <a:hlinkClick r:id="rId5"/>
              </a:rPr>
              <a:t>https://shvs.org/resource/budget-reconciliation-implementation-roadmap/</a:t>
            </a:r>
            <a:r>
              <a:rPr lang="en-US" sz="1800">
                <a:solidFill>
                  <a:srgbClr val="000000"/>
                </a:solidFill>
              </a:rPr>
              <a:t> </a:t>
            </a:r>
          </a:p>
        </p:txBody>
      </p:sp>
      <p:sp>
        <p:nvSpPr>
          <p:cNvPr id="4" name="Slide Number Placeholder 3">
            <a:extLst>
              <a:ext uri="{FF2B5EF4-FFF2-40B4-BE49-F238E27FC236}">
                <a16:creationId xmlns:a16="http://schemas.microsoft.com/office/drawing/2014/main" id="{26428340-F4E0-A6C8-D7A2-C1D3C264843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763105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0BA3D61B-2EAC-2A64-C05E-C46D340C0450}"/>
              </a:ext>
            </a:extLst>
          </p:cNvPr>
          <p:cNvSpPr>
            <a:spLocks noGrp="1"/>
          </p:cNvSpPr>
          <p:nvPr>
            <p:ph type="title"/>
          </p:nvPr>
        </p:nvSpPr>
        <p:spPr>
          <a:xfrm>
            <a:off x="838198" y="598295"/>
            <a:ext cx="10515600" cy="1325563"/>
          </a:xfrm>
        </p:spPr>
        <p:txBody>
          <a:bodyPr>
            <a:normAutofit/>
          </a:bodyPr>
          <a:lstStyle/>
          <a:p>
            <a:r>
              <a:rPr lang="en-US" sz="4000"/>
              <a:t>Impact on Medicaid Enrollees: New Barriers</a:t>
            </a:r>
          </a:p>
        </p:txBody>
      </p:sp>
      <p:sp>
        <p:nvSpPr>
          <p:cNvPr id="13" name="Content Placeholder 12">
            <a:extLst>
              <a:ext uri="{FF2B5EF4-FFF2-40B4-BE49-F238E27FC236}">
                <a16:creationId xmlns:a16="http://schemas.microsoft.com/office/drawing/2014/main" id="{2297820D-F113-8072-03CD-12656B41CD9A}"/>
              </a:ext>
            </a:extLst>
          </p:cNvPr>
          <p:cNvSpPr>
            <a:spLocks noGrp="1"/>
          </p:cNvSpPr>
          <p:nvPr>
            <p:ph sz="quarter" idx="12"/>
          </p:nvPr>
        </p:nvSpPr>
        <p:spPr>
          <a:xfrm>
            <a:off x="838199" y="1789154"/>
            <a:ext cx="10515600" cy="2735990"/>
          </a:xfrm>
          <a:solidFill>
            <a:srgbClr val="DFEBF7"/>
          </a:solidFill>
          <a:ln>
            <a:solidFill>
              <a:srgbClr val="003D56"/>
            </a:solidFill>
          </a:ln>
        </p:spPr>
        <p:txBody>
          <a:bodyPr tIns="182880" bIns="0">
            <a:normAutofit/>
          </a:bodyPr>
          <a:lstStyle/>
          <a:p>
            <a:pPr marL="914400" lvl="2" indent="0">
              <a:buNone/>
            </a:pPr>
            <a:r>
              <a:rPr lang="en-US" sz="2800">
                <a:latin typeface="Franklin Gothic Demi" panose="020B0703020102020204" pitchFamily="34" charset="0"/>
              </a:rPr>
              <a:t>Work/Community Engagement Requirements</a:t>
            </a:r>
          </a:p>
          <a:p>
            <a:pPr marL="914400" lvl="2" indent="0">
              <a:buNone/>
            </a:pPr>
            <a:r>
              <a:rPr lang="en-US" b="1"/>
              <a:t>Requirement: </a:t>
            </a:r>
            <a:r>
              <a:rPr lang="en-US"/>
              <a:t>adults 19-64 must complete 80 hours per month of work, job training, education, or volunteer activities. </a:t>
            </a:r>
          </a:p>
          <a:p>
            <a:pPr marL="914400" lvl="2" indent="0">
              <a:buNone/>
            </a:pPr>
            <a:r>
              <a:rPr lang="en-US" b="1"/>
              <a:t>Implementation</a:t>
            </a:r>
            <a:r>
              <a:rPr lang="en-US"/>
              <a:t>: January 1, 2027</a:t>
            </a:r>
          </a:p>
          <a:p>
            <a:pPr marL="914400" lvl="2" indent="0">
              <a:buNone/>
            </a:pPr>
            <a:r>
              <a:rPr lang="en-US" b="1"/>
              <a:t>Exemptions</a:t>
            </a:r>
            <a:r>
              <a:rPr lang="en-US"/>
              <a:t>: pregnancy and postpartum, medially frail individuals, full-time students, parents/caretakers of individuals with disabilities, foster youth, and others. </a:t>
            </a:r>
          </a:p>
          <a:p>
            <a:pPr marL="914400" lvl="2" indent="0">
              <a:buNone/>
            </a:pPr>
            <a:r>
              <a:rPr lang="en-US">
                <a:latin typeface="Franklin Gothic Demi" panose="020B0703020102020204" pitchFamily="34" charset="0"/>
              </a:rPr>
              <a:t>5.3 million people projected to lose coverage</a:t>
            </a:r>
          </a:p>
          <a:p>
            <a:endParaRPr lang="en-US"/>
          </a:p>
        </p:txBody>
      </p:sp>
      <p:pic>
        <p:nvPicPr>
          <p:cNvPr id="19" name="Content Placeholder 18" descr="Clock with solid fill">
            <a:extLst>
              <a:ext uri="{FF2B5EF4-FFF2-40B4-BE49-F238E27FC236}">
                <a16:creationId xmlns:a16="http://schemas.microsoft.com/office/drawing/2014/main" id="{858BD35A-99C1-94F7-3D76-543D7A0C4391}"/>
              </a:ext>
            </a:extLst>
          </p:cNvPr>
          <p:cNvPicPr>
            <a:picLocks noGrp="1" noChangeAspect="1"/>
          </p:cNvPicPr>
          <p:nvPr>
            <p:ph sz="quarter" idx="15"/>
          </p:nvPr>
        </p:nvPicPr>
        <p:blipFill>
          <a:blip r:embed="rId3">
            <a:extLst>
              <a:ext uri="{96DAC541-7B7A-43D3-8B79-37D633B846F1}">
                <asvg:svgBlip xmlns:asvg="http://schemas.microsoft.com/office/drawing/2016/SVG/main" r:embed="rId4"/>
              </a:ext>
            </a:extLst>
          </a:blip>
          <a:stretch>
            <a:fillRect/>
          </a:stretch>
        </p:blipFill>
        <p:spPr>
          <a:xfrm>
            <a:off x="838200" y="2727730"/>
            <a:ext cx="858838" cy="858838"/>
          </a:xfrm>
        </p:spPr>
      </p:pic>
      <p:sp>
        <p:nvSpPr>
          <p:cNvPr id="14" name="Content Placeholder 13">
            <a:extLst>
              <a:ext uri="{FF2B5EF4-FFF2-40B4-BE49-F238E27FC236}">
                <a16:creationId xmlns:a16="http://schemas.microsoft.com/office/drawing/2014/main" id="{17CB1988-78C4-68A2-49E4-1E0B9EC0625F}"/>
              </a:ext>
            </a:extLst>
          </p:cNvPr>
          <p:cNvSpPr>
            <a:spLocks noGrp="1"/>
          </p:cNvSpPr>
          <p:nvPr>
            <p:ph sz="quarter" idx="13"/>
          </p:nvPr>
        </p:nvSpPr>
        <p:spPr>
          <a:xfrm>
            <a:off x="838199" y="4750274"/>
            <a:ext cx="10515600" cy="1226573"/>
          </a:xfrm>
          <a:solidFill>
            <a:srgbClr val="DFEBF7"/>
          </a:solidFill>
          <a:ln>
            <a:solidFill>
              <a:srgbClr val="003D56"/>
            </a:solidFill>
          </a:ln>
        </p:spPr>
        <p:txBody>
          <a:bodyPr>
            <a:normAutofit/>
          </a:bodyPr>
          <a:lstStyle/>
          <a:p>
            <a:pPr marL="914400" lvl="2" indent="0">
              <a:buNone/>
            </a:pPr>
            <a:r>
              <a:rPr lang="en-US" sz="2800">
                <a:latin typeface="Franklin Gothic Demi" panose="020B0703020102020204" pitchFamily="34" charset="0"/>
              </a:rPr>
              <a:t>Increased Renewal Frequency </a:t>
            </a:r>
          </a:p>
          <a:p>
            <a:pPr marL="914400" lvl="2" indent="0">
              <a:buNone/>
            </a:pPr>
            <a:r>
              <a:rPr lang="en-US" b="1"/>
              <a:t>Current: </a:t>
            </a:r>
            <a:r>
              <a:rPr lang="en-US"/>
              <a:t>Prove eligibility once every 12 months</a:t>
            </a:r>
          </a:p>
          <a:p>
            <a:pPr marL="914400" lvl="2" indent="0">
              <a:buNone/>
            </a:pPr>
            <a:r>
              <a:rPr lang="en-US" b="1"/>
              <a:t>New: </a:t>
            </a:r>
            <a:r>
              <a:rPr lang="en-US"/>
              <a:t>Prove eligibility every 6 months (starting January 2027)</a:t>
            </a:r>
            <a:endParaRPr lang="en-US" b="1"/>
          </a:p>
          <a:p>
            <a:endParaRPr lang="en-US"/>
          </a:p>
        </p:txBody>
      </p:sp>
      <p:pic>
        <p:nvPicPr>
          <p:cNvPr id="21" name="Content Placeholder 20" descr="Monthly calendar outline">
            <a:extLst>
              <a:ext uri="{FF2B5EF4-FFF2-40B4-BE49-F238E27FC236}">
                <a16:creationId xmlns:a16="http://schemas.microsoft.com/office/drawing/2014/main" id="{682CD9C6-0536-2962-B182-45A40E2B67B0}"/>
              </a:ext>
            </a:extLst>
          </p:cNvPr>
          <p:cNvPicPr>
            <a:picLocks noGrp="1" noChangeAspect="1"/>
          </p:cNvPicPr>
          <p:nvPr>
            <p:ph sz="quarter" idx="16"/>
          </p:nvPr>
        </p:nvPicPr>
        <p:blipFill>
          <a:blip r:embed="rId5">
            <a:extLst>
              <a:ext uri="{96DAC541-7B7A-43D3-8B79-37D633B846F1}">
                <asvg:svgBlip xmlns:asvg="http://schemas.microsoft.com/office/drawing/2016/SVG/main" r:embed="rId6"/>
              </a:ext>
            </a:extLst>
          </a:blip>
          <a:stretch>
            <a:fillRect/>
          </a:stretch>
        </p:blipFill>
        <p:spPr>
          <a:xfrm>
            <a:off x="838200" y="4934142"/>
            <a:ext cx="858838" cy="858838"/>
          </a:xfrm>
        </p:spPr>
      </p:pic>
      <p:sp>
        <p:nvSpPr>
          <p:cNvPr id="15" name="Content Placeholder 14">
            <a:extLst>
              <a:ext uri="{FF2B5EF4-FFF2-40B4-BE49-F238E27FC236}">
                <a16:creationId xmlns:a16="http://schemas.microsoft.com/office/drawing/2014/main" id="{3E0FBDEF-1DFE-F72C-8ED3-7DE145B38AC8}"/>
              </a:ext>
            </a:extLst>
          </p:cNvPr>
          <p:cNvSpPr>
            <a:spLocks noGrp="1"/>
          </p:cNvSpPr>
          <p:nvPr>
            <p:ph sz="quarter" idx="14"/>
          </p:nvPr>
        </p:nvSpPr>
        <p:spPr>
          <a:xfrm>
            <a:off x="838198" y="6356350"/>
            <a:ext cx="10515600" cy="365126"/>
          </a:xfrm>
        </p:spPr>
        <p:txBody>
          <a:bodyPr/>
          <a:lstStyle/>
          <a:p>
            <a:pPr marL="0" indent="0">
              <a:buNone/>
            </a:pPr>
            <a:r>
              <a:rPr lang="en-US" b="1" i="1"/>
              <a:t>References: </a:t>
            </a:r>
            <a:r>
              <a:rPr lang="en-US" i="1"/>
              <a:t>Center for Health Care Strategies 2025; Congressional Research Service 2025 (A) </a:t>
            </a:r>
          </a:p>
        </p:txBody>
      </p:sp>
      <p:sp>
        <p:nvSpPr>
          <p:cNvPr id="22" name="Slide Number Placeholder 21">
            <a:extLst>
              <a:ext uri="{FF2B5EF4-FFF2-40B4-BE49-F238E27FC236}">
                <a16:creationId xmlns:a16="http://schemas.microsoft.com/office/drawing/2014/main" id="{EA95304F-1E76-1FEE-CA78-87D36F79DB2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23595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A6AE1D2-9B82-063E-7590-D5052E863915}"/>
              </a:ext>
            </a:extLst>
          </p:cNvPr>
          <p:cNvSpPr>
            <a:spLocks noGrp="1"/>
          </p:cNvSpPr>
          <p:nvPr>
            <p:ph type="title"/>
          </p:nvPr>
        </p:nvSpPr>
        <p:spPr>
          <a:xfrm>
            <a:off x="838198" y="463629"/>
            <a:ext cx="10515600" cy="992927"/>
          </a:xfrm>
        </p:spPr>
        <p:txBody>
          <a:bodyPr>
            <a:normAutofit/>
          </a:bodyPr>
          <a:lstStyle/>
          <a:p>
            <a:r>
              <a:rPr lang="en-US" sz="3600">
                <a:effectLst/>
              </a:rPr>
              <a:t>Impact on Medicaid Enrollees: Additional Barriers</a:t>
            </a:r>
          </a:p>
        </p:txBody>
      </p:sp>
      <p:sp>
        <p:nvSpPr>
          <p:cNvPr id="6" name="Content Placeholder 5">
            <a:extLst>
              <a:ext uri="{FF2B5EF4-FFF2-40B4-BE49-F238E27FC236}">
                <a16:creationId xmlns:a16="http://schemas.microsoft.com/office/drawing/2014/main" id="{4B1CE40A-45C1-6B4B-D814-83B560E5F18F}"/>
              </a:ext>
            </a:extLst>
          </p:cNvPr>
          <p:cNvSpPr>
            <a:spLocks noGrp="1"/>
          </p:cNvSpPr>
          <p:nvPr>
            <p:ph sz="quarter" idx="12"/>
          </p:nvPr>
        </p:nvSpPr>
        <p:spPr>
          <a:xfrm>
            <a:off x="838198" y="1469711"/>
            <a:ext cx="10515602" cy="1325563"/>
          </a:xfrm>
          <a:solidFill>
            <a:srgbClr val="DFEBF7"/>
          </a:solidFill>
          <a:ln>
            <a:solidFill>
              <a:srgbClr val="003D56"/>
            </a:solidFill>
          </a:ln>
        </p:spPr>
        <p:txBody>
          <a:bodyPr tIns="91440">
            <a:normAutofit fontScale="92500" lnSpcReduction="10000"/>
          </a:bodyPr>
          <a:lstStyle/>
          <a:p>
            <a:pPr marL="914400" lvl="2" indent="0">
              <a:buNone/>
            </a:pPr>
            <a:r>
              <a:rPr lang="en-US" sz="2600">
                <a:latin typeface="Franklin Gothic Demi" panose="020B0703020102020204" pitchFamily="34" charset="0"/>
              </a:rPr>
              <a:t>Reduced Retroactive Coverage</a:t>
            </a:r>
          </a:p>
          <a:p>
            <a:pPr marL="914400" lvl="2" indent="0">
              <a:buNone/>
            </a:pPr>
            <a:r>
              <a:rPr lang="en-US" sz="1900" b="1"/>
              <a:t>Current: </a:t>
            </a:r>
            <a:r>
              <a:rPr lang="en-US" sz="1900"/>
              <a:t>3 months</a:t>
            </a:r>
          </a:p>
          <a:p>
            <a:pPr marL="914400" lvl="2" indent="0">
              <a:buNone/>
            </a:pPr>
            <a:r>
              <a:rPr lang="en-US" sz="1900" b="1"/>
              <a:t>New: </a:t>
            </a:r>
            <a:r>
              <a:rPr lang="en-US" sz="1900"/>
              <a:t>2 months (most), 1 month (expansion adults) </a:t>
            </a:r>
          </a:p>
          <a:p>
            <a:pPr marL="914400" lvl="2" indent="0">
              <a:buNone/>
            </a:pPr>
            <a:r>
              <a:rPr lang="en-US" sz="1900"/>
              <a:t>People</a:t>
            </a:r>
            <a:r>
              <a:rPr lang="en-US" sz="1900" b="1"/>
              <a:t> </a:t>
            </a:r>
            <a:r>
              <a:rPr lang="en-US" sz="1900"/>
              <a:t>liable for medical bills before application approval. </a:t>
            </a:r>
          </a:p>
          <a:p>
            <a:pPr marL="0" indent="0">
              <a:buNone/>
            </a:pPr>
            <a:endParaRPr lang="en-US"/>
          </a:p>
        </p:txBody>
      </p:sp>
      <p:pic>
        <p:nvPicPr>
          <p:cNvPr id="13" name="Content Placeholder 12" descr="Refresh outline">
            <a:extLst>
              <a:ext uri="{FF2B5EF4-FFF2-40B4-BE49-F238E27FC236}">
                <a16:creationId xmlns:a16="http://schemas.microsoft.com/office/drawing/2014/main" id="{34FB7907-0E56-F9B7-69D9-38FE20F2EA66}"/>
              </a:ext>
            </a:extLst>
          </p:cNvPr>
          <p:cNvPicPr>
            <a:picLocks noGrp="1" noChangeAspect="1"/>
          </p:cNvPicPr>
          <p:nvPr>
            <p:ph sz="quarter" idx="15"/>
          </p:nvPr>
        </p:nvPicPr>
        <p:blipFill>
          <a:blip r:embed="rId3">
            <a:extLst>
              <a:ext uri="{96DAC541-7B7A-43D3-8B79-37D633B846F1}">
                <asvg:svgBlip xmlns:asvg="http://schemas.microsoft.com/office/drawing/2016/SVG/main" r:embed="rId4"/>
              </a:ext>
            </a:extLst>
          </a:blip>
          <a:stretch>
            <a:fillRect/>
          </a:stretch>
        </p:blipFill>
        <p:spPr>
          <a:xfrm>
            <a:off x="978873" y="1637663"/>
            <a:ext cx="773113" cy="773113"/>
          </a:xfrm>
        </p:spPr>
      </p:pic>
      <p:sp>
        <p:nvSpPr>
          <p:cNvPr id="7" name="Content Placeholder 6">
            <a:extLst>
              <a:ext uri="{FF2B5EF4-FFF2-40B4-BE49-F238E27FC236}">
                <a16:creationId xmlns:a16="http://schemas.microsoft.com/office/drawing/2014/main" id="{E2648EBD-320A-8153-BE90-C55E9290BF8C}"/>
              </a:ext>
            </a:extLst>
          </p:cNvPr>
          <p:cNvSpPr>
            <a:spLocks noGrp="1"/>
          </p:cNvSpPr>
          <p:nvPr>
            <p:ph sz="quarter" idx="13"/>
          </p:nvPr>
        </p:nvSpPr>
        <p:spPr>
          <a:xfrm>
            <a:off x="838198" y="2949772"/>
            <a:ext cx="10515602" cy="1325563"/>
          </a:xfrm>
          <a:solidFill>
            <a:srgbClr val="DFEBF7"/>
          </a:solidFill>
          <a:ln>
            <a:solidFill>
              <a:srgbClr val="003D56"/>
            </a:solidFill>
          </a:ln>
        </p:spPr>
        <p:txBody>
          <a:bodyPr tIns="91440">
            <a:normAutofit fontScale="92500" lnSpcReduction="10000"/>
          </a:bodyPr>
          <a:lstStyle/>
          <a:p>
            <a:pPr marL="914400" lvl="2" indent="0">
              <a:buNone/>
            </a:pPr>
            <a:r>
              <a:rPr lang="en-US" sz="2600">
                <a:latin typeface="Franklin Gothic Demi" panose="020B0703020102020204" pitchFamily="34" charset="0"/>
              </a:rPr>
              <a:t>New Cost-Sharing Requirements</a:t>
            </a:r>
          </a:p>
          <a:p>
            <a:pPr marL="914400" lvl="2" indent="0">
              <a:buNone/>
            </a:pPr>
            <a:r>
              <a:rPr lang="en-US" sz="1900" b="1"/>
              <a:t>Starting 2028</a:t>
            </a:r>
            <a:r>
              <a:rPr lang="en-US" sz="1900"/>
              <a:t>: Expansion adults above 100% FPL will have more out-of-pocket costs </a:t>
            </a:r>
          </a:p>
          <a:p>
            <a:pPr marL="914400" lvl="2" indent="0">
              <a:buNone/>
            </a:pPr>
            <a:r>
              <a:rPr lang="en-US" sz="1900"/>
              <a:t>Primary care, mental health exempt. </a:t>
            </a:r>
          </a:p>
          <a:p>
            <a:pPr marL="914400" lvl="2" indent="0">
              <a:buNone/>
            </a:pPr>
            <a:r>
              <a:rPr lang="en-US" sz="1900"/>
              <a:t>New costs for previously free services.  </a:t>
            </a:r>
          </a:p>
          <a:p>
            <a:endParaRPr lang="en-US"/>
          </a:p>
        </p:txBody>
      </p:sp>
      <p:pic>
        <p:nvPicPr>
          <p:cNvPr id="19" name="Content Placeholder 18" descr="Money outline">
            <a:extLst>
              <a:ext uri="{FF2B5EF4-FFF2-40B4-BE49-F238E27FC236}">
                <a16:creationId xmlns:a16="http://schemas.microsoft.com/office/drawing/2014/main" id="{9FBA54F6-73FF-802E-371E-BF0EE45CB2BB}"/>
              </a:ext>
            </a:extLst>
          </p:cNvPr>
          <p:cNvPicPr>
            <a:picLocks noGrp="1" noChangeAspect="1"/>
          </p:cNvPicPr>
          <p:nvPr>
            <p:ph sz="quarter" idx="16"/>
          </p:nvPr>
        </p:nvPicPr>
        <p:blipFill>
          <a:blip r:embed="rId5">
            <a:extLst>
              <a:ext uri="{96DAC541-7B7A-43D3-8B79-37D633B846F1}">
                <asvg:svgBlip xmlns:asvg="http://schemas.microsoft.com/office/drawing/2016/SVG/main" r:embed="rId6"/>
              </a:ext>
            </a:extLst>
          </a:blip>
          <a:stretch>
            <a:fillRect/>
          </a:stretch>
        </p:blipFill>
        <p:spPr>
          <a:xfrm>
            <a:off x="978873" y="3154821"/>
            <a:ext cx="773113" cy="773113"/>
          </a:xfrm>
        </p:spPr>
      </p:pic>
      <p:sp>
        <p:nvSpPr>
          <p:cNvPr id="14" name="Content Placeholder 13">
            <a:extLst>
              <a:ext uri="{FF2B5EF4-FFF2-40B4-BE49-F238E27FC236}">
                <a16:creationId xmlns:a16="http://schemas.microsoft.com/office/drawing/2014/main" id="{91DE8BE2-6559-9E71-0C6D-FAAC097FD7B8}"/>
              </a:ext>
            </a:extLst>
          </p:cNvPr>
          <p:cNvSpPr>
            <a:spLocks noGrp="1"/>
          </p:cNvSpPr>
          <p:nvPr>
            <p:ph sz="quarter" idx="14"/>
          </p:nvPr>
        </p:nvSpPr>
        <p:spPr>
          <a:xfrm>
            <a:off x="838198" y="4444000"/>
            <a:ext cx="10515602" cy="1325563"/>
          </a:xfrm>
          <a:solidFill>
            <a:srgbClr val="DFEBF7"/>
          </a:solidFill>
          <a:ln>
            <a:solidFill>
              <a:srgbClr val="003D56"/>
            </a:solidFill>
          </a:ln>
        </p:spPr>
        <p:txBody>
          <a:bodyPr tIns="91440">
            <a:normAutofit lnSpcReduction="10000"/>
          </a:bodyPr>
          <a:lstStyle/>
          <a:p>
            <a:pPr marL="914400" lvl="2" indent="0">
              <a:buNone/>
            </a:pPr>
            <a:r>
              <a:rPr lang="en-US" sz="2400">
                <a:latin typeface="Franklin Gothic Demi" panose="020B0703020102020204" pitchFamily="34" charset="0"/>
              </a:rPr>
              <a:t>Unintended Impact on Children </a:t>
            </a:r>
          </a:p>
          <a:p>
            <a:pPr marL="914400" lvl="2" indent="0">
              <a:buNone/>
            </a:pPr>
            <a:r>
              <a:rPr lang="en-US" sz="1800" b="1"/>
              <a:t>Up to 1.5 million children may lose coverage</a:t>
            </a:r>
          </a:p>
          <a:p>
            <a:pPr marL="914400" lvl="2" indent="0">
              <a:buNone/>
            </a:pPr>
            <a:r>
              <a:rPr lang="en-US" sz="1800"/>
              <a:t>Affected by administrative errors and confusion over parental coverage. Families with uninsured parents face medical debt threats. </a:t>
            </a:r>
          </a:p>
        </p:txBody>
      </p:sp>
      <p:pic>
        <p:nvPicPr>
          <p:cNvPr id="21" name="Content Placeholder 20" descr="Man with kid outline">
            <a:extLst>
              <a:ext uri="{FF2B5EF4-FFF2-40B4-BE49-F238E27FC236}">
                <a16:creationId xmlns:a16="http://schemas.microsoft.com/office/drawing/2014/main" id="{80832017-47D9-A563-92F0-D467352E2DFE}"/>
              </a:ext>
            </a:extLst>
          </p:cNvPr>
          <p:cNvPicPr>
            <a:picLocks noGrp="1" noChangeAspect="1"/>
          </p:cNvPicPr>
          <p:nvPr>
            <p:ph sz="quarter" idx="17"/>
          </p:nvPr>
        </p:nvPicPr>
        <p:blipFill>
          <a:blip r:embed="rId7">
            <a:extLst>
              <a:ext uri="{96DAC541-7B7A-43D3-8B79-37D633B846F1}">
                <asvg:svgBlip xmlns:asvg="http://schemas.microsoft.com/office/drawing/2016/SVG/main" r:embed="rId8"/>
              </a:ext>
            </a:extLst>
          </a:blip>
          <a:stretch>
            <a:fillRect/>
          </a:stretch>
        </p:blipFill>
        <p:spPr>
          <a:xfrm>
            <a:off x="978874" y="4629736"/>
            <a:ext cx="773113" cy="773113"/>
          </a:xfrm>
        </p:spPr>
      </p:pic>
      <p:sp>
        <p:nvSpPr>
          <p:cNvPr id="17" name="Text Placeholder 16">
            <a:extLst>
              <a:ext uri="{FF2B5EF4-FFF2-40B4-BE49-F238E27FC236}">
                <a16:creationId xmlns:a16="http://schemas.microsoft.com/office/drawing/2014/main" id="{6720295A-E673-79F5-82E9-B3646508D104}"/>
              </a:ext>
            </a:extLst>
          </p:cNvPr>
          <p:cNvSpPr>
            <a:spLocks noGrp="1"/>
          </p:cNvSpPr>
          <p:nvPr>
            <p:ph type="body" sz="quarter" idx="18"/>
          </p:nvPr>
        </p:nvSpPr>
        <p:spPr>
          <a:xfrm>
            <a:off x="763586" y="6069534"/>
            <a:ext cx="10590212" cy="573631"/>
          </a:xfrm>
        </p:spPr>
        <p:txBody>
          <a:bodyPr>
            <a:normAutofit lnSpcReduction="10000"/>
          </a:bodyPr>
          <a:lstStyle/>
          <a:p>
            <a:pPr marL="0" indent="0">
              <a:buNone/>
            </a:pPr>
            <a:r>
              <a:rPr lang="en-US" sz="1800" b="1" i="1"/>
              <a:t>References: </a:t>
            </a:r>
            <a:r>
              <a:rPr lang="en-US" sz="1800" i="1"/>
              <a:t>Congressional Research Service 2025 (A); Georgetown University Center for Children and Families (Brooks et al) 2025 </a:t>
            </a:r>
          </a:p>
          <a:p>
            <a:endParaRPr lang="en-US"/>
          </a:p>
        </p:txBody>
      </p:sp>
      <p:sp>
        <p:nvSpPr>
          <p:cNvPr id="22" name="Slide Number Placeholder 21">
            <a:extLst>
              <a:ext uri="{FF2B5EF4-FFF2-40B4-BE49-F238E27FC236}">
                <a16:creationId xmlns:a16="http://schemas.microsoft.com/office/drawing/2014/main" id="{B1FF2DAC-C0BF-2785-784C-791602F50B8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1728676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CC38F-D444-2B2E-3998-F1510925D4B2}"/>
              </a:ext>
            </a:extLst>
          </p:cNvPr>
          <p:cNvSpPr>
            <a:spLocks noGrp="1"/>
          </p:cNvSpPr>
          <p:nvPr>
            <p:ph type="title"/>
          </p:nvPr>
        </p:nvSpPr>
        <p:spPr>
          <a:xfrm>
            <a:off x="838200" y="696686"/>
            <a:ext cx="10515600" cy="826918"/>
          </a:xfrm>
        </p:spPr>
        <p:txBody>
          <a:bodyPr/>
          <a:lstStyle/>
          <a:p>
            <a:r>
              <a:rPr lang="en-US">
                <a:effectLst/>
              </a:rPr>
              <a:t>H.R.1 Impact on Marketplace Coverage</a:t>
            </a:r>
          </a:p>
        </p:txBody>
      </p:sp>
      <p:sp>
        <p:nvSpPr>
          <p:cNvPr id="7" name="Content Placeholder 6">
            <a:extLst>
              <a:ext uri="{FF2B5EF4-FFF2-40B4-BE49-F238E27FC236}">
                <a16:creationId xmlns:a16="http://schemas.microsoft.com/office/drawing/2014/main" id="{E589DAF8-0DB2-68AF-73DD-E8B16E372ADA}"/>
              </a:ext>
            </a:extLst>
          </p:cNvPr>
          <p:cNvSpPr>
            <a:spLocks noGrp="1"/>
          </p:cNvSpPr>
          <p:nvPr>
            <p:ph sz="quarter" idx="15"/>
          </p:nvPr>
        </p:nvSpPr>
        <p:spPr>
          <a:xfrm>
            <a:off x="838198" y="1594937"/>
            <a:ext cx="10515598" cy="398585"/>
          </a:xfrm>
          <a:solidFill>
            <a:srgbClr val="003D56"/>
          </a:solidFill>
        </p:spPr>
        <p:txBody>
          <a:bodyPr anchor="ctr">
            <a:normAutofit lnSpcReduction="10000"/>
          </a:bodyPr>
          <a:lstStyle/>
          <a:p>
            <a:pPr marL="0" indent="0" algn="ctr">
              <a:buNone/>
            </a:pPr>
            <a:r>
              <a:rPr lang="en-US" sz="2400">
                <a:solidFill>
                  <a:schemeClr val="bg1"/>
                </a:solidFill>
                <a:latin typeface="Franklin Gothic Demi" panose="020B0703020102020204" pitchFamily="34" charset="0"/>
                <a:ea typeface="Georgia" pitchFamily="34" charset="-122"/>
                <a:cs typeface="Georgia" pitchFamily="34" charset="-120"/>
              </a:rPr>
              <a:t>2.4 million people will lose Marketplace coverage due to H.R. 1 provisions</a:t>
            </a:r>
            <a:endParaRPr lang="en-US" sz="2400">
              <a:solidFill>
                <a:schemeClr val="bg1"/>
              </a:solidFill>
              <a:latin typeface="Franklin Gothic Demi" panose="020B0703020102020204" pitchFamily="34" charset="0"/>
            </a:endParaRPr>
          </a:p>
        </p:txBody>
      </p:sp>
      <p:sp>
        <p:nvSpPr>
          <p:cNvPr id="4" name="Content Placeholder 3">
            <a:extLst>
              <a:ext uri="{FF2B5EF4-FFF2-40B4-BE49-F238E27FC236}">
                <a16:creationId xmlns:a16="http://schemas.microsoft.com/office/drawing/2014/main" id="{C89EC3D5-E3DF-2305-FA9F-65C3FA006995}"/>
              </a:ext>
            </a:extLst>
          </p:cNvPr>
          <p:cNvSpPr>
            <a:spLocks noGrp="1"/>
          </p:cNvSpPr>
          <p:nvPr>
            <p:ph sz="quarter" idx="12"/>
          </p:nvPr>
        </p:nvSpPr>
        <p:spPr>
          <a:xfrm>
            <a:off x="838198" y="2106306"/>
            <a:ext cx="10515599" cy="1676641"/>
          </a:xfrm>
          <a:solidFill>
            <a:srgbClr val="DFEBF7"/>
          </a:solidFill>
          <a:ln>
            <a:solidFill>
              <a:srgbClr val="003D56"/>
            </a:solidFill>
          </a:ln>
        </p:spPr>
        <p:txBody>
          <a:bodyPr>
            <a:normAutofit/>
          </a:bodyPr>
          <a:lstStyle/>
          <a:p>
            <a:pPr marL="0" indent="0">
              <a:buNone/>
            </a:pPr>
            <a:r>
              <a:rPr lang="en-US" sz="2200">
                <a:latin typeface="Franklin Gothic Demi" panose="020B0703020102020204" pitchFamily="34" charset="0"/>
              </a:rPr>
              <a:t>Immigrant Eligibility Restrictions (up to 1.2 million) </a:t>
            </a:r>
          </a:p>
          <a:p>
            <a:pPr>
              <a:spcAft>
                <a:spcPts val="300"/>
              </a:spcAft>
            </a:pPr>
            <a:r>
              <a:rPr lang="en-US" sz="1800"/>
              <a:t>Coverage limited to: Lawful Permanent Residents, Cuban/Haitian entrants, COFA migrants</a:t>
            </a:r>
          </a:p>
          <a:p>
            <a:pPr>
              <a:spcAft>
                <a:spcPts val="300"/>
              </a:spcAft>
            </a:pPr>
            <a:r>
              <a:rPr lang="en-US" sz="1800"/>
              <a:t>Subsidies eliminated with incomes below 100% FPL. </a:t>
            </a:r>
          </a:p>
          <a:p>
            <a:pPr>
              <a:spcAft>
                <a:spcPts val="300"/>
              </a:spcAft>
            </a:pPr>
            <a:r>
              <a:rPr lang="en-US" sz="1800"/>
              <a:t>Refugees, asylees and trafficking victims lose affordable coverage. </a:t>
            </a:r>
          </a:p>
        </p:txBody>
      </p:sp>
      <p:sp>
        <p:nvSpPr>
          <p:cNvPr id="5" name="Content Placeholder 4">
            <a:extLst>
              <a:ext uri="{FF2B5EF4-FFF2-40B4-BE49-F238E27FC236}">
                <a16:creationId xmlns:a16="http://schemas.microsoft.com/office/drawing/2014/main" id="{67A8A6B7-E552-E3FE-4653-E69BAFFC1613}"/>
              </a:ext>
            </a:extLst>
          </p:cNvPr>
          <p:cNvSpPr>
            <a:spLocks noGrp="1"/>
          </p:cNvSpPr>
          <p:nvPr>
            <p:ph sz="quarter" idx="13"/>
          </p:nvPr>
        </p:nvSpPr>
        <p:spPr>
          <a:xfrm>
            <a:off x="838198" y="3838894"/>
            <a:ext cx="10515599" cy="1194197"/>
          </a:xfrm>
          <a:solidFill>
            <a:srgbClr val="DFEBF7"/>
          </a:solidFill>
          <a:ln>
            <a:solidFill>
              <a:srgbClr val="003D56"/>
            </a:solidFill>
          </a:ln>
        </p:spPr>
        <p:txBody>
          <a:bodyPr>
            <a:normAutofit/>
          </a:bodyPr>
          <a:lstStyle/>
          <a:p>
            <a:pPr marL="0" indent="0">
              <a:buNone/>
            </a:pPr>
            <a:r>
              <a:rPr lang="en-US" sz="2200">
                <a:latin typeface="Franklin Gothic Demi" panose="020B0703020102020204" pitchFamily="34" charset="0"/>
              </a:rPr>
              <a:t>Enrollment Period Restrictions (up to 1.1 million) </a:t>
            </a:r>
          </a:p>
          <a:p>
            <a:pPr marL="285750" indent="-285750">
              <a:lnSpc>
                <a:spcPts val="1268"/>
              </a:lnSpc>
              <a:spcAft>
                <a:spcPts val="300"/>
              </a:spcAft>
            </a:pPr>
            <a:r>
              <a:rPr lang="en-US" sz="1800">
                <a:solidFill>
                  <a:srgbClr val="1D1D1D"/>
                </a:solidFill>
                <a:ea typeface="Arial" pitchFamily="34" charset="-122"/>
                <a:cs typeface="Arial" pitchFamily="34" charset="-120"/>
              </a:rPr>
              <a:t>No year-round enrollment for people below 150% FPL</a:t>
            </a:r>
          </a:p>
          <a:p>
            <a:pPr marL="285750" indent="-285750">
              <a:lnSpc>
                <a:spcPts val="1268"/>
              </a:lnSpc>
              <a:spcAft>
                <a:spcPts val="300"/>
              </a:spcAft>
            </a:pPr>
            <a:r>
              <a:rPr lang="en-US" sz="1800">
                <a:solidFill>
                  <a:srgbClr val="1D1D1D"/>
                </a:solidFill>
                <a:cs typeface="Arial" pitchFamily="34" charset="-120"/>
              </a:rPr>
              <a:t>Auto-reenrollment ends; enrollment paused until paperwork complete</a:t>
            </a:r>
          </a:p>
          <a:p>
            <a:endParaRPr lang="en-US"/>
          </a:p>
        </p:txBody>
      </p:sp>
      <p:sp>
        <p:nvSpPr>
          <p:cNvPr id="6" name="Content Placeholder 5">
            <a:extLst>
              <a:ext uri="{FF2B5EF4-FFF2-40B4-BE49-F238E27FC236}">
                <a16:creationId xmlns:a16="http://schemas.microsoft.com/office/drawing/2014/main" id="{15A7E286-276A-CAA5-D685-A1D14E2E3DFB}"/>
              </a:ext>
            </a:extLst>
          </p:cNvPr>
          <p:cNvSpPr>
            <a:spLocks noGrp="1"/>
          </p:cNvSpPr>
          <p:nvPr>
            <p:ph sz="quarter" idx="14"/>
          </p:nvPr>
        </p:nvSpPr>
        <p:spPr>
          <a:xfrm>
            <a:off x="838198" y="5106206"/>
            <a:ext cx="10515598" cy="1194197"/>
          </a:xfrm>
          <a:solidFill>
            <a:srgbClr val="DFEBF7"/>
          </a:solidFill>
          <a:ln>
            <a:solidFill>
              <a:srgbClr val="003D56"/>
            </a:solidFill>
          </a:ln>
        </p:spPr>
        <p:txBody>
          <a:bodyPr>
            <a:normAutofit/>
          </a:bodyPr>
          <a:lstStyle/>
          <a:p>
            <a:pPr marL="0" indent="0">
              <a:buNone/>
            </a:pPr>
            <a:r>
              <a:rPr lang="en-US" sz="2200">
                <a:latin typeface="Franklin Gothic Demi" panose="020B0703020102020204" pitchFamily="34" charset="0"/>
              </a:rPr>
              <a:t>Tax Credit Verification and Repayment (100,000) </a:t>
            </a:r>
          </a:p>
          <a:p>
            <a:pPr marL="285750" indent="-285750">
              <a:lnSpc>
                <a:spcPts val="1268"/>
              </a:lnSpc>
              <a:spcAft>
                <a:spcPts val="300"/>
              </a:spcAft>
            </a:pPr>
            <a:r>
              <a:rPr lang="en-US" sz="1800">
                <a:solidFill>
                  <a:srgbClr val="1D1D1D"/>
                </a:solidFill>
                <a:ea typeface="Arial" pitchFamily="34" charset="-122"/>
                <a:cs typeface="Arial" pitchFamily="34" charset="-120"/>
              </a:rPr>
              <a:t>Caps removed: Families repay all excess subsidies if actual income exceeds projections</a:t>
            </a:r>
          </a:p>
          <a:p>
            <a:pPr marL="285750" indent="-285750">
              <a:lnSpc>
                <a:spcPts val="1268"/>
              </a:lnSpc>
              <a:spcAft>
                <a:spcPts val="300"/>
              </a:spcAft>
            </a:pPr>
            <a:r>
              <a:rPr lang="en-US" sz="1800">
                <a:solidFill>
                  <a:srgbClr val="1D1D1D"/>
                </a:solidFill>
                <a:cs typeface="Arial" pitchFamily="34" charset="-120"/>
              </a:rPr>
              <a:t>New verification and tax filing requirements</a:t>
            </a:r>
          </a:p>
        </p:txBody>
      </p:sp>
      <p:sp>
        <p:nvSpPr>
          <p:cNvPr id="10" name="Text Placeholder 9">
            <a:extLst>
              <a:ext uri="{FF2B5EF4-FFF2-40B4-BE49-F238E27FC236}">
                <a16:creationId xmlns:a16="http://schemas.microsoft.com/office/drawing/2014/main" id="{C07769AC-E457-7B93-8C87-9889A2AEB8BC}"/>
              </a:ext>
            </a:extLst>
          </p:cNvPr>
          <p:cNvSpPr>
            <a:spLocks noGrp="1"/>
          </p:cNvSpPr>
          <p:nvPr>
            <p:ph type="body" sz="quarter" idx="18"/>
          </p:nvPr>
        </p:nvSpPr>
        <p:spPr>
          <a:xfrm>
            <a:off x="838198" y="6417864"/>
            <a:ext cx="10515600" cy="242095"/>
          </a:xfrm>
        </p:spPr>
        <p:txBody>
          <a:bodyPr>
            <a:noAutofit/>
          </a:bodyPr>
          <a:lstStyle/>
          <a:p>
            <a:pPr marL="0" indent="0">
              <a:buNone/>
            </a:pPr>
            <a:r>
              <a:rPr lang="en-US" sz="1800" b="1" i="1"/>
              <a:t>References: </a:t>
            </a:r>
            <a:r>
              <a:rPr lang="en-US" sz="1800" i="1"/>
              <a:t>Congressional Budget Office 2025 (B); Congressional Research Service 2025 (A)</a:t>
            </a:r>
          </a:p>
          <a:p>
            <a:endParaRPr lang="en-US" sz="1800" i="1"/>
          </a:p>
        </p:txBody>
      </p:sp>
      <p:sp>
        <p:nvSpPr>
          <p:cNvPr id="3" name="Slide Number Placeholder 2">
            <a:extLst>
              <a:ext uri="{FF2B5EF4-FFF2-40B4-BE49-F238E27FC236}">
                <a16:creationId xmlns:a16="http://schemas.microsoft.com/office/drawing/2014/main" id="{BD8D1A70-2137-E94F-19E4-2C72421637B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39755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7C7DE-41D3-C7F4-6F3E-B22B82B52D1B}"/>
              </a:ext>
            </a:extLst>
          </p:cNvPr>
          <p:cNvSpPr>
            <a:spLocks noGrp="1"/>
          </p:cNvSpPr>
          <p:nvPr>
            <p:ph type="title"/>
          </p:nvPr>
        </p:nvSpPr>
        <p:spPr>
          <a:xfrm>
            <a:off x="838200" y="501649"/>
            <a:ext cx="10515600" cy="1325563"/>
          </a:xfrm>
        </p:spPr>
        <p:txBody>
          <a:bodyPr>
            <a:normAutofit/>
          </a:bodyPr>
          <a:lstStyle/>
          <a:p>
            <a:r>
              <a:rPr lang="en-US" sz="4000">
                <a:effectLst/>
              </a:rPr>
              <a:t>Additional Marketplace Losses</a:t>
            </a:r>
            <a:br>
              <a:rPr lang="en-US" sz="4000">
                <a:effectLst/>
              </a:rPr>
            </a:br>
            <a:r>
              <a:rPr lang="en-US" sz="2000" i="1">
                <a:effectLst/>
              </a:rPr>
              <a:t>Enhanced Premium Tax Credits Expired End of 2025</a:t>
            </a:r>
            <a:endParaRPr lang="en-US" sz="4000" i="1">
              <a:effectLst/>
            </a:endParaRPr>
          </a:p>
        </p:txBody>
      </p:sp>
      <p:sp>
        <p:nvSpPr>
          <p:cNvPr id="11" name="Content Placeholder 10">
            <a:extLst>
              <a:ext uri="{FF2B5EF4-FFF2-40B4-BE49-F238E27FC236}">
                <a16:creationId xmlns:a16="http://schemas.microsoft.com/office/drawing/2014/main" id="{AF926998-F3A7-0D37-F413-74A038490EAB}"/>
              </a:ext>
            </a:extLst>
          </p:cNvPr>
          <p:cNvSpPr>
            <a:spLocks noGrp="1"/>
          </p:cNvSpPr>
          <p:nvPr>
            <p:ph sz="half" idx="1"/>
          </p:nvPr>
        </p:nvSpPr>
        <p:spPr>
          <a:xfrm>
            <a:off x="838201" y="1721704"/>
            <a:ext cx="10603522" cy="4340591"/>
          </a:xfrm>
        </p:spPr>
        <p:txBody>
          <a:bodyPr>
            <a:normAutofit/>
          </a:bodyPr>
          <a:lstStyle/>
          <a:p>
            <a:pPr marL="0" indent="0">
              <a:spcBef>
                <a:spcPts val="0"/>
              </a:spcBef>
              <a:buNone/>
            </a:pPr>
            <a:r>
              <a:rPr lang="en-US" sz="2000">
                <a:latin typeface="Franklin Gothic Demi" panose="020B0703020102020204" pitchFamily="34" charset="0"/>
              </a:rPr>
              <a:t>3.8 million more people lose coverage without the extension of subsidies</a:t>
            </a:r>
          </a:p>
          <a:p>
            <a:pPr marL="0" indent="0">
              <a:spcBef>
                <a:spcPts val="0"/>
              </a:spcBef>
              <a:buNone/>
            </a:pPr>
            <a:endParaRPr lang="en-US" sz="2000">
              <a:latin typeface="Franklin Gothic Demi" panose="020B0703020102020204" pitchFamily="34" charset="0"/>
            </a:endParaRPr>
          </a:p>
          <a:p>
            <a:pPr marL="0" indent="0">
              <a:buNone/>
            </a:pPr>
            <a:r>
              <a:rPr lang="en-US" sz="2000">
                <a:latin typeface="Franklin Gothic Demi" panose="020B0703020102020204" pitchFamily="34" charset="0"/>
              </a:rPr>
              <a:t>What Expired? </a:t>
            </a:r>
          </a:p>
          <a:p>
            <a:r>
              <a:rPr lang="en-US" sz="2000"/>
              <a:t>Enhanced credits from 2021 American Rescue Plan, extended by Inflation Reduction Act through 2025 expired December 31, 2025. </a:t>
            </a:r>
          </a:p>
          <a:p>
            <a:pPr marL="0" indent="0">
              <a:buNone/>
            </a:pPr>
            <a:r>
              <a:rPr lang="en-US" sz="2000">
                <a:latin typeface="Franklin Gothic Demi" panose="020B0703020102020204" pitchFamily="34" charset="0"/>
              </a:rPr>
              <a:t>The Impact</a:t>
            </a:r>
          </a:p>
          <a:p>
            <a:r>
              <a:rPr lang="en-US" sz="2000"/>
              <a:t>Premiums increase 114% on average (~$1,016 more per year)</a:t>
            </a:r>
          </a:p>
          <a:p>
            <a:r>
              <a:rPr lang="en-US" sz="2000"/>
              <a:t>Example: Family of four at $110K sees premiums jump from $7,755 to $10,956 annually. </a:t>
            </a:r>
          </a:p>
          <a:p>
            <a:r>
              <a:rPr lang="en-US" sz="2000"/>
              <a:t>10.9 million with lower incomes (100 – 150% FPL) face premiums rising from $0 in 2025 to 4% of income. </a:t>
            </a:r>
          </a:p>
          <a:p>
            <a:pPr marL="0" indent="0">
              <a:buNone/>
            </a:pPr>
            <a:r>
              <a:rPr lang="en-US" sz="2000">
                <a:latin typeface="Franklin Gothic Demi" panose="020B0703020102020204" pitchFamily="34" charset="0"/>
              </a:rPr>
              <a:t>This coverage loss is separate from H.R. 1 Marketplace cuts (2.4 million from last slide)</a:t>
            </a:r>
          </a:p>
        </p:txBody>
      </p:sp>
      <p:sp>
        <p:nvSpPr>
          <p:cNvPr id="12" name="Content Placeholder 11">
            <a:extLst>
              <a:ext uri="{FF2B5EF4-FFF2-40B4-BE49-F238E27FC236}">
                <a16:creationId xmlns:a16="http://schemas.microsoft.com/office/drawing/2014/main" id="{3422371E-D486-1ED4-883F-41885453A21D}"/>
              </a:ext>
            </a:extLst>
          </p:cNvPr>
          <p:cNvSpPr>
            <a:spLocks noGrp="1"/>
          </p:cNvSpPr>
          <p:nvPr>
            <p:ph sz="half" idx="2"/>
          </p:nvPr>
        </p:nvSpPr>
        <p:spPr>
          <a:xfrm>
            <a:off x="625586" y="6173543"/>
            <a:ext cx="10603523" cy="547932"/>
          </a:xfrm>
        </p:spPr>
        <p:txBody>
          <a:bodyPr>
            <a:noAutofit/>
          </a:bodyPr>
          <a:lstStyle/>
          <a:p>
            <a:pPr marL="0" indent="0">
              <a:buNone/>
            </a:pPr>
            <a:r>
              <a:rPr lang="en-US" sz="1800" b="1" i="1"/>
              <a:t>References: </a:t>
            </a:r>
            <a:r>
              <a:rPr lang="en-US" sz="1800" i="1"/>
              <a:t>Bipartisan Policy Center (</a:t>
            </a:r>
            <a:r>
              <a:rPr lang="en-US" sz="1800" i="1" err="1"/>
              <a:t>Patzman</a:t>
            </a:r>
            <a:r>
              <a:rPr lang="en-US" sz="1800" i="1"/>
              <a:t> et al ) 2025; Congressional Budget Office 2025 (B) ; Congressional Research Service 2025 (B); Kaiser Family Foundation (Lo et al) 2025</a:t>
            </a:r>
            <a:endParaRPr lang="en-US" sz="1800" b="1" i="1"/>
          </a:p>
        </p:txBody>
      </p:sp>
      <p:sp>
        <p:nvSpPr>
          <p:cNvPr id="3" name="Slide Number Placeholder 2">
            <a:extLst>
              <a:ext uri="{FF2B5EF4-FFF2-40B4-BE49-F238E27FC236}">
                <a16:creationId xmlns:a16="http://schemas.microsoft.com/office/drawing/2014/main" id="{45B1034A-8F19-61FA-B104-FE6F69D1CF2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B69F8E-F17A-45D2-A25F-A6861FF6AD43}" type="slidenum">
              <a:rPr kumimoji="0" lang="en-US" sz="1800" b="0" i="0" u="none" strike="noStrike" kern="1200" cap="none" spc="0" normalizeH="0" baseline="0" noProof="0" smtClean="0">
                <a:ln>
                  <a:noFill/>
                </a:ln>
                <a:solidFill>
                  <a:srgbClr val="525252"/>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srgbClr val="525252"/>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2406002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s_mlMyo69YlyMQh2mywKx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y2SkdHcTS6SNZDU6am1I7g"/>
</p:tagLst>
</file>

<file path=ppt/theme/theme1.xml><?xml version="1.0" encoding="utf-8"?>
<a:theme xmlns:a="http://schemas.openxmlformats.org/drawingml/2006/main" name="4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Custom Design">
  <a:themeElements>
    <a:clrScheme name="SHVS Color Palette">
      <a:dk1>
        <a:sysClr val="windowText" lastClr="000000"/>
      </a:dk1>
      <a:lt1>
        <a:sysClr val="window" lastClr="FFFFFF"/>
      </a:lt1>
      <a:dk2>
        <a:srgbClr val="60295B"/>
      </a:dk2>
      <a:lt2>
        <a:srgbClr val="EEECE1"/>
      </a:lt2>
      <a:accent1>
        <a:srgbClr val="60295B"/>
      </a:accent1>
      <a:accent2>
        <a:srgbClr val="E9674F"/>
      </a:accent2>
      <a:accent3>
        <a:srgbClr val="F5E7F4"/>
      </a:accent3>
      <a:accent4>
        <a:srgbClr val="FFF0D9"/>
      </a:accent4>
      <a:accent5>
        <a:srgbClr val="DCDDDE"/>
      </a:accent5>
      <a:accent6>
        <a:srgbClr val="7E7772"/>
      </a:accent6>
      <a:hlink>
        <a:srgbClr val="E9674F"/>
      </a:hlink>
      <a:folHlink>
        <a:srgbClr val="FFF0D9"/>
      </a:folHlink>
    </a:clrScheme>
    <a:fontScheme name="Office">
      <a:majorFont>
        <a:latin typeface="Calibri" panose="020F05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cb0d176-1421-4ccc-82e7-793d488ab85b" xsi:nil="true"/>
    <lcf76f155ced4ddcb4097134ff3c332f xmlns="d54593af-db6e-4c95-a26e-257ce46a66c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D4FA7662206EF4C8EF84DB0C0D6EA7E" ma:contentTypeVersion="15" ma:contentTypeDescription="Create a new document." ma:contentTypeScope="" ma:versionID="9c331580154303df5acdc5104ffb0193">
  <xsd:schema xmlns:xsd="http://www.w3.org/2001/XMLSchema" xmlns:xs="http://www.w3.org/2001/XMLSchema" xmlns:p="http://schemas.microsoft.com/office/2006/metadata/properties" xmlns:ns2="0cb0d176-1421-4ccc-82e7-793d488ab85b" xmlns:ns3="d54593af-db6e-4c95-a26e-257ce46a66c9" targetNamespace="http://schemas.microsoft.com/office/2006/metadata/properties" ma:root="true" ma:fieldsID="e08942847b3a81665d222f2f24b80cfc" ns2:_="" ns3:_="">
    <xsd:import namespace="0cb0d176-1421-4ccc-82e7-793d488ab85b"/>
    <xsd:import namespace="d54593af-db6e-4c95-a26e-257ce46a66c9"/>
    <xsd:element name="properties">
      <xsd:complexType>
        <xsd:sequence>
          <xsd:element name="documentManagement">
            <xsd:complexType>
              <xsd:all>
                <xsd:element ref="ns2:SharedWithUsers" minOccurs="0"/>
                <xsd:element ref="ns2:SharedWithDetails" minOccurs="0"/>
                <xsd:element ref="ns3:lcf76f155ced4ddcb4097134ff3c332f" minOccurs="0"/>
                <xsd:element ref="ns2:TaxCatchAll" minOccurs="0"/>
                <xsd:element ref="ns3:MediaServiceMetadata" minOccurs="0"/>
                <xsd:element ref="ns3:MediaServiceFastMetadata" minOccurs="0"/>
                <xsd:element ref="ns3:MediaServiceSearchProperties" minOccurs="0"/>
                <xsd:element ref="ns3:MediaServiceDateTaken" minOccurs="0"/>
                <xsd:element ref="ns3:MediaServiceLocation" minOccurs="0"/>
                <xsd:element ref="ns3:MediaServiceOCR" minOccurs="0"/>
                <xsd:element ref="ns3:MediaServiceGenerationTime" minOccurs="0"/>
                <xsd:element ref="ns3:MediaServiceEventHashCode"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b0d176-1421-4ccc-82e7-793d488ab85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2" nillable="true" ma:displayName="Taxonomy Catch All Column" ma:hidden="true" ma:list="{900aa0af-a44c-4e3f-a6c7-78ee87b228fe}" ma:internalName="TaxCatchAll" ma:showField="CatchAllData" ma:web="0cb0d176-1421-4ccc-82e7-793d488ab8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54593af-db6e-4c95-a26e-257ce46a66c9" elementFormDefault="qualified">
    <xsd:import namespace="http://schemas.microsoft.com/office/2006/documentManagement/types"/>
    <xsd:import namespace="http://schemas.microsoft.com/office/infopath/2007/PartnerControls"/>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e171600-9ef3-44e2-bb4b-159588a897ba" ma:termSetId="09814cd3-568e-fe90-9814-8d621ff8fb84" ma:anchorId="fba54fb3-c3e1-fe81-a776-ca4b69148c4d" ma:open="tru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DC0361-0BD2-45DF-8341-D6A5646BC403}">
  <ds:schemaRefs>
    <ds:schemaRef ds:uri="http://schemas.microsoft.com/office/2006/metadata/properties"/>
    <ds:schemaRef ds:uri="d54593af-db6e-4c95-a26e-257ce46a66c9"/>
    <ds:schemaRef ds:uri="http://purl.org/dc/elements/1.1/"/>
    <ds:schemaRef ds:uri="http://www.w3.org/XML/1998/namespace"/>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0cb0d176-1421-4ccc-82e7-793d488ab85b"/>
  </ds:schemaRefs>
</ds:datastoreItem>
</file>

<file path=customXml/itemProps2.xml><?xml version="1.0" encoding="utf-8"?>
<ds:datastoreItem xmlns:ds="http://schemas.openxmlformats.org/officeDocument/2006/customXml" ds:itemID="{AA75AA97-690B-429F-8D94-D0CFDBA98D51}">
  <ds:schemaRefs>
    <ds:schemaRef ds:uri="http://schemas.microsoft.com/sharepoint/v3/contenttype/forms"/>
  </ds:schemaRefs>
</ds:datastoreItem>
</file>

<file path=customXml/itemProps3.xml><?xml version="1.0" encoding="utf-8"?>
<ds:datastoreItem xmlns:ds="http://schemas.openxmlformats.org/officeDocument/2006/customXml" ds:itemID="{1731BD12-04DA-4CF1-AF19-84F5F2AD57AF}">
  <ds:schemaRefs>
    <ds:schemaRef ds:uri="0cb0d176-1421-4ccc-82e7-793d488ab85b"/>
    <ds:schemaRef ds:uri="d54593af-db6e-4c95-a26e-257ce46a66c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Altarum Refresh Presentation - Feb 2024 Template - Final (1)</Template>
  <TotalTime>7484</TotalTime>
  <Words>10778</Words>
  <Application>Microsoft Office PowerPoint</Application>
  <PresentationFormat>Widescreen</PresentationFormat>
  <Paragraphs>698</Paragraphs>
  <Slides>51</Slides>
  <Notes>46</Notes>
  <HiddenSlides>0</HiddenSlides>
  <MMClips>0</MMClips>
  <ScaleCrop>false</ScaleCrop>
  <HeadingPairs>
    <vt:vector size="8" baseType="variant">
      <vt:variant>
        <vt:lpstr>Fonts Used</vt:lpstr>
      </vt:variant>
      <vt:variant>
        <vt:i4>11</vt:i4>
      </vt:variant>
      <vt:variant>
        <vt:lpstr>Theme</vt:lpstr>
      </vt:variant>
      <vt:variant>
        <vt:i4>5</vt:i4>
      </vt:variant>
      <vt:variant>
        <vt:lpstr>Embedded OLE Servers</vt:lpstr>
      </vt:variant>
      <vt:variant>
        <vt:i4>1</vt:i4>
      </vt:variant>
      <vt:variant>
        <vt:lpstr>Slide Titles</vt:lpstr>
      </vt:variant>
      <vt:variant>
        <vt:i4>51</vt:i4>
      </vt:variant>
    </vt:vector>
  </HeadingPairs>
  <TitlesOfParts>
    <vt:vector size="68" baseType="lpstr">
      <vt:lpstr>Aptos</vt:lpstr>
      <vt:lpstr>Arial</vt:lpstr>
      <vt:lpstr>Avenir Medium Oblique</vt:lpstr>
      <vt:lpstr>Calibri</vt:lpstr>
      <vt:lpstr>Calibri Light</vt:lpstr>
      <vt:lpstr>Franklin Gothic Book</vt:lpstr>
      <vt:lpstr>Franklin Gothic Demi</vt:lpstr>
      <vt:lpstr>Franklin Gothic Medium</vt:lpstr>
      <vt:lpstr>Helvetica Neue</vt:lpstr>
      <vt:lpstr>Helvetica Neue Medium</vt:lpstr>
      <vt:lpstr>Times New Roman</vt:lpstr>
      <vt:lpstr>4_Office Theme</vt:lpstr>
      <vt:lpstr>Office Theme</vt:lpstr>
      <vt:lpstr>Office 2013 - 2022 Theme</vt:lpstr>
      <vt:lpstr>Custom Design</vt:lpstr>
      <vt:lpstr>4_Custom Design</vt:lpstr>
      <vt:lpstr>think-cell Slide</vt:lpstr>
      <vt:lpstr>Facing the Future: Understanding Federal Policy Changes and their Effect on Coverage and Affordability</vt:lpstr>
      <vt:lpstr>Housekeeping</vt:lpstr>
      <vt:lpstr>Agenda</vt:lpstr>
      <vt:lpstr>About Altarum’s Healthcare Value Hub Consumer Healthcare Experience State Survey (CHESS) </vt:lpstr>
      <vt:lpstr>Overview: The Scale of Impact</vt:lpstr>
      <vt:lpstr>Impact on Medicaid Enrollees: New Barriers</vt:lpstr>
      <vt:lpstr>Impact on Medicaid Enrollees: Additional Barriers</vt:lpstr>
      <vt:lpstr>H.R.1 Impact on Marketplace Coverage</vt:lpstr>
      <vt:lpstr>Additional Marketplace Losses Enhanced Premium Tax Credits Expired End of 2025</vt:lpstr>
      <vt:lpstr>Who Loses Coverage?  Communities Facing the Largest Impact</vt:lpstr>
      <vt:lpstr>The Ripple Effects Beyond Coverage Loss</vt:lpstr>
      <vt:lpstr>What Happens Next?  Implementation Timeline</vt:lpstr>
      <vt:lpstr>The Path Forward</vt:lpstr>
      <vt:lpstr>H.R. 1: Impact on Medicaid Affordability</vt:lpstr>
      <vt:lpstr>Medicaid Enrollment &amp; Coverage Overview</vt:lpstr>
      <vt:lpstr>Medicaid Coverage Losses Due to H.R. 1</vt:lpstr>
      <vt:lpstr>Impacts on Affordability &amp; Access for Medicaid Enrollees Delayed Care and Increased Medical Debt</vt:lpstr>
      <vt:lpstr>Impacts on Affordability &amp; Access for Medicaid Enrollees Increased Out-of-Pocket Costs</vt:lpstr>
      <vt:lpstr>Impacts on Affordability &amp; Access for Medicaid Enrollees Fewer Available Health Care Providers</vt:lpstr>
      <vt:lpstr>State Responses to H.R.1 Medicaid Changes</vt:lpstr>
      <vt:lpstr>State Responses to H.R. 1 Medicaid Changes Cont.</vt:lpstr>
      <vt:lpstr>Health Care Affordability Burdens:   Medicaid Enrollees</vt:lpstr>
      <vt:lpstr>Median Percentage of Respondents who Experienced  Any Health Care Affordability Burdens,  by Insurance Type (2021-2025)</vt:lpstr>
      <vt:lpstr>Median Percentage of Respondents who Experienced  Any Health Care Affordability Burdens,  by Insurance Type and Year (2021-2025)</vt:lpstr>
      <vt:lpstr>Median Percentage of Respondents who Went Without Care Due to Cost by Insurance Type</vt:lpstr>
      <vt:lpstr>Text Responses Show… Limited Coverage for Certain Services for Medicaid Enrollees</vt:lpstr>
      <vt:lpstr>Text Responses Show… Limited Network Adequacy for Medicaid Enrollees</vt:lpstr>
      <vt:lpstr>Financial Burdens due to Medical Bills</vt:lpstr>
      <vt:lpstr>Median Percentage of Respondents who Experienced Overdue Medical Bills by Insurance Type</vt:lpstr>
      <vt:lpstr>Median Percent Worried About  Losing Health Insurance (2021-2025)</vt:lpstr>
      <vt:lpstr>Key Takeaways</vt:lpstr>
      <vt:lpstr>Health Care Affordability Burdens:   Marketplace Enrollees</vt:lpstr>
      <vt:lpstr>Median Percentage of Respondents who Experienced Any Health Care Affordability Burdens (2021-2025), by Insurance Type</vt:lpstr>
      <vt:lpstr>Median Percentage of Respondents who Experienced Any Health Care Affordability Burdens (2021-2025), Marketplace Enrollees</vt:lpstr>
      <vt:lpstr>Median Percentage of Respondents who Experienced  Any Financial Burden Due to Medical Bills,  by Insurance Type</vt:lpstr>
      <vt:lpstr>Median Percentage of Respondents who Expressed  Worry About Losing Health Insurance, by Insurance Type (2021-2025) </vt:lpstr>
      <vt:lpstr>Median Percentage of Respondents who Expressed  Worry About Losing Health Insurance (2021-2025), Marketplace Enrollees</vt:lpstr>
      <vt:lpstr>H.R.1 Changes to Marketplace Coverage and Enrollment</vt:lpstr>
      <vt:lpstr>About State Health and Value Strategies</vt:lpstr>
      <vt:lpstr>H.R.1: Removing Repayment Limits, Beginning in 2026 </vt:lpstr>
      <vt:lpstr>H.R.1: Other Marketplace Changes, Beginning in PY 2026</vt:lpstr>
      <vt:lpstr>H.R.1: Noncitizen Eligibility Limitations, Beginning PYs 2026 and 2027 </vt:lpstr>
      <vt:lpstr>H.R.1: Enrollment and Reenrollment Changes, Beginning PY 2028</vt:lpstr>
      <vt:lpstr>H.R.1: Marketplace and Medicaid Interactions</vt:lpstr>
      <vt:lpstr>PowerPoint Presentation</vt:lpstr>
      <vt:lpstr>Panel Discussion</vt:lpstr>
      <vt:lpstr>Thank you!</vt:lpstr>
      <vt:lpstr>References 1</vt:lpstr>
      <vt:lpstr>References 2</vt:lpstr>
      <vt:lpstr>References 3</vt:lpstr>
      <vt:lpstr>References 4</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Altarum  Brand Refresh: PowerPoint</dc:title>
  <dc:subject/>
  <dc:creator>Khanh-Chau Mai</dc:creator>
  <cp:keywords/>
  <dc:description/>
  <cp:lastModifiedBy>Britt Sanderson</cp:lastModifiedBy>
  <cp:revision>2</cp:revision>
  <dcterms:created xsi:type="dcterms:W3CDTF">2024-07-30T20:37:45Z</dcterms:created>
  <dcterms:modified xsi:type="dcterms:W3CDTF">2026-04-08T20:58:51Z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0x0101005D4FA7662206EF4C8EF84DB0C0D6EA7E</vt:lpwstr>
  </property>
  <property fmtid="{D5CDD505-2E9C-101B-9397-08002B2CF9AE}" pid="3" name="MediaServiceImageTags">
    <vt:lpwstr/>
  </property>
</Properties>
</file>