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29" r:id="rId4"/>
  </p:sldMasterIdLst>
  <p:notesMasterIdLst>
    <p:notesMasterId r:id="rId24"/>
  </p:notesMasterIdLst>
  <p:sldIdLst>
    <p:sldId id="445" r:id="rId5"/>
    <p:sldId id="446" r:id="rId6"/>
    <p:sldId id="447" r:id="rId7"/>
    <p:sldId id="455" r:id="rId8"/>
    <p:sldId id="449" r:id="rId9"/>
    <p:sldId id="456" r:id="rId10"/>
    <p:sldId id="454" r:id="rId11"/>
    <p:sldId id="470" r:id="rId12"/>
    <p:sldId id="460" r:id="rId13"/>
    <p:sldId id="459" r:id="rId14"/>
    <p:sldId id="471" r:id="rId15"/>
    <p:sldId id="462" r:id="rId16"/>
    <p:sldId id="479" r:id="rId17"/>
    <p:sldId id="458" r:id="rId18"/>
    <p:sldId id="465" r:id="rId19"/>
    <p:sldId id="472" r:id="rId20"/>
    <p:sldId id="468" r:id="rId21"/>
    <p:sldId id="477" r:id="rId22"/>
    <p:sldId id="478"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1DBD18-D5F2-7D15-4970-40D1E6C6C5EB}" name="Maggie Fairchild" initials="MF" userId="S::Maggie.Fairchild@Altarum.org::5b02464b-1338-42f0-9c2b-9cbec0ec3edf" providerId="AD"/>
  <p188:author id="{B0FED62D-7687-03DB-D7F2-F84335F3BC3F}" name="Audrey Hughes" initials="AH" userId="S::Audrey.Hughes@Altarum.org::4cbc13fb-27e2-43a3-906f-73fdc4401702" providerId="AD"/>
  <p188:author id="{0900BA4B-5E27-5D54-8A70-A694D1EDD9BD}" name="Beth Beaudin-Seiler" initials="BB" userId="S::beth.beaudin-seiler@altarum.org::d6d3e87b-6e06-438c-a092-36f71bfc4581" providerId="AD"/>
  <p188:author id="{A1D1554C-6271-BE03-FCE8-3AD5AF492C69}" name="Maggie Fairchild" initials="MF" userId="S::maggie.fairchild@altarum.org::5b02464b-1338-42f0-9c2b-9cbec0ec3e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5A8D"/>
    <a:srgbClr val="003D56"/>
    <a:srgbClr val="DFEBF7"/>
    <a:srgbClr val="A6BDDB"/>
    <a:srgbClr val="D4343F"/>
    <a:srgbClr val="F0F0F0"/>
    <a:srgbClr val="EEEEEE"/>
    <a:srgbClr val="FFFFFF"/>
    <a:srgbClr val="F7F9FF"/>
    <a:srgbClr val="0039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C6EB53-91B8-F346-71E1-CF95811EC6B2}" v="4" dt="2026-01-07T15:55:35.544"/>
    <p1510:client id="{BEF8E36E-3070-4488-9CB0-46094991DD6A}" v="4" dt="2026-01-07T19:17:03.567"/>
  </p1510:revLst>
</p1510:revInfo>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82688" autoAdjust="0"/>
  </p:normalViewPr>
  <p:slideViewPr>
    <p:cSldViewPr snapToGrid="0">
      <p:cViewPr varScale="1">
        <p:scale>
          <a:sx n="71" d="100"/>
          <a:sy n="71" d="100"/>
        </p:scale>
        <p:origin x="1133" y="28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2022</c:v>
                </c:pt>
              </c:strCache>
            </c:strRef>
          </c:tx>
          <c:spPr>
            <a:solidFill>
              <a:srgbClr val="A6BDDB"/>
            </a:solidFill>
            <a:ln>
              <a:solidFill>
                <a:srgbClr val="003D56"/>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Experienced any health care affordability burden</c:v>
                </c:pt>
                <c:pt idx="1">
                  <c:v>Reported concern about affording health care in the future</c:v>
                </c:pt>
                <c:pt idx="2">
                  <c:v>Struggled to pay medical bills</c:v>
                </c:pt>
                <c:pt idx="3">
                  <c:v>Delayed going to the doctor or having a procedure done due to cost</c:v>
                </c:pt>
              </c:strCache>
            </c:strRef>
          </c:cat>
          <c:val>
            <c:numRef>
              <c:f>Sheet1!$B$2:$B$5</c:f>
              <c:numCache>
                <c:formatCode>0%</c:formatCode>
                <c:ptCount val="4"/>
                <c:pt idx="0">
                  <c:v>0.62</c:v>
                </c:pt>
                <c:pt idx="1">
                  <c:v>0.81</c:v>
                </c:pt>
                <c:pt idx="2">
                  <c:v>0.39</c:v>
                </c:pt>
                <c:pt idx="3">
                  <c:v>0.33</c:v>
                </c:pt>
              </c:numCache>
            </c:numRef>
          </c:val>
          <c:extLst>
            <c:ext xmlns:c16="http://schemas.microsoft.com/office/drawing/2014/chart" uri="{C3380CC4-5D6E-409C-BE32-E72D297353CC}">
              <c16:uniqueId val="{00000000-10CF-4A3C-AE3D-A6A506CADE31}"/>
            </c:ext>
          </c:extLst>
        </c:ser>
        <c:ser>
          <c:idx val="1"/>
          <c:order val="1"/>
          <c:tx>
            <c:strRef>
              <c:f>Sheet1!$C$1</c:f>
              <c:strCache>
                <c:ptCount val="1"/>
                <c:pt idx="0">
                  <c:v>2025</c:v>
                </c:pt>
              </c:strCache>
            </c:strRef>
          </c:tx>
          <c:spPr>
            <a:solidFill>
              <a:srgbClr val="003D56"/>
            </a:solidFill>
            <a:ln>
              <a:solidFill>
                <a:srgbClr val="003D56"/>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Experienced any health care affordability burden</c:v>
                </c:pt>
                <c:pt idx="1">
                  <c:v>Reported concern about affording health care in the future</c:v>
                </c:pt>
                <c:pt idx="2">
                  <c:v>Struggled to pay medical bills</c:v>
                </c:pt>
                <c:pt idx="3">
                  <c:v>Delayed going to the doctor or having a procedure done due to cost</c:v>
                </c:pt>
              </c:strCache>
            </c:strRef>
          </c:cat>
          <c:val>
            <c:numRef>
              <c:f>Sheet1!$C$2:$C$5</c:f>
              <c:numCache>
                <c:formatCode>0%</c:formatCode>
                <c:ptCount val="4"/>
                <c:pt idx="0">
                  <c:v>0.68</c:v>
                </c:pt>
                <c:pt idx="1">
                  <c:v>0.79</c:v>
                </c:pt>
                <c:pt idx="2">
                  <c:v>0.35</c:v>
                </c:pt>
                <c:pt idx="3">
                  <c:v>0.3</c:v>
                </c:pt>
              </c:numCache>
            </c:numRef>
          </c:val>
          <c:extLst>
            <c:ext xmlns:c16="http://schemas.microsoft.com/office/drawing/2014/chart" uri="{C3380CC4-5D6E-409C-BE32-E72D297353CC}">
              <c16:uniqueId val="{00000001-10CF-4A3C-AE3D-A6A506CADE31}"/>
            </c:ext>
          </c:extLst>
        </c:ser>
        <c:dLbls>
          <c:showLegendKey val="0"/>
          <c:showVal val="0"/>
          <c:showCatName val="0"/>
          <c:showSerName val="0"/>
          <c:showPercent val="0"/>
          <c:showBubbleSize val="0"/>
        </c:dLbls>
        <c:gapWidth val="219"/>
        <c:overlap val="-27"/>
        <c:axId val="1104574928"/>
        <c:axId val="1104570128"/>
      </c:barChart>
      <c:catAx>
        <c:axId val="110457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104570128"/>
        <c:crosses val="autoZero"/>
        <c:auto val="1"/>
        <c:lblAlgn val="ctr"/>
        <c:lblOffset val="100"/>
        <c:noMultiLvlLbl val="0"/>
      </c:catAx>
      <c:valAx>
        <c:axId val="110457012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10457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ranklin Gothic Book" panose="020B05030201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ranklin Gothic Book" panose="020B0503020102020204" pitchFamily="34" charset="0"/>
              </a:defRPr>
            </a:lvl1pPr>
          </a:lstStyle>
          <a:p>
            <a:fld id="{B772B4F6-6BB6-4209-81AD-CB402786E3FC}" type="datetimeFigureOut">
              <a:rPr lang="en-US" smtClean="0"/>
              <a:pPr/>
              <a:t>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ranklin Gothic Book" panose="020B05030201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ranklin Gothic Book" panose="020B0503020102020204" pitchFamily="34" charset="0"/>
              </a:defRPr>
            </a:lvl1pPr>
          </a:lstStyle>
          <a:p>
            <a:fld id="{0E943F5B-AB64-46D7-8FD8-499C632F3966}" type="slidenum">
              <a:rPr lang="en-US" smtClean="0"/>
              <a:pPr/>
              <a:t>‹#›</a:t>
            </a:fld>
            <a:endParaRPr lang="en-US"/>
          </a:p>
        </p:txBody>
      </p:sp>
    </p:spTree>
    <p:extLst>
      <p:ext uri="{BB962C8B-B14F-4D97-AF65-F5344CB8AC3E}">
        <p14:creationId xmlns:p14="http://schemas.microsoft.com/office/powerpoint/2010/main" val="1927817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ranklin Gothic Book" panose="020B0503020102020204" pitchFamily="34" charset="0"/>
        <a:ea typeface="+mn-ea"/>
        <a:cs typeface="+mn-cs"/>
      </a:defRPr>
    </a:lvl1pPr>
    <a:lvl2pPr marL="457200" algn="l" defTabSz="914400" rtl="0" eaLnBrk="1" latinLnBrk="0" hangingPunct="1">
      <a:defRPr sz="1200" b="0" i="0" kern="1200">
        <a:solidFill>
          <a:schemeClr val="tx1"/>
        </a:solidFill>
        <a:latin typeface="Franklin Gothic Book" panose="020B0503020102020204" pitchFamily="34" charset="0"/>
        <a:ea typeface="+mn-ea"/>
        <a:cs typeface="+mn-cs"/>
      </a:defRPr>
    </a:lvl2pPr>
    <a:lvl3pPr marL="914400" algn="l" defTabSz="914400" rtl="0" eaLnBrk="1" latinLnBrk="0" hangingPunct="1">
      <a:defRPr sz="1200" b="0" i="0" kern="1200">
        <a:solidFill>
          <a:schemeClr val="tx1"/>
        </a:solidFill>
        <a:latin typeface="Franklin Gothic Book" panose="020B0503020102020204" pitchFamily="34" charset="0"/>
        <a:ea typeface="+mn-ea"/>
        <a:cs typeface="+mn-cs"/>
      </a:defRPr>
    </a:lvl3pPr>
    <a:lvl4pPr marL="1371600" algn="l" defTabSz="914400" rtl="0" eaLnBrk="1" latinLnBrk="0" hangingPunct="1">
      <a:defRPr sz="1200" b="0" i="0" kern="1200">
        <a:solidFill>
          <a:schemeClr val="tx1"/>
        </a:solidFill>
        <a:latin typeface="Franklin Gothic Book" panose="020B0503020102020204" pitchFamily="34" charset="0"/>
        <a:ea typeface="+mn-ea"/>
        <a:cs typeface="+mn-cs"/>
      </a:defRPr>
    </a:lvl4pPr>
    <a:lvl5pPr marL="1828800" algn="l" defTabSz="914400" rtl="0" eaLnBrk="1" latinLnBrk="0" hangingPunct="1">
      <a:defRPr sz="1200" b="0" i="0" kern="1200">
        <a:solidFill>
          <a:schemeClr val="tx1"/>
        </a:solidFill>
        <a:latin typeface="Franklin Gothic Book" panose="020B05030201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rl.us.m.mimecastprotect.com/s/1hawCG6oKOIWEpmKcKf0FBkcMh?domain=hca.wa.gov"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url.us.m.mimecastprotect.com/s/PAPOCJ6rXgIplmR3cGhqFyFMRM?domain=insurance.wa.gov"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Since 2018, the CHESS has been conducted in thirty-eight states and the District of Columbia. Several of these states have multiple CHESS surveys from two or more years, while others are still being developed. The CHESS is not available in thirteen states (yet!).</a:t>
            </a:r>
          </a:p>
        </p:txBody>
      </p:sp>
      <p:sp>
        <p:nvSpPr>
          <p:cNvPr id="4" name="Slide Number Placeholder 3"/>
          <p:cNvSpPr>
            <a:spLocks noGrp="1"/>
          </p:cNvSpPr>
          <p:nvPr>
            <p:ph type="sldNum" sz="quarter" idx="5"/>
          </p:nvPr>
        </p:nvSpPr>
        <p:spPr/>
        <p:txBody>
          <a:bodyPr/>
          <a:lstStyle/>
          <a:p>
            <a:fld id="{0E943F5B-AB64-46D7-8FD8-499C632F3966}" type="slidenum">
              <a:rPr lang="en-US" smtClean="0"/>
              <a:pPr/>
              <a:t>4</a:t>
            </a:fld>
            <a:endParaRPr lang="en-US"/>
          </a:p>
        </p:txBody>
      </p:sp>
    </p:spTree>
    <p:extLst>
      <p:ext uri="{BB962C8B-B14F-4D97-AF65-F5344CB8AC3E}">
        <p14:creationId xmlns:p14="http://schemas.microsoft.com/office/powerpoint/2010/main" val="4162040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Franklin Gothic Book"/>
              </a:rPr>
              <a:t>The result of the survey are reported across five briefs; the main affordability brief, a brief on high drug costs, a brief on unexpected medical bills and medical debt, a brief on trust in the health care system, and a brief on high hospital costs. </a:t>
            </a:r>
            <a:r>
              <a:rPr lang="en-US"/>
              <a:t>Many current health care survey efforts suffer from two shortcomings: (1) they are often not designed to produce reliable state-level estimates and (2) they often do not examine the full spectrum of health care affordability burdens that concern consumers and the systemic factors which produce these burdens.  </a:t>
            </a:r>
            <a:endParaRPr lang="en-US" dirty="0">
              <a:solidFill>
                <a:srgbClr val="444444"/>
              </a:solidFill>
            </a:endParaRPr>
          </a:p>
          <a:p>
            <a:endParaRPr lang="en-US" dirty="0">
              <a:solidFill>
                <a:srgbClr val="444444"/>
              </a:solidFill>
            </a:endParaRPr>
          </a:p>
          <a:p>
            <a:r>
              <a:rPr lang="en-US" dirty="0"/>
              <a:t>Conducted in both English and Spanish using a web panel of approximately 1,500 state respondents, the Consumer Healthcare Experience State Survey (CHESS) is designed to elicit perceptions of a wide range of healthcare issues and quantify state-level challenges related to:</a:t>
            </a:r>
            <a:endParaRPr lang="en-US" dirty="0">
              <a:solidFill>
                <a:srgbClr val="444444"/>
              </a:solidFill>
            </a:endParaRPr>
          </a:p>
          <a:p>
            <a:endParaRPr lang="en-US" dirty="0">
              <a:solidFill>
                <a:srgbClr val="444444"/>
              </a:solidFill>
            </a:endParaRPr>
          </a:p>
          <a:p>
            <a:pPr marL="285750" indent="-285750">
              <a:buFont typeface="Arial,Sans-Serif"/>
              <a:buChar char="•"/>
            </a:pPr>
            <a:r>
              <a:rPr lang="en-US" dirty="0">
                <a:latin typeface="Franklin Gothic Book"/>
              </a:rPr>
              <a:t>healthcare affordability, </a:t>
            </a:r>
            <a:endParaRPr lang="en-US" dirty="0">
              <a:solidFill>
                <a:srgbClr val="444444"/>
              </a:solidFill>
              <a:latin typeface="Franklin Gothic Book"/>
            </a:endParaRPr>
          </a:p>
          <a:p>
            <a:pPr marL="285750" indent="-285750">
              <a:buFont typeface="Arial,Sans-Serif"/>
              <a:buChar char="•"/>
            </a:pPr>
            <a:r>
              <a:rPr lang="en-US" dirty="0">
                <a:latin typeface="Franklin Gothic Book"/>
              </a:rPr>
              <a:t>medical debt, </a:t>
            </a:r>
            <a:endParaRPr lang="en-US" dirty="0">
              <a:solidFill>
                <a:srgbClr val="444444"/>
              </a:solidFill>
              <a:latin typeface="Franklin Gothic Book"/>
            </a:endParaRPr>
          </a:p>
          <a:p>
            <a:pPr marL="285750" indent="-285750">
              <a:buFont typeface="Arial,Sans-Serif"/>
              <a:buChar char="•"/>
            </a:pPr>
            <a:r>
              <a:rPr lang="en-US" dirty="0">
                <a:latin typeface="Franklin Gothic Book"/>
              </a:rPr>
              <a:t>health literacy, </a:t>
            </a:r>
            <a:endParaRPr lang="en-US" dirty="0">
              <a:solidFill>
                <a:srgbClr val="444444"/>
              </a:solidFill>
              <a:latin typeface="Franklin Gothic Book"/>
            </a:endParaRPr>
          </a:p>
          <a:p>
            <a:pPr marL="285750" indent="-285750">
              <a:buFont typeface="Arial,Sans-Serif"/>
              <a:buChar char="•"/>
            </a:pPr>
            <a:r>
              <a:rPr lang="en-US" dirty="0">
                <a:latin typeface="Franklin Gothic Book"/>
              </a:rPr>
              <a:t>coverage, </a:t>
            </a:r>
            <a:endParaRPr lang="en-US" dirty="0">
              <a:solidFill>
                <a:srgbClr val="444444"/>
              </a:solidFill>
              <a:latin typeface="Franklin Gothic Book"/>
            </a:endParaRPr>
          </a:p>
          <a:p>
            <a:pPr marL="285750" indent="-285750">
              <a:buFont typeface="Arial,Sans-Serif"/>
              <a:buChar char="•"/>
            </a:pPr>
            <a:r>
              <a:rPr lang="en-US" dirty="0"/>
              <a:t>trust in the health care system, and </a:t>
            </a:r>
            <a:endParaRPr lang="en-US" dirty="0">
              <a:solidFill>
                <a:srgbClr val="444444"/>
              </a:solidFill>
            </a:endParaRPr>
          </a:p>
          <a:p>
            <a:pPr marL="285750" indent="-285750">
              <a:buFont typeface="Arial,Sans-Serif"/>
              <a:buChar char="•"/>
            </a:pPr>
            <a:r>
              <a:rPr lang="en-US" dirty="0"/>
              <a:t>drug costs.</a:t>
            </a:r>
            <a:endParaRPr lang="en-US" dirty="0">
              <a:solidFill>
                <a:srgbClr val="444444"/>
              </a:solidFill>
            </a:endParaRPr>
          </a:p>
          <a:p>
            <a:endParaRPr lang="en-US" dirty="0"/>
          </a:p>
        </p:txBody>
      </p:sp>
      <p:sp>
        <p:nvSpPr>
          <p:cNvPr id="4" name="Slide Number Placeholder 3"/>
          <p:cNvSpPr>
            <a:spLocks noGrp="1"/>
          </p:cNvSpPr>
          <p:nvPr>
            <p:ph type="sldNum" sz="quarter" idx="5"/>
          </p:nvPr>
        </p:nvSpPr>
        <p:spPr/>
        <p:txBody>
          <a:bodyPr/>
          <a:lstStyle/>
          <a:p>
            <a:fld id="{0E943F5B-AB64-46D7-8FD8-499C632F3966}" type="slidenum">
              <a:rPr lang="en-US" smtClean="0"/>
              <a:pPr/>
              <a:t>5</a:t>
            </a:fld>
            <a:endParaRPr lang="en-US"/>
          </a:p>
        </p:txBody>
      </p:sp>
    </p:spTree>
    <p:extLst>
      <p:ext uri="{BB962C8B-B14F-4D97-AF65-F5344CB8AC3E}">
        <p14:creationId xmlns:p14="http://schemas.microsoft.com/office/powerpoint/2010/main" val="2708404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9C9AE-1E11-F594-DE88-F87457598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76A1E-8110-FE04-A565-5CD0E7A15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F4CFF-9A4F-F9EF-738C-2BF4B706DAC1}"/>
              </a:ext>
            </a:extLst>
          </p:cNvPr>
          <p:cNvSpPr>
            <a:spLocks noGrp="1"/>
          </p:cNvSpPr>
          <p:nvPr>
            <p:ph type="body" idx="1"/>
          </p:nvPr>
        </p:nvSpPr>
        <p:spPr/>
        <p:txBody>
          <a:bodyPr/>
          <a:lstStyle/>
          <a:p>
            <a:r>
              <a:rPr lang="en-US" sz="1200" b="0" i="0" kern="1200">
                <a:solidFill>
                  <a:schemeClr val="tx1"/>
                </a:solidFill>
                <a:effectLst/>
                <a:latin typeface="Franklin Gothic Book" panose="020B0503020102020204" pitchFamily="34" charset="0"/>
                <a:ea typeface="+mn-ea"/>
                <a:cs typeface="+mn-cs"/>
              </a:rPr>
              <a:t>In addition to data on perceived affordability barriers, anxieties surrounding the costs of care, and the prevalence of medical debt; the CHESS also elicits respondents support of a variety of potential policy solutions and their thoughts on the health and social support system, capturing this information in both quantitative and qualitative outputs. </a:t>
            </a:r>
            <a:endParaRPr lang="en-US"/>
          </a:p>
        </p:txBody>
      </p:sp>
      <p:sp>
        <p:nvSpPr>
          <p:cNvPr id="4" name="Slide Number Placeholder 3">
            <a:extLst>
              <a:ext uri="{FF2B5EF4-FFF2-40B4-BE49-F238E27FC236}">
                <a16:creationId xmlns:a16="http://schemas.microsoft.com/office/drawing/2014/main" id="{8DE9EAB5-0BE5-8347-AD4B-376A20AF9093}"/>
              </a:ext>
            </a:extLst>
          </p:cNvPr>
          <p:cNvSpPr>
            <a:spLocks noGrp="1"/>
          </p:cNvSpPr>
          <p:nvPr>
            <p:ph type="sldNum" sz="quarter" idx="5"/>
          </p:nvPr>
        </p:nvSpPr>
        <p:spPr/>
        <p:txBody>
          <a:bodyPr/>
          <a:lstStyle/>
          <a:p>
            <a:fld id="{0E943F5B-AB64-46D7-8FD8-499C632F3966}" type="slidenum">
              <a:rPr lang="en-US" smtClean="0"/>
              <a:pPr/>
              <a:t>6</a:t>
            </a:fld>
            <a:endParaRPr lang="en-US"/>
          </a:p>
        </p:txBody>
      </p:sp>
    </p:spTree>
    <p:extLst>
      <p:ext uri="{BB962C8B-B14F-4D97-AF65-F5344CB8AC3E}">
        <p14:creationId xmlns:p14="http://schemas.microsoft.com/office/powerpoint/2010/main" val="1057434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range of burdens has been unearthed across the thirty-eight states surveyed. For example, the percent of respondents </a:t>
            </a:r>
            <a:r>
              <a:rPr lang="en-US" sz="1200">
                <a:latin typeface="Franklin Gothic Book" panose="020B0503020102020204" pitchFamily="34" charset="0"/>
              </a:rPr>
              <a:t>that have had to use up all or most of their savings; forgo necessities like food, heat, or housing; borrow money, take out a loan, or remortgage their home; crowdsource funds through a platform like GoFundMe; incur credit card debt; declare bankruptcy; or enroll in a payment plan due to medical debt range from 31% in New York (2024) to 50% in North Carolina (2023). Similarly, the percent of respondents with any outstanding medical debt has ranged from 18% in California (2022) to 35% in Mississippi (2023); and the percent of respondents who reported having to use up all or most of their savings to cover medical debts has ranged from 11% in Pennsylvania to 34% in Missouri. </a:t>
            </a:r>
            <a:endParaRPr lang="en-US"/>
          </a:p>
        </p:txBody>
      </p:sp>
      <p:sp>
        <p:nvSpPr>
          <p:cNvPr id="4" name="Slide Number Placeholder 3"/>
          <p:cNvSpPr>
            <a:spLocks noGrp="1"/>
          </p:cNvSpPr>
          <p:nvPr>
            <p:ph type="sldNum" sz="quarter" idx="5"/>
          </p:nvPr>
        </p:nvSpPr>
        <p:spPr/>
        <p:txBody>
          <a:bodyPr/>
          <a:lstStyle/>
          <a:p>
            <a:fld id="{0E943F5B-AB64-46D7-8FD8-499C632F3966}" type="slidenum">
              <a:rPr lang="en-US" smtClean="0"/>
              <a:pPr/>
              <a:t>7</a:t>
            </a:fld>
            <a:endParaRPr lang="en-US"/>
          </a:p>
        </p:txBody>
      </p:sp>
    </p:spTree>
    <p:extLst>
      <p:ext uri="{BB962C8B-B14F-4D97-AF65-F5344CB8AC3E}">
        <p14:creationId xmlns:p14="http://schemas.microsoft.com/office/powerpoint/2010/main" val="1323909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F7210-73A2-E6F4-F1F1-623781C613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6EEAD-34C0-AEDE-AAF2-8217862CAB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B10F5-1317-87D5-E4F7-D971C40894DF}"/>
              </a:ext>
            </a:extLst>
          </p:cNvPr>
          <p:cNvSpPr>
            <a:spLocks noGrp="1"/>
          </p:cNvSpPr>
          <p:nvPr>
            <p:ph type="body" idx="1"/>
          </p:nvPr>
        </p:nvSpPr>
        <p:spPr/>
        <p:txBody>
          <a:bodyPr/>
          <a:lstStyle/>
          <a:p>
            <a:r>
              <a:rPr lang="en-US"/>
              <a:t>CHESS data has been used in legislation, to examine the prevalence of care avoidance at the state level, and to aid legislators in identifying constituent priorities. In the following slides, we’ll examine these use cases in more detail across advocacy, academia, and policymaking.</a:t>
            </a:r>
          </a:p>
        </p:txBody>
      </p:sp>
      <p:sp>
        <p:nvSpPr>
          <p:cNvPr id="4" name="Slide Number Placeholder 3">
            <a:extLst>
              <a:ext uri="{FF2B5EF4-FFF2-40B4-BE49-F238E27FC236}">
                <a16:creationId xmlns:a16="http://schemas.microsoft.com/office/drawing/2014/main" id="{A29E8F8D-FA97-A821-936A-0BF028F7C843}"/>
              </a:ext>
            </a:extLst>
          </p:cNvPr>
          <p:cNvSpPr>
            <a:spLocks noGrp="1"/>
          </p:cNvSpPr>
          <p:nvPr>
            <p:ph type="sldNum" sz="quarter" idx="5"/>
          </p:nvPr>
        </p:nvSpPr>
        <p:spPr/>
        <p:txBody>
          <a:bodyPr/>
          <a:lstStyle/>
          <a:p>
            <a:fld id="{0E943F5B-AB64-46D7-8FD8-499C632F3966}" type="slidenum">
              <a:rPr lang="en-US" smtClean="0"/>
              <a:pPr/>
              <a:t>8</a:t>
            </a:fld>
            <a:endParaRPr lang="en-US"/>
          </a:p>
        </p:txBody>
      </p:sp>
    </p:spTree>
    <p:extLst>
      <p:ext uri="{BB962C8B-B14F-4D97-AF65-F5344CB8AC3E}">
        <p14:creationId xmlns:p14="http://schemas.microsoft.com/office/powerpoint/2010/main" val="938059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Patrick will advance his own slides using Arc </a:t>
            </a:r>
            <a:r>
              <a:rPr lang="en-US" b="0" dirty="0" err="1"/>
              <a:t>StoryMaps</a:t>
            </a:r>
            <a:r>
              <a:rPr lang="en-US" b="0" dirty="0"/>
              <a:t>: https://storymaps.arcgis.com/briefings/2040b61b379b4411ad991157accfbd41</a:t>
            </a:r>
          </a:p>
        </p:txBody>
      </p:sp>
      <p:sp>
        <p:nvSpPr>
          <p:cNvPr id="4" name="Slide Number Placeholder 3"/>
          <p:cNvSpPr>
            <a:spLocks noGrp="1"/>
          </p:cNvSpPr>
          <p:nvPr>
            <p:ph type="sldNum" sz="quarter" idx="5"/>
          </p:nvPr>
        </p:nvSpPr>
        <p:spPr/>
        <p:txBody>
          <a:bodyPr/>
          <a:lstStyle/>
          <a:p>
            <a:fld id="{0E943F5B-AB64-46D7-8FD8-499C632F3966}" type="slidenum">
              <a:rPr lang="en-US" smtClean="0"/>
              <a:pPr/>
              <a:t>9</a:t>
            </a:fld>
            <a:endParaRPr lang="en-US"/>
          </a:p>
        </p:txBody>
      </p:sp>
    </p:spTree>
    <p:extLst>
      <p:ext uri="{BB962C8B-B14F-4D97-AF65-F5344CB8AC3E}">
        <p14:creationId xmlns:p14="http://schemas.microsoft.com/office/powerpoint/2010/main" val="2181998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ighlight>
                  <a:srgbClr val="FFFF00"/>
                </a:highlight>
                <a:latin typeface="Franklin Gothic Book" panose="020B0503020102020204" pitchFamily="34" charset="0"/>
              </a:rPr>
              <a:t>Benchmark data is important, but it only shows part of the picture. What CHESS gives us is the </a:t>
            </a:r>
            <a:r>
              <a:rPr lang="en-US" sz="1200" i="1" dirty="0">
                <a:highlight>
                  <a:srgbClr val="FFFF00"/>
                </a:highlight>
                <a:latin typeface="Franklin Gothic Book" panose="020B0503020102020204" pitchFamily="34" charset="0"/>
              </a:rPr>
              <a:t>impact</a:t>
            </a:r>
            <a:r>
              <a:rPr lang="en-US" sz="1200" i="0" dirty="0">
                <a:highlight>
                  <a:srgbClr val="FFFF00"/>
                </a:highlight>
                <a:latin typeface="Franklin Gothic Book" panose="020B0503020102020204" pitchFamily="34" charset="0"/>
              </a:rPr>
              <a:t>, what the data means. It’s one thing to talk to other data analytics people about year over year trend, or </a:t>
            </a:r>
            <a:r>
              <a:rPr lang="en-US" sz="1200" i="0" dirty="0" err="1">
                <a:highlight>
                  <a:srgbClr val="FFFF00"/>
                </a:highlight>
                <a:latin typeface="Franklin Gothic Book" panose="020B0503020102020204" pitchFamily="34" charset="0"/>
              </a:rPr>
              <a:t>pmpm</a:t>
            </a:r>
            <a:r>
              <a:rPr lang="en-US" sz="1200" i="0" dirty="0">
                <a:highlight>
                  <a:srgbClr val="FFFF00"/>
                </a:highlight>
                <a:latin typeface="Franklin Gothic Book" panose="020B0503020102020204" pitchFamily="34" charset="0"/>
              </a:rPr>
              <a:t>, but our stakeholders (including legislators) need that distilled to the impact on every day people. In essence, what CHESS does is transform data into empathy; numbers into feeling; and because of that, helps drive policies that help Connecticut residents receive accessible, affordable healthcare. </a:t>
            </a:r>
            <a:endParaRPr lang="en-US" sz="1200" dirty="0">
              <a:highlight>
                <a:srgbClr val="FFFF00"/>
              </a:highlight>
              <a:latin typeface="Franklin Gothic Book" panose="020B0503020102020204" pitchFamily="34" charset="0"/>
            </a:endParaRPr>
          </a:p>
          <a:p>
            <a:endParaRPr lang="en-US" dirty="0"/>
          </a:p>
        </p:txBody>
      </p:sp>
      <p:sp>
        <p:nvSpPr>
          <p:cNvPr id="4" name="Slide Number Placeholder 3"/>
          <p:cNvSpPr>
            <a:spLocks noGrp="1"/>
          </p:cNvSpPr>
          <p:nvPr>
            <p:ph type="sldNum" sz="quarter" idx="5"/>
          </p:nvPr>
        </p:nvSpPr>
        <p:spPr/>
        <p:txBody>
          <a:bodyPr/>
          <a:lstStyle/>
          <a:p>
            <a:fld id="{0E943F5B-AB64-46D7-8FD8-499C632F3966}" type="slidenum">
              <a:rPr lang="en-US" smtClean="0"/>
              <a:pPr/>
              <a:t>11</a:t>
            </a:fld>
            <a:endParaRPr lang="en-US"/>
          </a:p>
        </p:txBody>
      </p:sp>
    </p:spTree>
    <p:extLst>
      <p:ext uri="{BB962C8B-B14F-4D97-AF65-F5344CB8AC3E}">
        <p14:creationId xmlns:p14="http://schemas.microsoft.com/office/powerpoint/2010/main" val="1117061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CHESS surveys have been conducted in Connecticut to date, with the most recent released in September 2025. Getting the raw data, being able to show the impact on different income groups for example, has been particularly useful. </a:t>
            </a:r>
          </a:p>
        </p:txBody>
      </p:sp>
      <p:sp>
        <p:nvSpPr>
          <p:cNvPr id="4" name="Slide Number Placeholder 3"/>
          <p:cNvSpPr>
            <a:spLocks noGrp="1"/>
          </p:cNvSpPr>
          <p:nvPr>
            <p:ph type="sldNum" sz="quarter" idx="5"/>
          </p:nvPr>
        </p:nvSpPr>
        <p:spPr/>
        <p:txBody>
          <a:bodyPr/>
          <a:lstStyle/>
          <a:p>
            <a:fld id="{0E943F5B-AB64-46D7-8FD8-499C632F3966}" type="slidenum">
              <a:rPr lang="en-US" smtClean="0"/>
              <a:pPr/>
              <a:t>12</a:t>
            </a:fld>
            <a:endParaRPr lang="en-US"/>
          </a:p>
        </p:txBody>
      </p:sp>
    </p:spTree>
    <p:extLst>
      <p:ext uri="{BB962C8B-B14F-4D97-AF65-F5344CB8AC3E}">
        <p14:creationId xmlns:p14="http://schemas.microsoft.com/office/powerpoint/2010/main" val="1888721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A5721-7F61-1D64-507E-AE84EC044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9A221-3DF8-8144-BBA0-8F3259F0C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8BED4-0A00-8AF6-4AD9-C78A41883B0A}"/>
              </a:ext>
            </a:extLst>
          </p:cNvPr>
          <p:cNvSpPr>
            <a:spLocks noGrp="1"/>
          </p:cNvSpPr>
          <p:nvPr>
            <p:ph type="body" idx="1"/>
          </p:nvPr>
        </p:nvSpPr>
        <p:spPr/>
        <p:txBody>
          <a:bodyPr/>
          <a:lstStyle/>
          <a:p>
            <a:r>
              <a:rPr lang="en-US" dirty="0"/>
              <a:t>Connecticut stakeholders have been using CHESS data to support efforts to limit the rise of health care costs in the state since 2018. It has been used in legislative testimony, recommendations, and benchmarking efforts. </a:t>
            </a:r>
          </a:p>
        </p:txBody>
      </p:sp>
      <p:sp>
        <p:nvSpPr>
          <p:cNvPr id="4" name="Slide Number Placeholder 3">
            <a:extLst>
              <a:ext uri="{FF2B5EF4-FFF2-40B4-BE49-F238E27FC236}">
                <a16:creationId xmlns:a16="http://schemas.microsoft.com/office/drawing/2014/main" id="{8C3E26FB-A8E5-9C78-D727-21CD38F2B8B8}"/>
              </a:ext>
            </a:extLst>
          </p:cNvPr>
          <p:cNvSpPr>
            <a:spLocks noGrp="1"/>
          </p:cNvSpPr>
          <p:nvPr>
            <p:ph type="sldNum" sz="quarter" idx="5"/>
          </p:nvPr>
        </p:nvSpPr>
        <p:spPr/>
        <p:txBody>
          <a:bodyPr/>
          <a:lstStyle/>
          <a:p>
            <a:fld id="{0E943F5B-AB64-46D7-8FD8-499C632F3966}" type="slidenum">
              <a:rPr lang="en-US" smtClean="0"/>
              <a:pPr/>
              <a:t>13</a:t>
            </a:fld>
            <a:endParaRPr lang="en-US"/>
          </a:p>
        </p:txBody>
      </p:sp>
    </p:spTree>
    <p:extLst>
      <p:ext uri="{BB962C8B-B14F-4D97-AF65-F5344CB8AC3E}">
        <p14:creationId xmlns:p14="http://schemas.microsoft.com/office/powerpoint/2010/main" val="158771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Franklin Gothic Book" panose="020B0503020102020204" pitchFamily="34" charset="0"/>
                <a:ea typeface="+mn-ea"/>
                <a:cs typeface="+mn-cs"/>
              </a:rPr>
              <a:t>I suggest mentioning that CHESS data has been presented to the state's Health Care Cost Transparency Board twice, once in 2022 and once last month. The 2022 materials are no longer available online, but I attached it. The 2025 materials are in </a:t>
            </a:r>
            <a:r>
              <a:rPr lang="en-US" sz="1200" b="0" i="0" kern="1200" dirty="0">
                <a:solidFill>
                  <a:schemeClr val="tx1"/>
                </a:solidFill>
                <a:effectLst/>
                <a:latin typeface="Franklin Gothic Book" panose="020B0503020102020204" pitchFamily="34" charset="0"/>
                <a:ea typeface="+mn-ea"/>
                <a:cs typeface="+mn-cs"/>
                <a:hlinkClick r:id="rId3" tooltip="https://url.us.m.mimecastprotect.com/s/1hawCG6oKOIWEpmKcKf0FBkcMh?domain=hca.wa.gov"/>
              </a:rPr>
              <a:t>Tab 8 here</a:t>
            </a:r>
            <a:r>
              <a:rPr lang="en-US" sz="1200" b="0" i="0" kern="1200" dirty="0">
                <a:solidFill>
                  <a:schemeClr val="tx1"/>
                </a:solidFill>
                <a:effectLst/>
                <a:latin typeface="Franklin Gothic Book" panose="020B0503020102020204" pitchFamily="34" charset="0"/>
                <a:ea typeface="+mn-ea"/>
                <a:cs typeface="+mn-cs"/>
              </a:rPr>
              <a:t>. </a:t>
            </a:r>
          </a:p>
          <a:p>
            <a:r>
              <a:rPr lang="en-US" sz="1200" b="0" i="0" kern="1200" dirty="0">
                <a:solidFill>
                  <a:schemeClr val="tx1"/>
                </a:solidFill>
                <a:effectLst/>
                <a:latin typeface="Franklin Gothic Book" panose="020B0503020102020204" pitchFamily="34" charset="0"/>
                <a:ea typeface="+mn-ea"/>
                <a:cs typeface="+mn-cs"/>
              </a:rPr>
              <a:t>I suggest removing the second image, because that press release related to a different survey we did with DRI/US of Care in 2024 (not CHESS). Maybe you could sub in one of the Cost Board slides instead?</a:t>
            </a:r>
          </a:p>
          <a:p>
            <a:r>
              <a:rPr lang="en-US" sz="1200" b="0" i="0" kern="1200" dirty="0">
                <a:solidFill>
                  <a:schemeClr val="tx1"/>
                </a:solidFill>
                <a:effectLst/>
                <a:latin typeface="Franklin Gothic Book" panose="020B0503020102020204" pitchFamily="34" charset="0"/>
                <a:ea typeface="+mn-ea"/>
                <a:cs typeface="+mn-cs"/>
              </a:rPr>
              <a:t>For the legislative advocacy piece, you could also add "bills addressing medical debt, health care consolidation, and reference-based pricing." (And maybe say "testimony and advocacy" rather than just referencing testimony, since I can't remember the specific bills where we used CHESS in testimony." </a:t>
            </a:r>
          </a:p>
          <a:p>
            <a:endParaRPr lang="en-US" dirty="0"/>
          </a:p>
        </p:txBody>
      </p:sp>
      <p:sp>
        <p:nvSpPr>
          <p:cNvPr id="4" name="Slide Number Placeholder 3"/>
          <p:cNvSpPr>
            <a:spLocks noGrp="1"/>
          </p:cNvSpPr>
          <p:nvPr>
            <p:ph type="sldNum" sz="quarter" idx="5"/>
          </p:nvPr>
        </p:nvSpPr>
        <p:spPr/>
        <p:txBody>
          <a:bodyPr/>
          <a:lstStyle/>
          <a:p>
            <a:fld id="{0E943F5B-AB64-46D7-8FD8-499C632F3966}" type="slidenum">
              <a:rPr lang="en-US" smtClean="0"/>
              <a:pPr/>
              <a:t>15</a:t>
            </a:fld>
            <a:endParaRPr lang="en-US"/>
          </a:p>
        </p:txBody>
      </p:sp>
    </p:spTree>
    <p:extLst>
      <p:ext uri="{BB962C8B-B14F-4D97-AF65-F5344CB8AC3E}">
        <p14:creationId xmlns:p14="http://schemas.microsoft.com/office/powerpoint/2010/main" val="1987907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CDA1C-8F46-8485-982F-B372AB94A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591627-DF2B-F47D-45AF-F8439082A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DF76B5-BE12-7979-D57D-A8744DA52038}"/>
              </a:ext>
            </a:extLst>
          </p:cNvPr>
          <p:cNvSpPr>
            <a:spLocks noGrp="1"/>
          </p:cNvSpPr>
          <p:nvPr>
            <p:ph type="body" idx="1"/>
          </p:nvPr>
        </p:nvSpPr>
        <p:spPr/>
        <p:txBody>
          <a:bodyPr/>
          <a:lstStyle/>
          <a:p>
            <a:r>
              <a:rPr lang="en-US" dirty="0"/>
              <a:t>Two CHESS surveys have been conducted in Washington to date, with the most recent released in December 2025. </a:t>
            </a:r>
          </a:p>
        </p:txBody>
      </p:sp>
      <p:sp>
        <p:nvSpPr>
          <p:cNvPr id="4" name="Slide Number Placeholder 3">
            <a:extLst>
              <a:ext uri="{FF2B5EF4-FFF2-40B4-BE49-F238E27FC236}">
                <a16:creationId xmlns:a16="http://schemas.microsoft.com/office/drawing/2014/main" id="{E97CE6F2-98A9-DA48-DA25-6D50CDDF4021}"/>
              </a:ext>
            </a:extLst>
          </p:cNvPr>
          <p:cNvSpPr>
            <a:spLocks noGrp="1"/>
          </p:cNvSpPr>
          <p:nvPr>
            <p:ph type="sldNum" sz="quarter" idx="5"/>
          </p:nvPr>
        </p:nvSpPr>
        <p:spPr/>
        <p:txBody>
          <a:bodyPr/>
          <a:lstStyle/>
          <a:p>
            <a:fld id="{0E943F5B-AB64-46D7-8FD8-499C632F3966}" type="slidenum">
              <a:rPr lang="en-US" smtClean="0"/>
              <a:pPr/>
              <a:t>16</a:t>
            </a:fld>
            <a:endParaRPr lang="en-US"/>
          </a:p>
        </p:txBody>
      </p:sp>
    </p:spTree>
    <p:extLst>
      <p:ext uri="{BB962C8B-B14F-4D97-AF65-F5344CB8AC3E}">
        <p14:creationId xmlns:p14="http://schemas.microsoft.com/office/powerpoint/2010/main" val="2520167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Washington stakeholders have used the CHESS data in proposed legislation, data reports on the impact of high health care costs in the state, and in recommendations to the state to Improve Healthcare Access and Increase the Availability of Culturally Appropriate Care.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Franklin Gothic Book" panose="020B0503020102020204" pitchFamily="34" charset="0"/>
                <a:ea typeface="+mn-ea"/>
                <a:cs typeface="+mn-cs"/>
              </a:rPr>
              <a:t>Slide 18 - Looks good! Another important state report that has used the data is </a:t>
            </a:r>
            <a:r>
              <a:rPr lang="en-US" sz="1200" b="0" i="0" kern="1200" dirty="0">
                <a:solidFill>
                  <a:schemeClr val="tx1"/>
                </a:solidFill>
                <a:effectLst/>
                <a:latin typeface="Franklin Gothic Book" panose="020B0503020102020204" pitchFamily="34" charset="0"/>
                <a:ea typeface="+mn-ea"/>
                <a:cs typeface="+mn-cs"/>
                <a:hlinkClick r:id="rId3" tooltip="https://url.us.m.mimecastprotect.com/s/PAPOCJ6rXgIplmR3cGhqFyFMRM?domain=insurance.wa.gov"/>
              </a:rPr>
              <a:t>here</a:t>
            </a:r>
            <a:r>
              <a:rPr lang="en-US" sz="1200" b="0" i="0" kern="1200" dirty="0">
                <a:solidFill>
                  <a:schemeClr val="tx1"/>
                </a:solidFill>
                <a:effectLst/>
                <a:latin typeface="Franklin Gothic Book" panose="020B0503020102020204" pitchFamily="34" charset="0"/>
                <a:ea typeface="+mn-ea"/>
                <a:cs typeface="+mn-cs"/>
              </a:rPr>
              <a:t>, on p. 3. (“</a:t>
            </a:r>
            <a:r>
              <a:rPr lang="en-US" dirty="0"/>
              <a:t>Despite having one of the lowest uninsured rates in the country and seeing Washington state’s uninsured rate stay under 6%, rising health care costs have created a growing and persistent health care affordability challenge for individuals, families, employers, and taxpayers in Washington state.1 Health care expenditures now account for over 20% of Washington’s general fund budget.2 Challenges with health care affordability are not limited to individuals with lower incomes or those without health insurance. A survey of 1,300 Washingtonians in November 2022 found that 62% of respondents had experienced at least one health care affordability burden in the past year – including rationing medication, delaying or going without care, and depleting savings – and that 81% worried about affording health care in the future</a:t>
            </a:r>
            <a:r>
              <a:rPr lang="en-US"/>
              <a:t>.3“)</a:t>
            </a:r>
            <a:endParaRPr lang="en-US" sz="1200" b="0" i="0" kern="1200" dirty="0">
              <a:solidFill>
                <a:schemeClr val="tx1"/>
              </a:solidFill>
              <a:effectLst/>
              <a:latin typeface="Franklin Gothic Book" panose="020B0503020102020204"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0E943F5B-AB64-46D7-8FD8-499C632F3966}" type="slidenum">
              <a:rPr lang="en-US" smtClean="0"/>
              <a:pPr/>
              <a:t>17</a:t>
            </a:fld>
            <a:endParaRPr lang="en-US"/>
          </a:p>
        </p:txBody>
      </p:sp>
    </p:spTree>
    <p:extLst>
      <p:ext uri="{BB962C8B-B14F-4D97-AF65-F5344CB8AC3E}">
        <p14:creationId xmlns:p14="http://schemas.microsoft.com/office/powerpoint/2010/main" val="13734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2"/>
        </a:solidFill>
        <a:effectLst/>
      </p:bgPr>
    </p:bg>
    <p:spTree>
      <p:nvGrpSpPr>
        <p:cNvPr id="1" name=""/>
        <p:cNvGrpSpPr/>
        <p:nvPr/>
      </p:nvGrpSpPr>
      <p:grpSpPr>
        <a:xfrm>
          <a:off x="0" y="0"/>
          <a:ext cx="0" cy="0"/>
          <a:chOff x="0" y="0"/>
          <a:chExt cx="0" cy="0"/>
        </a:xfrm>
      </p:grpSpPr>
      <p:sp>
        <p:nvSpPr>
          <p:cNvPr id="12" name="Text Placeholder 21">
            <a:extLst>
              <a:ext uri="{FF2B5EF4-FFF2-40B4-BE49-F238E27FC236}">
                <a16:creationId xmlns:a16="http://schemas.microsoft.com/office/drawing/2014/main" id="{F2964EA8-200F-47C5-90C2-1DBA3D6D7CDB}"/>
              </a:ext>
            </a:extLst>
          </p:cNvPr>
          <p:cNvSpPr>
            <a:spLocks noGrp="1"/>
          </p:cNvSpPr>
          <p:nvPr>
            <p:ph type="body" sz="quarter" idx="12"/>
          </p:nvPr>
        </p:nvSpPr>
        <p:spPr>
          <a:xfrm>
            <a:off x="1028700" y="5078187"/>
            <a:ext cx="3222058" cy="964620"/>
          </a:xfrm>
        </p:spPr>
        <p:txBody>
          <a:bodyPr>
            <a:noAutofit/>
          </a:bodyPr>
          <a:lstStyle>
            <a:lvl1pPr marL="0" indent="0">
              <a:buNone/>
              <a:defRPr sz="1400">
                <a:solidFill>
                  <a:schemeClr val="accent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Click to edit Master text styles</a:t>
            </a:r>
          </a:p>
        </p:txBody>
      </p:sp>
      <p:sp>
        <p:nvSpPr>
          <p:cNvPr id="13" name="Picture Placeholder 19">
            <a:extLst>
              <a:ext uri="{FF2B5EF4-FFF2-40B4-BE49-F238E27FC236}">
                <a16:creationId xmlns:a16="http://schemas.microsoft.com/office/drawing/2014/main" id="{7878E298-5074-4E51-993E-34931A897F12}"/>
              </a:ext>
            </a:extLst>
          </p:cNvPr>
          <p:cNvSpPr>
            <a:spLocks noGrp="1"/>
          </p:cNvSpPr>
          <p:nvPr>
            <p:ph type="pic" sz="quarter" idx="11"/>
          </p:nvPr>
        </p:nvSpPr>
        <p:spPr>
          <a:xfrm>
            <a:off x="6221413" y="0"/>
            <a:ext cx="4941887" cy="5726113"/>
          </a:xfrm>
        </p:spPr>
        <p:txBody>
          <a:bodyPr/>
          <a:lstStyle/>
          <a:p>
            <a:r>
              <a:rPr lang="en-US"/>
              <a:t>Click icon to add picture</a:t>
            </a:r>
          </a:p>
        </p:txBody>
      </p:sp>
      <p:cxnSp>
        <p:nvCxnSpPr>
          <p:cNvPr id="15" name="Straight Connector 14">
            <a:extLst>
              <a:ext uri="{FF2B5EF4-FFF2-40B4-BE49-F238E27FC236}">
                <a16:creationId xmlns:a16="http://schemas.microsoft.com/office/drawing/2014/main" id="{42D26D0E-18C6-4DB1-B3A5-75E29BD65B17}"/>
              </a:ext>
            </a:extLst>
          </p:cNvPr>
          <p:cNvCxnSpPr>
            <a:cxnSpLocks/>
          </p:cNvCxnSpPr>
          <p:nvPr userDrawn="1"/>
        </p:nvCxnSpPr>
        <p:spPr>
          <a:xfrm>
            <a:off x="1028700" y="457211"/>
            <a:ext cx="1142999" cy="0"/>
          </a:xfrm>
          <a:prstGeom prst="line">
            <a:avLst/>
          </a:prstGeom>
          <a:noFill/>
          <a:ln w="15875" cap="flat" cmpd="sng" algn="ctr">
            <a:solidFill>
              <a:schemeClr val="accent2">
                <a:lumMod val="50000"/>
              </a:schemeClr>
            </a:solidFill>
            <a:prstDash val="solid"/>
            <a:miter lim="800000"/>
          </a:ln>
          <a:effectLst/>
        </p:spPr>
      </p:cxnSp>
      <p:sp>
        <p:nvSpPr>
          <p:cNvPr id="2" name="Title 1">
            <a:extLst>
              <a:ext uri="{FF2B5EF4-FFF2-40B4-BE49-F238E27FC236}">
                <a16:creationId xmlns:a16="http://schemas.microsoft.com/office/drawing/2014/main" id="{3989B90B-5C3C-4760-9360-5AE10BF87B9D}"/>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lnSpc>
                <a:spcPct val="90000"/>
              </a:lnSpc>
              <a:defRPr lang="en-US" sz="7200">
                <a:solidFill>
                  <a:schemeClr val="accent2">
                    <a:lumMod val="50000"/>
                  </a:schemeClr>
                </a:solidFill>
                <a:ea typeface="+mn-ea"/>
                <a:cs typeface="+mn-cs"/>
              </a:defRPr>
            </a:lvl1pPr>
          </a:lstStyle>
          <a:p>
            <a:pPr marL="0" lvl="0" indent="0">
              <a:lnSpc>
                <a:spcPts val="6500"/>
              </a:lnSpc>
              <a:spcBef>
                <a:spcPts val="100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332787342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661D25CF-5413-4949-A54A-8716608406B5}"/>
              </a:ext>
            </a:extLst>
          </p:cNvPr>
          <p:cNvSpPr>
            <a:spLocks noGrp="1"/>
          </p:cNvSpPr>
          <p:nvPr>
            <p:ph type="body" sz="quarter" idx="11"/>
          </p:nvPr>
        </p:nvSpPr>
        <p:spPr>
          <a:xfrm>
            <a:off x="7258050" y="2000250"/>
            <a:ext cx="4667250" cy="3398837"/>
          </a:xfrm>
        </p:spPr>
        <p:txBody>
          <a:bodyPr>
            <a:normAutofit/>
          </a:bodyPr>
          <a:lstStyle>
            <a:lvl1pPr marL="0" indent="0">
              <a:lnSpc>
                <a:spcPct val="150000"/>
              </a:lnSpc>
              <a:buNone/>
              <a:defRPr sz="2000">
                <a:solidFill>
                  <a:schemeClr val="accent2">
                    <a:lumMod val="50000"/>
                  </a:schemeClr>
                </a:solidFill>
              </a:defRPr>
            </a:lvl1pPr>
          </a:lstStyle>
          <a:p>
            <a:pPr lvl="0"/>
            <a:r>
              <a:rPr lang="en-US"/>
              <a:t>Click to edit Master text styles</a:t>
            </a:r>
          </a:p>
        </p:txBody>
      </p:sp>
      <p:sp>
        <p:nvSpPr>
          <p:cNvPr id="35" name="Date Placeholder 3">
            <a:extLst>
              <a:ext uri="{FF2B5EF4-FFF2-40B4-BE49-F238E27FC236}">
                <a16:creationId xmlns:a16="http://schemas.microsoft.com/office/drawing/2014/main" id="{224E3A4F-8479-4D38-A6D4-85F0883F379F}"/>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9D4DA8-2D4A-4F06-BECA-044AF4113FB4}" type="datetime1">
              <a:rPr lang="en-US" smtClean="0"/>
              <a:t>1/8/2026</a:t>
            </a:fld>
            <a:endParaRPr lang="en-US"/>
          </a:p>
        </p:txBody>
      </p:sp>
      <p:sp>
        <p:nvSpPr>
          <p:cNvPr id="36" name="Slide Number Placeholder 5">
            <a:extLst>
              <a:ext uri="{FF2B5EF4-FFF2-40B4-BE49-F238E27FC236}">
                <a16:creationId xmlns:a16="http://schemas.microsoft.com/office/drawing/2014/main" id="{D5A5341A-4863-40E8-8B9A-FB4E719257AE}"/>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2" name="Title 1">
            <a:extLst>
              <a:ext uri="{FF2B5EF4-FFF2-40B4-BE49-F238E27FC236}">
                <a16:creationId xmlns:a16="http://schemas.microsoft.com/office/drawing/2014/main" id="{6AD2FED0-CD95-48B0-B54A-1F64F952C6C0}"/>
              </a:ext>
            </a:extLst>
          </p:cNvPr>
          <p:cNvSpPr>
            <a:spLocks noGrp="1"/>
          </p:cNvSpPr>
          <p:nvPr>
            <p:ph type="title"/>
          </p:nvPr>
        </p:nvSpPr>
        <p:spPr>
          <a:xfrm>
            <a:off x="914513" y="876299"/>
            <a:ext cx="5181486" cy="2242441"/>
          </a:xfrm>
        </p:spPr>
        <p:txBody>
          <a:bodyPr vert="horz" lIns="91440" tIns="45720" rIns="91440" bIns="45720" rtlCol="0" anchor="t">
            <a:normAutofit/>
          </a:bodyPr>
          <a:lstStyle>
            <a:lvl1pPr>
              <a:defRPr lang="en-US" sz="7200">
                <a:solidFill>
                  <a:schemeClr val="accent2">
                    <a:lumMod val="50000"/>
                  </a:schemeClr>
                </a:solidFill>
                <a:ea typeface="+mn-ea"/>
                <a:cs typeface="+mn-cs"/>
              </a:defRPr>
            </a:lvl1pPr>
          </a:lstStyle>
          <a:p>
            <a:pPr marL="0" lvl="0" indent="0">
              <a:lnSpc>
                <a:spcPts val="6500"/>
              </a:lnSpc>
              <a:spcBef>
                <a:spcPts val="1000"/>
              </a:spcBef>
              <a:buFont typeface="Arial" panose="020B0604020202020204" pitchFamily="34" charset="0"/>
            </a:pPr>
            <a:r>
              <a:rPr lang="en-US"/>
              <a:t>Click to edit Master title style</a:t>
            </a:r>
          </a:p>
        </p:txBody>
      </p:sp>
      <p:cxnSp>
        <p:nvCxnSpPr>
          <p:cNvPr id="3" name="Straight Connector 2">
            <a:extLst>
              <a:ext uri="{FF2B5EF4-FFF2-40B4-BE49-F238E27FC236}">
                <a16:creationId xmlns:a16="http://schemas.microsoft.com/office/drawing/2014/main" id="{68EF5E91-A275-4181-9C62-BC0773AD0512}"/>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312663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accent1"/>
        </a:solidFill>
        <a:effectLst/>
      </p:bgPr>
    </p:bg>
    <p:spTree>
      <p:nvGrpSpPr>
        <p:cNvPr id="1" name=""/>
        <p:cNvGrpSpPr/>
        <p:nvPr/>
      </p:nvGrpSpPr>
      <p:grpSpPr>
        <a:xfrm>
          <a:off x="0" y="0"/>
          <a:ext cx="0" cy="0"/>
          <a:chOff x="0" y="0"/>
          <a:chExt cx="0" cy="0"/>
        </a:xfrm>
      </p:grpSpPr>
      <p:sp>
        <p:nvSpPr>
          <p:cNvPr id="17" name="Picture Placeholder 15">
            <a:extLst>
              <a:ext uri="{FF2B5EF4-FFF2-40B4-BE49-F238E27FC236}">
                <a16:creationId xmlns:a16="http://schemas.microsoft.com/office/drawing/2014/main" id="{423630CA-0A51-4B04-A57B-9E412A8FCD1F}"/>
              </a:ext>
            </a:extLst>
          </p:cNvPr>
          <p:cNvSpPr>
            <a:spLocks noGrp="1"/>
          </p:cNvSpPr>
          <p:nvPr>
            <p:ph type="pic" sz="quarter" idx="12"/>
          </p:nvPr>
        </p:nvSpPr>
        <p:spPr>
          <a:xfrm>
            <a:off x="8847137" y="3862387"/>
            <a:ext cx="2316163" cy="2538413"/>
          </a:xfrm>
        </p:spPr>
        <p:txBody>
          <a:bodyPr/>
          <a:lstStyle/>
          <a:p>
            <a:r>
              <a:rPr lang="en-US"/>
              <a:t>Click icon to add picture</a:t>
            </a:r>
          </a:p>
        </p:txBody>
      </p:sp>
      <p:sp>
        <p:nvSpPr>
          <p:cNvPr id="16" name="Picture Placeholder 15">
            <a:extLst>
              <a:ext uri="{FF2B5EF4-FFF2-40B4-BE49-F238E27FC236}">
                <a16:creationId xmlns:a16="http://schemas.microsoft.com/office/drawing/2014/main" id="{3C994AE8-9E30-418E-8361-5D851AFA42C5}"/>
              </a:ext>
            </a:extLst>
          </p:cNvPr>
          <p:cNvSpPr>
            <a:spLocks noGrp="1"/>
          </p:cNvSpPr>
          <p:nvPr>
            <p:ph type="pic" sz="quarter" idx="11"/>
          </p:nvPr>
        </p:nvSpPr>
        <p:spPr>
          <a:xfrm>
            <a:off x="6210300" y="3854450"/>
            <a:ext cx="2316163" cy="2538413"/>
          </a:xfrm>
        </p:spPr>
        <p:txBody>
          <a:bodyPr/>
          <a:lstStyle/>
          <a:p>
            <a:r>
              <a:rPr lang="en-US"/>
              <a:t>Click icon to add picture</a:t>
            </a:r>
          </a:p>
        </p:txBody>
      </p:sp>
      <p:sp>
        <p:nvSpPr>
          <p:cNvPr id="14" name="Picture Placeholder 13">
            <a:extLst>
              <a:ext uri="{FF2B5EF4-FFF2-40B4-BE49-F238E27FC236}">
                <a16:creationId xmlns:a16="http://schemas.microsoft.com/office/drawing/2014/main" id="{3D4E5783-2917-458E-BE61-F3D5AAA8F976}"/>
              </a:ext>
            </a:extLst>
          </p:cNvPr>
          <p:cNvSpPr>
            <a:spLocks noGrp="1"/>
          </p:cNvSpPr>
          <p:nvPr>
            <p:ph type="pic" sz="quarter" idx="10"/>
          </p:nvPr>
        </p:nvSpPr>
        <p:spPr>
          <a:xfrm>
            <a:off x="6210300" y="465138"/>
            <a:ext cx="4953000" cy="3090862"/>
          </a:xfrm>
        </p:spPr>
        <p:txBody>
          <a:bodyPr/>
          <a:lstStyle/>
          <a:p>
            <a:r>
              <a:rPr lang="en-US"/>
              <a:t>Click icon to add picture</a:t>
            </a:r>
          </a:p>
        </p:txBody>
      </p:sp>
      <p:sp>
        <p:nvSpPr>
          <p:cNvPr id="23" name="Text Placeholder 22">
            <a:extLst>
              <a:ext uri="{FF2B5EF4-FFF2-40B4-BE49-F238E27FC236}">
                <a16:creationId xmlns:a16="http://schemas.microsoft.com/office/drawing/2014/main" id="{B1D734B5-5F1C-4E34-81FF-AD75105E8391}"/>
              </a:ext>
            </a:extLst>
          </p:cNvPr>
          <p:cNvSpPr>
            <a:spLocks noGrp="1"/>
          </p:cNvSpPr>
          <p:nvPr>
            <p:ph type="body" sz="quarter" idx="15" hasCustomPrompt="1"/>
          </p:nvPr>
        </p:nvSpPr>
        <p:spPr>
          <a:xfrm>
            <a:off x="761917" y="517972"/>
            <a:ext cx="2956560" cy="1333500"/>
          </a:xfrm>
        </p:spPr>
        <p:txBody>
          <a:bodyPr>
            <a:noAutofit/>
          </a:bodyPr>
          <a:lstStyle>
            <a:lvl1pPr marL="0" indent="0">
              <a:lnSpc>
                <a:spcPct val="90000"/>
              </a:lnSpc>
              <a:buNone/>
              <a:defRPr sz="8800" b="1">
                <a:solidFill>
                  <a:schemeClr val="bg1"/>
                </a:solidFill>
                <a:latin typeface="+mj-lt"/>
              </a:defRPr>
            </a:lvl1pPr>
          </a:lstStyle>
          <a:p>
            <a:pPr lvl="0"/>
            <a:r>
              <a:rPr lang="en-US"/>
              <a:t>01</a:t>
            </a:r>
          </a:p>
        </p:txBody>
      </p:sp>
      <p:sp>
        <p:nvSpPr>
          <p:cNvPr id="19" name="Text Placeholder 18">
            <a:extLst>
              <a:ext uri="{FF2B5EF4-FFF2-40B4-BE49-F238E27FC236}">
                <a16:creationId xmlns:a16="http://schemas.microsoft.com/office/drawing/2014/main" id="{65757DE8-43D6-4A47-ABC9-B39EC8016CB2}"/>
              </a:ext>
            </a:extLst>
          </p:cNvPr>
          <p:cNvSpPr>
            <a:spLocks noGrp="1"/>
          </p:cNvSpPr>
          <p:nvPr>
            <p:ph type="body" sz="quarter" idx="13"/>
          </p:nvPr>
        </p:nvSpPr>
        <p:spPr>
          <a:xfrm>
            <a:off x="1040130" y="2009775"/>
            <a:ext cx="3924300" cy="4391025"/>
          </a:xfrm>
        </p:spPr>
        <p:txBody>
          <a:bodyPr>
            <a:normAutofit/>
          </a:bodyPr>
          <a:lstStyle>
            <a:lvl1pPr marL="0" indent="0">
              <a:lnSpc>
                <a:spcPct val="150000"/>
              </a:lnSpc>
              <a:buNone/>
              <a:defRPr sz="1600">
                <a:solidFill>
                  <a:schemeClr val="accent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a:r>
              <a:rPr lang="en-US"/>
              <a:t>Click to edit Master text styles</a:t>
            </a:r>
          </a:p>
        </p:txBody>
      </p:sp>
      <p:sp>
        <p:nvSpPr>
          <p:cNvPr id="30" name="Date Placeholder 3">
            <a:extLst>
              <a:ext uri="{FF2B5EF4-FFF2-40B4-BE49-F238E27FC236}">
                <a16:creationId xmlns:a16="http://schemas.microsoft.com/office/drawing/2014/main" id="{984C97B0-0D42-4831-9ABD-390370C0F0B6}"/>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C81873-7D47-483D-BCB4-50DD9806C720}" type="datetime1">
              <a:rPr lang="en-US" smtClean="0"/>
              <a:t>1/8/2026</a:t>
            </a:fld>
            <a:endParaRPr lang="en-US"/>
          </a:p>
        </p:txBody>
      </p:sp>
      <p:sp>
        <p:nvSpPr>
          <p:cNvPr id="31" name="Slide Number Placeholder 5">
            <a:extLst>
              <a:ext uri="{FF2B5EF4-FFF2-40B4-BE49-F238E27FC236}">
                <a16:creationId xmlns:a16="http://schemas.microsoft.com/office/drawing/2014/main" id="{CE8438DF-723C-49AB-AD18-1C40F107F5B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2" name="Title 1">
            <a:extLst>
              <a:ext uri="{FF2B5EF4-FFF2-40B4-BE49-F238E27FC236}">
                <a16:creationId xmlns:a16="http://schemas.microsoft.com/office/drawing/2014/main" id="{6032FDE8-62A6-4290-88E6-2795313DE27E}"/>
              </a:ext>
            </a:extLst>
          </p:cNvPr>
          <p:cNvSpPr>
            <a:spLocks noGrp="1"/>
          </p:cNvSpPr>
          <p:nvPr>
            <p:ph type="title" hasCustomPrompt="1"/>
          </p:nvPr>
        </p:nvSpPr>
        <p:spPr>
          <a:xfrm>
            <a:off x="1028700" y="465137"/>
            <a:ext cx="3935647" cy="1340615"/>
          </a:xfrm>
        </p:spPr>
        <p:txBody>
          <a:bodyPr vert="horz" lIns="91440" tIns="45720" rIns="91440" bIns="45720" rtlCol="0" anchor="ctr">
            <a:noAutofit/>
          </a:bodyPr>
          <a:lstStyle>
            <a:lvl1pPr>
              <a:defRPr lang="en-US">
                <a:solidFill>
                  <a:schemeClr val="accent2">
                    <a:lumMod val="50000"/>
                  </a:schemeClr>
                </a:solidFill>
                <a:latin typeface="+mn-lt"/>
                <a:ea typeface="+mn-ea"/>
                <a:cs typeface="+mn-cs"/>
              </a:defRPr>
            </a:lvl1pPr>
          </a:lstStyle>
          <a:p>
            <a:pPr marL="0" lvl="0" indent="0">
              <a:spcBef>
                <a:spcPts val="1000"/>
              </a:spcBef>
              <a:buFont typeface="Arial" panose="020B0604020202020204" pitchFamily="34" charset="0"/>
            </a:pPr>
            <a:r>
              <a:rPr lang="en-US"/>
              <a:t>Title</a:t>
            </a:r>
          </a:p>
        </p:txBody>
      </p:sp>
    </p:spTree>
    <p:extLst>
      <p:ext uri="{BB962C8B-B14F-4D97-AF65-F5344CB8AC3E}">
        <p14:creationId xmlns:p14="http://schemas.microsoft.com/office/powerpoint/2010/main" val="2641636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2"/>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BC85317C-3A2D-483F-B913-714129E195A2}"/>
              </a:ext>
            </a:extLst>
          </p:cNvPr>
          <p:cNvSpPr>
            <a:spLocks noGrp="1"/>
          </p:cNvSpPr>
          <p:nvPr>
            <p:ph type="body" sz="quarter" idx="13" hasCustomPrompt="1"/>
          </p:nvPr>
        </p:nvSpPr>
        <p:spPr>
          <a:xfrm>
            <a:off x="2773045" y="2426610"/>
            <a:ext cx="2378075" cy="1111250"/>
          </a:xfrm>
        </p:spPr>
        <p:txBody>
          <a:bodyPr>
            <a:noAutofit/>
          </a:bodyPr>
          <a:lstStyle>
            <a:lvl1pPr marL="0" indent="0">
              <a:lnSpc>
                <a:spcPct val="90000"/>
              </a:lnSpc>
              <a:buNone/>
              <a:defRPr sz="8800">
                <a:solidFill>
                  <a:schemeClr val="bg1"/>
                </a:solidFill>
              </a:defRPr>
            </a:lvl1pPr>
          </a:lstStyle>
          <a:p>
            <a:pPr lvl="0"/>
            <a:r>
              <a:rPr lang="en-US"/>
              <a:t>02</a:t>
            </a:r>
          </a:p>
        </p:txBody>
      </p:sp>
      <p:sp>
        <p:nvSpPr>
          <p:cNvPr id="2" name="Title 1">
            <a:extLst>
              <a:ext uri="{FF2B5EF4-FFF2-40B4-BE49-F238E27FC236}">
                <a16:creationId xmlns:a16="http://schemas.microsoft.com/office/drawing/2014/main" id="{C45DFEC7-1EEC-4FF2-868A-9799EA69FE87}"/>
              </a:ext>
            </a:extLst>
          </p:cNvPr>
          <p:cNvSpPr>
            <a:spLocks noGrp="1"/>
          </p:cNvSpPr>
          <p:nvPr>
            <p:ph type="title"/>
          </p:nvPr>
        </p:nvSpPr>
        <p:spPr>
          <a:xfrm>
            <a:off x="3037155" y="2714986"/>
            <a:ext cx="6674802" cy="655320"/>
          </a:xfrm>
        </p:spPr>
        <p:txBody>
          <a:bodyPr vert="horz" lIns="91440" tIns="45720" rIns="91440" bIns="45720" rtlCol="0">
            <a:normAutofit/>
          </a:bodyPr>
          <a:lstStyle>
            <a:lvl1pPr>
              <a:defRPr lang="en-US">
                <a:solidFill>
                  <a:schemeClr val="accent2">
                    <a:lumMod val="50000"/>
                  </a:schemeClr>
                </a:solidFill>
                <a:ea typeface="+mn-ea"/>
                <a:cs typeface="+mn-cs"/>
              </a:defRPr>
            </a:lvl1pPr>
          </a:lstStyle>
          <a:p>
            <a:pPr marL="0" lvl="0" indent="0">
              <a:spcBef>
                <a:spcPts val="100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457421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and Graph">
    <p:bg>
      <p:bgPr>
        <a:solidFill>
          <a:schemeClr val="bg2"/>
        </a:solidFill>
        <a:effectLst/>
      </p:bgPr>
    </p:bg>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EA6C54-2562-43EA-9A1B-F808D04718E7}" type="datetime1">
              <a:rPr lang="en-US" smtClean="0"/>
              <a:t>1/8/2026</a:t>
            </a:fld>
            <a:endParaRPr lang="en-US"/>
          </a:p>
        </p:txBody>
      </p:sp>
      <p:sp>
        <p:nvSpPr>
          <p:cNvPr id="15" name="Slide Number Placeholder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42329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6E394D08-059F-42CF-AB8C-ED21F3BFB18A}"/>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EA6C54-2562-43EA-9A1B-F808D04718E7}" type="datetime1">
              <a:rPr lang="en-US" smtClean="0"/>
              <a:t>1/8/2026</a:t>
            </a:fld>
            <a:endParaRPr lang="en-US"/>
          </a:p>
        </p:txBody>
      </p:sp>
      <p:sp>
        <p:nvSpPr>
          <p:cNvPr id="15" name="Slide Number Placeholder 5">
            <a:extLst>
              <a:ext uri="{FF2B5EF4-FFF2-40B4-BE49-F238E27FC236}">
                <a16:creationId xmlns:a16="http://schemas.microsoft.com/office/drawing/2014/main" id="{BDF7B388-741A-4181-9A9E-D8FA8EC49D2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7" name="Picture Placeholder 6">
            <a:extLst>
              <a:ext uri="{FF2B5EF4-FFF2-40B4-BE49-F238E27FC236}">
                <a16:creationId xmlns:a16="http://schemas.microsoft.com/office/drawing/2014/main" id="{2364FFEF-B933-46C6-A918-A80C987DB70F}"/>
              </a:ext>
            </a:extLst>
          </p:cNvPr>
          <p:cNvSpPr>
            <a:spLocks noGrp="1"/>
          </p:cNvSpPr>
          <p:nvPr>
            <p:ph type="pic" sz="quarter" idx="10"/>
          </p:nvPr>
        </p:nvSpPr>
        <p:spPr>
          <a:xfrm>
            <a:off x="1022147" y="0"/>
            <a:ext cx="3938588" cy="6400800"/>
          </a:xfrm>
        </p:spPr>
        <p:txBody>
          <a:bodyPr/>
          <a:lstStyle/>
          <a:p>
            <a:r>
              <a:rPr lang="en-US"/>
              <a:t>Click icon to add picture</a:t>
            </a:r>
          </a:p>
        </p:txBody>
      </p:sp>
      <p:pic>
        <p:nvPicPr>
          <p:cNvPr id="4" name="Picture 3" hidden="1">
            <a:extLst>
              <a:ext uri="{FF2B5EF4-FFF2-40B4-BE49-F238E27FC236}">
                <a16:creationId xmlns:a16="http://schemas.microsoft.com/office/drawing/2014/main" id="{59E5EAF8-68C2-4910-8F66-D9320B9574C2}"/>
              </a:ext>
            </a:extLst>
          </p:cNvPr>
          <p:cNvPicPr>
            <a:picLocks noChangeAspect="1"/>
          </p:cNvPicPr>
          <p:nvPr userDrawn="1"/>
        </p:nvPicPr>
        <p:blipFill>
          <a:blip r:embed="rId2"/>
          <a:stretch>
            <a:fillRect/>
          </a:stretch>
        </p:blipFill>
        <p:spPr>
          <a:xfrm>
            <a:off x="5947967" y="2105933"/>
            <a:ext cx="5297883" cy="1024217"/>
          </a:xfrm>
          <a:prstGeom prst="rect">
            <a:avLst/>
          </a:prstGeom>
        </p:spPr>
      </p:pic>
      <p:sp>
        <p:nvSpPr>
          <p:cNvPr id="5" name="Title 4">
            <a:extLst>
              <a:ext uri="{FF2B5EF4-FFF2-40B4-BE49-F238E27FC236}">
                <a16:creationId xmlns:a16="http://schemas.microsoft.com/office/drawing/2014/main" id="{E3BE48E1-D3BE-4B52-B2EC-13A514CB0530}"/>
              </a:ext>
            </a:extLst>
          </p:cNvPr>
          <p:cNvSpPr>
            <a:spLocks noGrp="1"/>
          </p:cNvSpPr>
          <p:nvPr>
            <p:ph type="title"/>
          </p:nvPr>
        </p:nvSpPr>
        <p:spPr>
          <a:xfrm>
            <a:off x="5947966" y="2105933"/>
            <a:ext cx="5297883" cy="2237467"/>
          </a:xfrm>
        </p:spPr>
        <p:txBody>
          <a:bodyPr anchor="t">
            <a:normAutofit/>
          </a:bodyPr>
          <a:lstStyle>
            <a:lvl1pPr>
              <a:lnSpc>
                <a:spcPct val="150000"/>
              </a:lnSpc>
              <a:spcBef>
                <a:spcPts val="1000"/>
              </a:spcBef>
              <a:defRPr sz="2000">
                <a:solidFill>
                  <a:schemeClr val="accent2">
                    <a:lumMod val="50000"/>
                  </a:schemeClr>
                </a:solidFill>
              </a:defRPr>
            </a:lvl1pPr>
          </a:lstStyle>
          <a:p>
            <a:r>
              <a:rPr lang="en-US"/>
              <a:t>Click to edit Master title style</a:t>
            </a:r>
          </a:p>
        </p:txBody>
      </p:sp>
    </p:spTree>
    <p:extLst>
      <p:ext uri="{BB962C8B-B14F-4D97-AF65-F5344CB8AC3E}">
        <p14:creationId xmlns:p14="http://schemas.microsoft.com/office/powerpoint/2010/main" val="2509187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meline">
    <p:bg>
      <p:bgRef idx="1001">
        <a:schemeClr val="bg2"/>
      </p:bgRef>
    </p:bg>
    <p:spTree>
      <p:nvGrpSpPr>
        <p:cNvPr id="1" name=""/>
        <p:cNvGrpSpPr/>
        <p:nvPr/>
      </p:nvGrpSpPr>
      <p:grpSpPr>
        <a:xfrm>
          <a:off x="0" y="0"/>
          <a:ext cx="0" cy="0"/>
          <a:chOff x="0" y="0"/>
          <a:chExt cx="0" cy="0"/>
        </a:xfrm>
      </p:grpSpPr>
      <p:sp>
        <p:nvSpPr>
          <p:cNvPr id="15" name="Date Placeholder 3">
            <a:extLst>
              <a:ext uri="{FF2B5EF4-FFF2-40B4-BE49-F238E27FC236}">
                <a16:creationId xmlns:a16="http://schemas.microsoft.com/office/drawing/2014/main" id="{50815B22-13FE-47CD-9F79-73704A278BD7}"/>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5DB74C9-B808-4394-A017-79C83B2524EF}" type="datetime1">
              <a:rPr lang="en-US" smtClean="0"/>
              <a:t>1/8/2026</a:t>
            </a:fld>
            <a:endParaRPr lang="en-US"/>
          </a:p>
        </p:txBody>
      </p:sp>
      <p:sp>
        <p:nvSpPr>
          <p:cNvPr id="16" name="Slide Number Placeholder 5">
            <a:extLst>
              <a:ext uri="{FF2B5EF4-FFF2-40B4-BE49-F238E27FC236}">
                <a16:creationId xmlns:a16="http://schemas.microsoft.com/office/drawing/2014/main" id="{D7669539-CB64-44F5-999D-7B9E61F8AF9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3" name="Content Placeholder 2">
            <a:extLst>
              <a:ext uri="{FF2B5EF4-FFF2-40B4-BE49-F238E27FC236}">
                <a16:creationId xmlns:a16="http://schemas.microsoft.com/office/drawing/2014/main" id="{822BA076-F3B9-47CB-80C2-BE29F157D044}"/>
              </a:ext>
            </a:extLst>
          </p:cNvPr>
          <p:cNvSpPr>
            <a:spLocks noGrp="1"/>
          </p:cNvSpPr>
          <p:nvPr>
            <p:ph sz="quarter" idx="11"/>
          </p:nvPr>
        </p:nvSpPr>
        <p:spPr>
          <a:xfrm>
            <a:off x="854075" y="1625600"/>
            <a:ext cx="10499725"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E909627E-FE70-43A1-B0CB-4D4F6C32C2D0}"/>
              </a:ext>
            </a:extLst>
          </p:cNvPr>
          <p:cNvSpPr>
            <a:spLocks noGrp="1"/>
          </p:cNvSpPr>
          <p:nvPr>
            <p:ph type="title" hasCustomPrompt="1"/>
          </p:nvPr>
        </p:nvSpPr>
        <p:spPr>
          <a:xfrm>
            <a:off x="854074" y="122239"/>
            <a:ext cx="10499725" cy="1355724"/>
          </a:xfrm>
        </p:spPr>
        <p:txBody>
          <a:bodyPr vert="horz" lIns="91440" tIns="45720" rIns="91440" bIns="45720" rtlCol="0" anchor="ctr">
            <a:normAutofit/>
          </a:bodyPr>
          <a:lstStyle>
            <a:lvl1pPr algn="ctr">
              <a:defRPr lang="en-US">
                <a:solidFill>
                  <a:schemeClr val="accent2">
                    <a:lumMod val="50000"/>
                  </a:schemeClr>
                </a:solidFill>
                <a:ea typeface="+mn-ea"/>
                <a:cs typeface="+mn-cs"/>
              </a:defRPr>
            </a:lvl1pPr>
          </a:lstStyle>
          <a:p>
            <a:pPr lvl="0"/>
            <a:r>
              <a:rPr lang="en-US"/>
              <a:t>Click to edit Master text styles</a:t>
            </a:r>
          </a:p>
        </p:txBody>
      </p:sp>
    </p:spTree>
    <p:extLst>
      <p:ext uri="{BB962C8B-B14F-4D97-AF65-F5344CB8AC3E}">
        <p14:creationId xmlns:p14="http://schemas.microsoft.com/office/powerpoint/2010/main" val="243970089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accent2"/>
        </a:solidFill>
        <a:effectLst/>
      </p:bgPr>
    </p:bg>
    <p:spTree>
      <p:nvGrpSpPr>
        <p:cNvPr id="1" name=""/>
        <p:cNvGrpSpPr/>
        <p:nvPr/>
      </p:nvGrpSpPr>
      <p:grpSpPr>
        <a:xfrm>
          <a:off x="0" y="0"/>
          <a:ext cx="0" cy="0"/>
          <a:chOff x="0" y="0"/>
          <a:chExt cx="0" cy="0"/>
        </a:xfrm>
      </p:grpSpPr>
      <p:sp>
        <p:nvSpPr>
          <p:cNvPr id="34" name="Text Placeholder 22">
            <a:extLst>
              <a:ext uri="{FF2B5EF4-FFF2-40B4-BE49-F238E27FC236}">
                <a16:creationId xmlns:a16="http://schemas.microsoft.com/office/drawing/2014/main" id="{41BF345D-81AF-4851-83A1-623398489054}"/>
              </a:ext>
            </a:extLst>
          </p:cNvPr>
          <p:cNvSpPr>
            <a:spLocks noGrp="1"/>
          </p:cNvSpPr>
          <p:nvPr>
            <p:ph type="body" sz="quarter" idx="21" hasCustomPrompt="1"/>
          </p:nvPr>
        </p:nvSpPr>
        <p:spPr>
          <a:xfrm>
            <a:off x="761917" y="517972"/>
            <a:ext cx="3108960" cy="1333500"/>
          </a:xfrm>
        </p:spPr>
        <p:txBody>
          <a:bodyPr>
            <a:noAutofit/>
          </a:bodyPr>
          <a:lstStyle>
            <a:lvl1pPr marL="0" indent="0">
              <a:lnSpc>
                <a:spcPct val="90000"/>
              </a:lnSpc>
              <a:buNone/>
              <a:defRPr sz="8800" b="1">
                <a:solidFill>
                  <a:schemeClr val="tx1"/>
                </a:solidFill>
              </a:defRPr>
            </a:lvl1pPr>
          </a:lstStyle>
          <a:p>
            <a:pPr lvl="0"/>
            <a:r>
              <a:rPr lang="en-US"/>
              <a:t>01</a:t>
            </a:r>
          </a:p>
        </p:txBody>
      </p:sp>
      <p:sp>
        <p:nvSpPr>
          <p:cNvPr id="21" name="Picture Placeholder 20">
            <a:extLst>
              <a:ext uri="{FF2B5EF4-FFF2-40B4-BE49-F238E27FC236}">
                <a16:creationId xmlns:a16="http://schemas.microsoft.com/office/drawing/2014/main" id="{EC4F3A57-45ED-498D-858C-3EE63DF129C4}"/>
              </a:ext>
            </a:extLst>
          </p:cNvPr>
          <p:cNvSpPr>
            <a:spLocks noGrp="1"/>
          </p:cNvSpPr>
          <p:nvPr>
            <p:ph type="pic" sz="quarter" idx="11"/>
          </p:nvPr>
        </p:nvSpPr>
        <p:spPr>
          <a:xfrm>
            <a:off x="1036601" y="3552677"/>
            <a:ext cx="1874874" cy="2848123"/>
          </a:xfrm>
        </p:spPr>
        <p:txBody>
          <a:bodyPr/>
          <a:lstStyle/>
          <a:p>
            <a:r>
              <a:rPr lang="en-US"/>
              <a:t>Click icon to add picture</a:t>
            </a:r>
          </a:p>
        </p:txBody>
      </p:sp>
      <p:sp>
        <p:nvSpPr>
          <p:cNvPr id="22" name="Picture Placeholder 20">
            <a:extLst>
              <a:ext uri="{FF2B5EF4-FFF2-40B4-BE49-F238E27FC236}">
                <a16:creationId xmlns:a16="http://schemas.microsoft.com/office/drawing/2014/main" id="{1AC5BB09-E3BA-4948-93B3-EDCAAB803112}"/>
              </a:ext>
            </a:extLst>
          </p:cNvPr>
          <p:cNvSpPr>
            <a:spLocks noGrp="1"/>
          </p:cNvSpPr>
          <p:nvPr>
            <p:ph type="pic" sz="quarter" idx="12"/>
          </p:nvPr>
        </p:nvSpPr>
        <p:spPr>
          <a:xfrm>
            <a:off x="3101197" y="3552677"/>
            <a:ext cx="1874874" cy="2848123"/>
          </a:xfrm>
        </p:spPr>
        <p:txBody>
          <a:bodyPr/>
          <a:lstStyle/>
          <a:p>
            <a:r>
              <a:rPr lang="en-US"/>
              <a:t>Click icon to add picture</a:t>
            </a:r>
          </a:p>
        </p:txBody>
      </p:sp>
      <p:sp>
        <p:nvSpPr>
          <p:cNvPr id="23" name="Picture Placeholder 20">
            <a:extLst>
              <a:ext uri="{FF2B5EF4-FFF2-40B4-BE49-F238E27FC236}">
                <a16:creationId xmlns:a16="http://schemas.microsoft.com/office/drawing/2014/main" id="{BF83C6B7-5484-4586-8830-098BDCD9C987}"/>
              </a:ext>
            </a:extLst>
          </p:cNvPr>
          <p:cNvSpPr>
            <a:spLocks noGrp="1"/>
          </p:cNvSpPr>
          <p:nvPr>
            <p:ph type="pic" sz="quarter" idx="13"/>
          </p:nvPr>
        </p:nvSpPr>
        <p:spPr>
          <a:xfrm>
            <a:off x="5166324" y="3552677"/>
            <a:ext cx="1874874" cy="2848123"/>
          </a:xfrm>
        </p:spPr>
        <p:txBody>
          <a:bodyPr/>
          <a:lstStyle/>
          <a:p>
            <a:r>
              <a:rPr lang="en-US"/>
              <a:t>Click icon to add picture</a:t>
            </a:r>
          </a:p>
        </p:txBody>
      </p:sp>
      <p:sp>
        <p:nvSpPr>
          <p:cNvPr id="24" name="Picture Placeholder 20">
            <a:extLst>
              <a:ext uri="{FF2B5EF4-FFF2-40B4-BE49-F238E27FC236}">
                <a16:creationId xmlns:a16="http://schemas.microsoft.com/office/drawing/2014/main" id="{0C5663B1-EED6-4D80-A7C2-19E1366387A4}"/>
              </a:ext>
            </a:extLst>
          </p:cNvPr>
          <p:cNvSpPr>
            <a:spLocks noGrp="1"/>
          </p:cNvSpPr>
          <p:nvPr>
            <p:ph type="pic" sz="quarter" idx="14"/>
          </p:nvPr>
        </p:nvSpPr>
        <p:spPr>
          <a:xfrm>
            <a:off x="7239069" y="3552677"/>
            <a:ext cx="1874874" cy="2848123"/>
          </a:xfrm>
        </p:spPr>
        <p:txBody>
          <a:bodyPr/>
          <a:lstStyle/>
          <a:p>
            <a:r>
              <a:rPr lang="en-US"/>
              <a:t>Click icon to add picture</a:t>
            </a:r>
          </a:p>
        </p:txBody>
      </p:sp>
      <p:sp>
        <p:nvSpPr>
          <p:cNvPr id="25" name="Picture Placeholder 20">
            <a:extLst>
              <a:ext uri="{FF2B5EF4-FFF2-40B4-BE49-F238E27FC236}">
                <a16:creationId xmlns:a16="http://schemas.microsoft.com/office/drawing/2014/main" id="{D21E7B61-407B-40A7-9AF6-0D7E7106BCFC}"/>
              </a:ext>
            </a:extLst>
          </p:cNvPr>
          <p:cNvSpPr>
            <a:spLocks noGrp="1"/>
          </p:cNvSpPr>
          <p:nvPr>
            <p:ph type="pic" sz="quarter" idx="15"/>
          </p:nvPr>
        </p:nvSpPr>
        <p:spPr>
          <a:xfrm>
            <a:off x="9296046" y="3552677"/>
            <a:ext cx="1874874" cy="2848123"/>
          </a:xfrm>
        </p:spPr>
        <p:txBody>
          <a:bodyPr/>
          <a:lstStyle/>
          <a:p>
            <a:r>
              <a:rPr lang="en-US"/>
              <a:t>Click icon to add picture</a:t>
            </a:r>
          </a:p>
        </p:txBody>
      </p:sp>
      <p:sp>
        <p:nvSpPr>
          <p:cNvPr id="30" name="Date Placeholder 3">
            <a:extLst>
              <a:ext uri="{FF2B5EF4-FFF2-40B4-BE49-F238E27FC236}">
                <a16:creationId xmlns:a16="http://schemas.microsoft.com/office/drawing/2014/main" id="{415C3ACC-5A8A-46E6-BA0D-90ADD27E2F85}"/>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AD2DF6D-B715-4785-8DEA-9165C638CF44}" type="datetime1">
              <a:rPr lang="en-US" smtClean="0"/>
              <a:t>1/8/2026</a:t>
            </a:fld>
            <a:endParaRPr lang="en-US"/>
          </a:p>
        </p:txBody>
      </p:sp>
      <p:sp>
        <p:nvSpPr>
          <p:cNvPr id="31" name="Slide Number Placeholder 5">
            <a:extLst>
              <a:ext uri="{FF2B5EF4-FFF2-40B4-BE49-F238E27FC236}">
                <a16:creationId xmlns:a16="http://schemas.microsoft.com/office/drawing/2014/main" id="{0D00A5C2-DCEE-4CB3-9307-61EB88B1D59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2" name="Title 1">
            <a:extLst>
              <a:ext uri="{FF2B5EF4-FFF2-40B4-BE49-F238E27FC236}">
                <a16:creationId xmlns:a16="http://schemas.microsoft.com/office/drawing/2014/main" id="{E3E8CB70-B054-4294-AD29-EE7A75C723E5}"/>
              </a:ext>
            </a:extLst>
          </p:cNvPr>
          <p:cNvSpPr>
            <a:spLocks noGrp="1"/>
          </p:cNvSpPr>
          <p:nvPr>
            <p:ph type="title"/>
          </p:nvPr>
        </p:nvSpPr>
        <p:spPr>
          <a:xfrm>
            <a:off x="1051560" y="651507"/>
            <a:ext cx="8991563" cy="1005839"/>
          </a:xfrm>
        </p:spPr>
        <p:txBody>
          <a:bodyPr vert="horz" lIns="91440" tIns="45720" rIns="91440" bIns="45720" rtlCol="0" anchor="ctr">
            <a:noAutofit/>
          </a:bodyPr>
          <a:lstStyle>
            <a:lvl1pPr>
              <a:lnSpc>
                <a:spcPct val="90000"/>
              </a:lnSpc>
              <a:defRPr lang="en-US">
                <a:solidFill>
                  <a:schemeClr val="accent2">
                    <a:lumMod val="50000"/>
                  </a:schemeClr>
                </a:solidFill>
                <a:ea typeface="+mn-ea"/>
                <a:cs typeface="+mn-cs"/>
              </a:defRPr>
            </a:lvl1pPr>
          </a:lstStyle>
          <a:p>
            <a:pPr marL="0" lvl="0" indent="0">
              <a:spcBef>
                <a:spcPts val="1000"/>
              </a:spcBef>
              <a:buFont typeface="Arial" panose="020B0604020202020204" pitchFamily="34" charset="0"/>
            </a:pPr>
            <a:r>
              <a:rPr lang="en-US"/>
              <a:t>Click to edit Master title style</a:t>
            </a:r>
          </a:p>
        </p:txBody>
      </p:sp>
      <p:sp>
        <p:nvSpPr>
          <p:cNvPr id="4" name="Text Placeholder 3">
            <a:extLst>
              <a:ext uri="{FF2B5EF4-FFF2-40B4-BE49-F238E27FC236}">
                <a16:creationId xmlns:a16="http://schemas.microsoft.com/office/drawing/2014/main" id="{28E0D608-4E7A-4014-9F62-CB43A0C83943}"/>
              </a:ext>
            </a:extLst>
          </p:cNvPr>
          <p:cNvSpPr>
            <a:spLocks noGrp="1"/>
          </p:cNvSpPr>
          <p:nvPr>
            <p:ph type="body" sz="quarter" idx="16" hasCustomPrompt="1"/>
          </p:nvPr>
        </p:nvSpPr>
        <p:spPr>
          <a:xfrm>
            <a:off x="1036638" y="2717800"/>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a:t>Name</a:t>
            </a:r>
          </a:p>
          <a:p>
            <a:pPr lvl="0"/>
            <a:r>
              <a:rPr lang="en-US"/>
              <a:t>Title</a:t>
            </a:r>
          </a:p>
        </p:txBody>
      </p:sp>
      <p:sp>
        <p:nvSpPr>
          <p:cNvPr id="26" name="Text Placeholder 3">
            <a:extLst>
              <a:ext uri="{FF2B5EF4-FFF2-40B4-BE49-F238E27FC236}">
                <a16:creationId xmlns:a16="http://schemas.microsoft.com/office/drawing/2014/main" id="{9C3A63B0-4EEA-45BC-A016-5FDA0969EA00}"/>
              </a:ext>
            </a:extLst>
          </p:cNvPr>
          <p:cNvSpPr>
            <a:spLocks noGrp="1"/>
          </p:cNvSpPr>
          <p:nvPr>
            <p:ph type="body" sz="quarter" idx="17" hasCustomPrompt="1"/>
          </p:nvPr>
        </p:nvSpPr>
        <p:spPr>
          <a:xfrm>
            <a:off x="308610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a:t>Name</a:t>
            </a:r>
          </a:p>
          <a:p>
            <a:pPr lvl="0"/>
            <a:r>
              <a:rPr lang="en-US"/>
              <a:t>Title</a:t>
            </a:r>
          </a:p>
        </p:txBody>
      </p:sp>
      <p:sp>
        <p:nvSpPr>
          <p:cNvPr id="27" name="Text Placeholder 3">
            <a:extLst>
              <a:ext uri="{FF2B5EF4-FFF2-40B4-BE49-F238E27FC236}">
                <a16:creationId xmlns:a16="http://schemas.microsoft.com/office/drawing/2014/main" id="{7080679B-5220-4478-B631-7112F870B7AC}"/>
              </a:ext>
            </a:extLst>
          </p:cNvPr>
          <p:cNvSpPr>
            <a:spLocks noGrp="1"/>
          </p:cNvSpPr>
          <p:nvPr>
            <p:ph type="body" sz="quarter" idx="18" hasCustomPrompt="1"/>
          </p:nvPr>
        </p:nvSpPr>
        <p:spPr>
          <a:xfrm>
            <a:off x="514350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a:t>Name</a:t>
            </a:r>
          </a:p>
          <a:p>
            <a:pPr lvl="0"/>
            <a:r>
              <a:rPr lang="en-US"/>
              <a:t>Title</a:t>
            </a:r>
          </a:p>
        </p:txBody>
      </p:sp>
      <p:sp>
        <p:nvSpPr>
          <p:cNvPr id="28" name="Text Placeholder 3">
            <a:extLst>
              <a:ext uri="{FF2B5EF4-FFF2-40B4-BE49-F238E27FC236}">
                <a16:creationId xmlns:a16="http://schemas.microsoft.com/office/drawing/2014/main" id="{9E4F61A3-2797-46FB-ACA7-0443E3BBDD20}"/>
              </a:ext>
            </a:extLst>
          </p:cNvPr>
          <p:cNvSpPr>
            <a:spLocks noGrp="1"/>
          </p:cNvSpPr>
          <p:nvPr>
            <p:ph type="body" sz="quarter" idx="19" hasCustomPrompt="1"/>
          </p:nvPr>
        </p:nvSpPr>
        <p:spPr>
          <a:xfrm>
            <a:off x="723907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a:t>Name</a:t>
            </a:r>
          </a:p>
          <a:p>
            <a:pPr lvl="0"/>
            <a:r>
              <a:rPr lang="en-US"/>
              <a:t>Title</a:t>
            </a:r>
          </a:p>
        </p:txBody>
      </p:sp>
      <p:sp>
        <p:nvSpPr>
          <p:cNvPr id="29" name="Text Placeholder 3">
            <a:extLst>
              <a:ext uri="{FF2B5EF4-FFF2-40B4-BE49-F238E27FC236}">
                <a16:creationId xmlns:a16="http://schemas.microsoft.com/office/drawing/2014/main" id="{14ED733B-1DE9-4FDC-BD5F-2BE3BB07C93E}"/>
              </a:ext>
            </a:extLst>
          </p:cNvPr>
          <p:cNvSpPr>
            <a:spLocks noGrp="1"/>
          </p:cNvSpPr>
          <p:nvPr>
            <p:ph type="body" sz="quarter" idx="20" hasCustomPrompt="1"/>
          </p:nvPr>
        </p:nvSpPr>
        <p:spPr>
          <a:xfrm>
            <a:off x="9304020" y="2718405"/>
            <a:ext cx="1866900" cy="711200"/>
          </a:xfrm>
        </p:spPr>
        <p:txBody>
          <a:bodyPr>
            <a:noAutofit/>
          </a:bodyPr>
          <a:lstStyle>
            <a:lvl1pPr marL="0" indent="0">
              <a:lnSpc>
                <a:spcPct val="100000"/>
              </a:lnSpc>
              <a:spcBef>
                <a:spcPts val="0"/>
              </a:spcBef>
              <a:buNone/>
              <a:defRPr sz="1800">
                <a:solidFill>
                  <a:schemeClr val="accent2">
                    <a:lumMod val="50000"/>
                  </a:schemeClr>
                </a:solidFill>
              </a:defRPr>
            </a:lvl1pPr>
            <a:lvl2pPr>
              <a:defRPr sz="1400"/>
            </a:lvl2pPr>
            <a:lvl3pPr>
              <a:defRPr sz="1400"/>
            </a:lvl3pPr>
            <a:lvl4pPr>
              <a:defRPr sz="1400"/>
            </a:lvl4pPr>
            <a:lvl5pPr>
              <a:defRPr sz="1400"/>
            </a:lvl5pPr>
          </a:lstStyle>
          <a:p>
            <a:pPr lvl="0"/>
            <a:r>
              <a:rPr lang="en-US"/>
              <a:t>Name</a:t>
            </a:r>
          </a:p>
          <a:p>
            <a:pPr lvl="0"/>
            <a:r>
              <a:rPr lang="en-US"/>
              <a:t>Title</a:t>
            </a:r>
          </a:p>
        </p:txBody>
      </p:sp>
    </p:spTree>
    <p:extLst>
      <p:ext uri="{BB962C8B-B14F-4D97-AF65-F5344CB8AC3E}">
        <p14:creationId xmlns:p14="http://schemas.microsoft.com/office/powerpoint/2010/main" val="2459620921"/>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1 Column">
    <p:bg>
      <p:bgPr>
        <a:solidFill>
          <a:schemeClr val="bg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275B11D-8F3F-472B-BBCC-A4F7415AC0A5}"/>
              </a:ext>
            </a:extLst>
          </p:cNvPr>
          <p:cNvSpPr>
            <a:spLocks noGrp="1"/>
          </p:cNvSpPr>
          <p:nvPr>
            <p:ph type="pic" sz="quarter" idx="10"/>
          </p:nvPr>
        </p:nvSpPr>
        <p:spPr>
          <a:xfrm>
            <a:off x="1028700" y="3543300"/>
            <a:ext cx="3924300" cy="3314700"/>
          </a:xfrm>
        </p:spPr>
        <p:txBody>
          <a:bodyPr/>
          <a:lstStyle/>
          <a:p>
            <a:r>
              <a:rPr lang="en-US"/>
              <a:t>Click icon to add picture</a:t>
            </a:r>
          </a:p>
        </p:txBody>
      </p:sp>
      <p:sp>
        <p:nvSpPr>
          <p:cNvPr id="6" name="Content Placeholder 2">
            <a:extLst>
              <a:ext uri="{FF2B5EF4-FFF2-40B4-BE49-F238E27FC236}">
                <a16:creationId xmlns:a16="http://schemas.microsoft.com/office/drawing/2014/main" id="{99F0629D-1A5F-4F4F-90D6-430379624EFF}"/>
              </a:ext>
            </a:extLst>
          </p:cNvPr>
          <p:cNvSpPr>
            <a:spLocks noGrp="1"/>
          </p:cNvSpPr>
          <p:nvPr>
            <p:ph idx="4294967295"/>
          </p:nvPr>
        </p:nvSpPr>
        <p:spPr>
          <a:xfrm>
            <a:off x="6191250" y="1981200"/>
            <a:ext cx="4972050" cy="4473575"/>
          </a:xfrm>
        </p:spPr>
        <p:txBody>
          <a:bodyPr>
            <a:normAutofit/>
          </a:bodyPr>
          <a:lstStyle>
            <a:lvl1pPr marL="0" indent="0">
              <a:buNone/>
              <a:defRPr/>
            </a:lvl1pPr>
          </a:lstStyle>
          <a:p>
            <a:pPr lvl="0"/>
            <a:r>
              <a:rPr lang="en-US" sz="1600">
                <a:solidFill>
                  <a:schemeClr val="tx2">
                    <a:lumMod val="50000"/>
                  </a:schemeClr>
                </a:solidFill>
                <a:latin typeface="Biome Light" panose="020B0303030204020804" pitchFamily="34" charset="0"/>
              </a:rPr>
              <a:t>Click to edit Master text styles</a:t>
            </a:r>
          </a:p>
        </p:txBody>
      </p:sp>
      <p:sp>
        <p:nvSpPr>
          <p:cNvPr id="17" name="Date Placeholder 3">
            <a:extLst>
              <a:ext uri="{FF2B5EF4-FFF2-40B4-BE49-F238E27FC236}">
                <a16:creationId xmlns:a16="http://schemas.microsoft.com/office/drawing/2014/main" id="{218C063B-0EE9-4FD5-A116-241C245452A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7AE72A-09B6-4D56-855D-4360BD347914}" type="datetime1">
              <a:rPr lang="en-US" smtClean="0"/>
              <a:t>1/8/2026</a:t>
            </a:fld>
            <a:endParaRPr lang="en-US"/>
          </a:p>
        </p:txBody>
      </p:sp>
      <p:sp>
        <p:nvSpPr>
          <p:cNvPr id="18" name="Slide Number Placeholder 5">
            <a:extLst>
              <a:ext uri="{FF2B5EF4-FFF2-40B4-BE49-F238E27FC236}">
                <a16:creationId xmlns:a16="http://schemas.microsoft.com/office/drawing/2014/main" id="{D417B369-6569-4DCC-B684-BE1A7C5D0B8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2" name="Title 1">
            <a:extLst>
              <a:ext uri="{FF2B5EF4-FFF2-40B4-BE49-F238E27FC236}">
                <a16:creationId xmlns:a16="http://schemas.microsoft.com/office/drawing/2014/main" id="{4AEEC1A7-43C3-481E-95D0-5616242E1A01}"/>
              </a:ext>
            </a:extLst>
          </p:cNvPr>
          <p:cNvSpPr>
            <a:spLocks noGrp="1"/>
          </p:cNvSpPr>
          <p:nvPr>
            <p:ph type="title" hasCustomPrompt="1"/>
          </p:nvPr>
        </p:nvSpPr>
        <p:spPr>
          <a:xfrm>
            <a:off x="895534" y="539225"/>
            <a:ext cx="3924300" cy="2434386"/>
          </a:xfrm>
        </p:spPr>
        <p:txBody>
          <a:bodyPr vert="horz" lIns="91440" tIns="45720" rIns="91440" bIns="45720" rtlCol="0" anchor="ctr">
            <a:normAutofit/>
          </a:bodyPr>
          <a:lstStyle>
            <a:lvl1pPr>
              <a:defRPr lang="en-US" sz="7200">
                <a:solidFill>
                  <a:schemeClr val="accent2">
                    <a:lumMod val="50000"/>
                  </a:schemeClr>
                </a:solidFill>
                <a:latin typeface="+mn-lt"/>
                <a:ea typeface="+mn-ea"/>
                <a:cs typeface="+mn-cs"/>
              </a:defRPr>
            </a:lvl1pPr>
          </a:lstStyle>
          <a:p>
            <a:pPr lvl="0"/>
            <a:r>
              <a:rPr lang="en-US"/>
              <a:t>Click to add title</a:t>
            </a:r>
          </a:p>
        </p:txBody>
      </p:sp>
      <p:cxnSp>
        <p:nvCxnSpPr>
          <p:cNvPr id="3" name="Straight Connector 2">
            <a:extLst>
              <a:ext uri="{FF2B5EF4-FFF2-40B4-BE49-F238E27FC236}">
                <a16:creationId xmlns:a16="http://schemas.microsoft.com/office/drawing/2014/main" id="{DC6CF0E0-8FF2-4FE7-AC69-85BEFA656508}"/>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600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accent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337C3D7-7DDB-42A8-901A-EC153DD27458}"/>
              </a:ext>
            </a:extLst>
          </p:cNvPr>
          <p:cNvSpPr>
            <a:spLocks noGrp="1"/>
          </p:cNvSpPr>
          <p:nvPr>
            <p:ph type="pic" sz="quarter" idx="10"/>
          </p:nvPr>
        </p:nvSpPr>
        <p:spPr>
          <a:xfrm>
            <a:off x="6210300" y="0"/>
            <a:ext cx="4953000" cy="3302000"/>
          </a:xfrm>
        </p:spPr>
        <p:txBody>
          <a:bodyPr/>
          <a:lstStyle/>
          <a:p>
            <a:r>
              <a:rPr lang="en-US"/>
              <a:t>Click icon to add picture</a:t>
            </a:r>
          </a:p>
        </p:txBody>
      </p:sp>
      <p:sp>
        <p:nvSpPr>
          <p:cNvPr id="10" name="Content Placeholder 2">
            <a:extLst>
              <a:ext uri="{FF2B5EF4-FFF2-40B4-BE49-F238E27FC236}">
                <a16:creationId xmlns:a16="http://schemas.microsoft.com/office/drawing/2014/main" id="{27B95226-A076-4D55-B408-1389A2F8C7A0}"/>
              </a:ext>
            </a:extLst>
          </p:cNvPr>
          <p:cNvSpPr>
            <a:spLocks noGrp="1"/>
          </p:cNvSpPr>
          <p:nvPr>
            <p:ph idx="4294967295" hasCustomPrompt="1"/>
          </p:nvPr>
        </p:nvSpPr>
        <p:spPr>
          <a:xfrm>
            <a:off x="1028700" y="3556002"/>
            <a:ext cx="3108960" cy="2286000"/>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a:solidFill>
                <a:schemeClr val="tx2">
                  <a:lumMod val="50000"/>
                </a:schemeClr>
              </a:solidFill>
              <a:latin typeface="Biome Light" panose="020B0303030204020804" pitchFamily="34" charset="0"/>
              <a:cs typeface="Biome Light" panose="020B0303030204020804" pitchFamily="34" charset="0"/>
            </a:endParaRPr>
          </a:p>
        </p:txBody>
      </p:sp>
      <p:sp>
        <p:nvSpPr>
          <p:cNvPr id="14" name="Content Placeholder 2">
            <a:extLst>
              <a:ext uri="{FF2B5EF4-FFF2-40B4-BE49-F238E27FC236}">
                <a16:creationId xmlns:a16="http://schemas.microsoft.com/office/drawing/2014/main" id="{86673F10-179D-4539-AA33-AE34EC0457EF}"/>
              </a:ext>
            </a:extLst>
          </p:cNvPr>
          <p:cNvSpPr>
            <a:spLocks noGrp="1"/>
          </p:cNvSpPr>
          <p:nvPr>
            <p:ph idx="4294967295" hasCustomPrompt="1"/>
          </p:nvPr>
        </p:nvSpPr>
        <p:spPr>
          <a:xfrm>
            <a:off x="4541520" y="3556001"/>
            <a:ext cx="3108960" cy="2285999"/>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a:solidFill>
                <a:schemeClr val="tx2">
                  <a:lumMod val="50000"/>
                </a:schemeClr>
              </a:solidFill>
              <a:latin typeface="Biome Light" panose="020B0303030204020804" pitchFamily="34" charset="0"/>
              <a:cs typeface="Biome Light" panose="020B0303030204020804" pitchFamily="34" charset="0"/>
            </a:endParaRPr>
          </a:p>
        </p:txBody>
      </p:sp>
      <p:sp>
        <p:nvSpPr>
          <p:cNvPr id="19" name="Content Placeholder 2">
            <a:extLst>
              <a:ext uri="{FF2B5EF4-FFF2-40B4-BE49-F238E27FC236}">
                <a16:creationId xmlns:a16="http://schemas.microsoft.com/office/drawing/2014/main" id="{EB6CFC30-1A59-4D28-9E30-0FF7D632C6A2}"/>
              </a:ext>
            </a:extLst>
          </p:cNvPr>
          <p:cNvSpPr>
            <a:spLocks noGrp="1"/>
          </p:cNvSpPr>
          <p:nvPr>
            <p:ph idx="4294967295" hasCustomPrompt="1"/>
          </p:nvPr>
        </p:nvSpPr>
        <p:spPr>
          <a:xfrm>
            <a:off x="8054340" y="3556001"/>
            <a:ext cx="3108960" cy="2285999"/>
          </a:xfrm>
        </p:spPr>
        <p:txBody>
          <a:bodyPr>
            <a:normAutofit/>
          </a:bodyPr>
          <a:lstStyle>
            <a:lvl1pPr>
              <a:defRPr>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Insert text</a:t>
            </a:r>
            <a:endParaRPr lang="en-US" sz="140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endParaRPr lang="en-US" sz="1600">
              <a:solidFill>
                <a:schemeClr val="tx2">
                  <a:lumMod val="50000"/>
                </a:schemeClr>
              </a:solidFill>
              <a:latin typeface="Biome Light" panose="020B0303030204020804" pitchFamily="34" charset="0"/>
              <a:cs typeface="Biome Light" panose="020B0303030204020804" pitchFamily="34" charset="0"/>
            </a:endParaRPr>
          </a:p>
        </p:txBody>
      </p:sp>
      <p:sp>
        <p:nvSpPr>
          <p:cNvPr id="24" name="Date Placeholder 3">
            <a:extLst>
              <a:ext uri="{FF2B5EF4-FFF2-40B4-BE49-F238E27FC236}">
                <a16:creationId xmlns:a16="http://schemas.microsoft.com/office/drawing/2014/main" id="{C4F3CC75-F9FA-4F77-9DD5-7E6C0F5C9829}"/>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199D1A0-04AB-4DD4-B9DB-BDEC5E64C94C}" type="datetime1">
              <a:rPr lang="en-US" smtClean="0"/>
              <a:t>1/8/2026</a:t>
            </a:fld>
            <a:endParaRPr lang="en-US"/>
          </a:p>
        </p:txBody>
      </p:sp>
      <p:sp>
        <p:nvSpPr>
          <p:cNvPr id="25" name="Slide Number Placeholder 5">
            <a:extLst>
              <a:ext uri="{FF2B5EF4-FFF2-40B4-BE49-F238E27FC236}">
                <a16:creationId xmlns:a16="http://schemas.microsoft.com/office/drawing/2014/main" id="{93B5B65C-5DE0-4F81-8115-758CDB591FA7}"/>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11" name="Title 1">
            <a:extLst>
              <a:ext uri="{FF2B5EF4-FFF2-40B4-BE49-F238E27FC236}">
                <a16:creationId xmlns:a16="http://schemas.microsoft.com/office/drawing/2014/main" id="{EF4A2ACE-2D85-4F78-818F-BBA6F6F0CC53}"/>
              </a:ext>
            </a:extLst>
          </p:cNvPr>
          <p:cNvSpPr>
            <a:spLocks noGrp="1"/>
          </p:cNvSpPr>
          <p:nvPr>
            <p:ph type="title" hasCustomPrompt="1"/>
          </p:nvPr>
        </p:nvSpPr>
        <p:spPr>
          <a:xfrm>
            <a:off x="895530" y="539225"/>
            <a:ext cx="3924300" cy="2434386"/>
          </a:xfrm>
        </p:spPr>
        <p:txBody>
          <a:bodyPr vert="horz" lIns="91440" tIns="45720" rIns="91440" bIns="45720" rtlCol="0" anchor="ctr">
            <a:normAutofit/>
          </a:bodyPr>
          <a:lstStyle>
            <a:lvl1pPr>
              <a:defRPr lang="en-US" sz="7200" dirty="0">
                <a:solidFill>
                  <a:schemeClr val="accent2">
                    <a:lumMod val="50000"/>
                  </a:schemeClr>
                </a:solidFill>
                <a:latin typeface="+mn-lt"/>
                <a:ea typeface="+mn-ea"/>
                <a:cs typeface="+mn-cs"/>
              </a:defRPr>
            </a:lvl1pPr>
          </a:lstStyle>
          <a:p>
            <a:pPr marL="0" lvl="0" indent="0">
              <a:spcBef>
                <a:spcPts val="1000"/>
              </a:spcBef>
              <a:buFont typeface="Arial" panose="020B0604020202020204" pitchFamily="34" charset="0"/>
            </a:pPr>
            <a:r>
              <a:rPr lang="en-US"/>
              <a:t>Click to add title</a:t>
            </a:r>
          </a:p>
        </p:txBody>
      </p:sp>
      <p:cxnSp>
        <p:nvCxnSpPr>
          <p:cNvPr id="3" name="Straight Connector 2">
            <a:extLst>
              <a:ext uri="{FF2B5EF4-FFF2-40B4-BE49-F238E27FC236}">
                <a16:creationId xmlns:a16="http://schemas.microsoft.com/office/drawing/2014/main" id="{E4DCD8D3-DF79-446E-9961-5797EE888B4C}"/>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674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2"/>
        </a:solidFill>
        <a:effectLst/>
      </p:bgPr>
    </p:bg>
    <p:spTree>
      <p:nvGrpSpPr>
        <p:cNvPr id="1" name=""/>
        <p:cNvGrpSpPr/>
        <p:nvPr/>
      </p:nvGrpSpPr>
      <p:grpSpPr>
        <a:xfrm>
          <a:off x="0" y="0"/>
          <a:ext cx="0" cy="0"/>
          <a:chOff x="0" y="0"/>
          <a:chExt cx="0" cy="0"/>
        </a:xfrm>
      </p:grpSpPr>
      <p:sp>
        <p:nvSpPr>
          <p:cNvPr id="15" name="Date Placeholder 3">
            <a:extLst>
              <a:ext uri="{FF2B5EF4-FFF2-40B4-BE49-F238E27FC236}">
                <a16:creationId xmlns:a16="http://schemas.microsoft.com/office/drawing/2014/main" id="{FCB4EDDC-C544-421C-905C-A4D40D98A51D}"/>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53EA80-260A-4EE9-83BB-E6DD04DEA906}" type="datetime1">
              <a:rPr lang="en-US" smtClean="0"/>
              <a:t>1/8/2026</a:t>
            </a:fld>
            <a:endParaRPr lang="en-US"/>
          </a:p>
        </p:txBody>
      </p:sp>
      <p:sp>
        <p:nvSpPr>
          <p:cNvPr id="16" name="Slide Number Placeholder 5">
            <a:extLst>
              <a:ext uri="{FF2B5EF4-FFF2-40B4-BE49-F238E27FC236}">
                <a16:creationId xmlns:a16="http://schemas.microsoft.com/office/drawing/2014/main" id="{D9CBFDBF-2D2B-469A-9B2F-72F90474FB6D}"/>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2" name="Title 1">
            <a:extLst>
              <a:ext uri="{FF2B5EF4-FFF2-40B4-BE49-F238E27FC236}">
                <a16:creationId xmlns:a16="http://schemas.microsoft.com/office/drawing/2014/main" id="{E1BA55D6-2810-4163-9D43-FEDA674E2D4C}"/>
              </a:ext>
            </a:extLst>
          </p:cNvPr>
          <p:cNvSpPr>
            <a:spLocks noGrp="1"/>
          </p:cNvSpPr>
          <p:nvPr>
            <p:ph type="title" hasCustomPrompt="1"/>
          </p:nvPr>
        </p:nvSpPr>
        <p:spPr>
          <a:xfrm>
            <a:off x="896829" y="573503"/>
            <a:ext cx="10156826" cy="1369591"/>
          </a:xfrm>
        </p:spPr>
        <p:txBody>
          <a:bodyPr vert="horz" lIns="91440" tIns="45720" rIns="91440" bIns="45720" rtlCol="0" anchor="ctr">
            <a:noAutofit/>
          </a:bodyPr>
          <a:lstStyle>
            <a:lvl1pPr>
              <a:defRPr lang="en-US" sz="7200">
                <a:solidFill>
                  <a:schemeClr val="accent2">
                    <a:lumMod val="50000"/>
                  </a:schemeClr>
                </a:solidFill>
                <a:latin typeface="+mn-lt"/>
                <a:ea typeface="+mn-ea"/>
                <a:cs typeface="+mn-cs"/>
              </a:defRPr>
            </a:lvl1pPr>
          </a:lstStyle>
          <a:p>
            <a:pPr lvl="0"/>
            <a:r>
              <a:rPr lang="en-US"/>
              <a:t>Click to add title</a:t>
            </a:r>
          </a:p>
        </p:txBody>
      </p:sp>
      <p:cxnSp>
        <p:nvCxnSpPr>
          <p:cNvPr id="3" name="Straight Connector 2">
            <a:extLst>
              <a:ext uri="{FF2B5EF4-FFF2-40B4-BE49-F238E27FC236}">
                <a16:creationId xmlns:a16="http://schemas.microsoft.com/office/drawing/2014/main" id="{C9E87E0B-D644-4037-B322-715C648BAD3B}"/>
              </a:ext>
            </a:extLst>
          </p:cNvPr>
          <p:cNvCxnSpPr>
            <a:cxnSpLocks/>
          </p:cNvCxnSpPr>
          <p:nvPr userDrawn="1"/>
        </p:nvCxnSpPr>
        <p:spPr>
          <a:xfrm>
            <a:off x="1028700" y="457211"/>
            <a:ext cx="114299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88530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bg>
      <p:bgPr>
        <a:solidFill>
          <a:schemeClr val="bg2"/>
        </a:solidFill>
        <a:effectLst/>
      </p:bgPr>
    </p:bg>
    <p:spTree>
      <p:nvGrpSpPr>
        <p:cNvPr id="1" name=""/>
        <p:cNvGrpSpPr/>
        <p:nvPr/>
      </p:nvGrpSpPr>
      <p:grpSpPr>
        <a:xfrm>
          <a:off x="0" y="0"/>
          <a:ext cx="0" cy="0"/>
          <a:chOff x="0" y="0"/>
          <a:chExt cx="0" cy="0"/>
        </a:xfrm>
      </p:grpSpPr>
      <p:sp>
        <p:nvSpPr>
          <p:cNvPr id="9" name="Picture Placeholder 15">
            <a:extLst>
              <a:ext uri="{FF2B5EF4-FFF2-40B4-BE49-F238E27FC236}">
                <a16:creationId xmlns:a16="http://schemas.microsoft.com/office/drawing/2014/main" id="{940246AD-CE4F-4FD8-BCF6-5BA9ED62ACDA}"/>
              </a:ext>
            </a:extLst>
          </p:cNvPr>
          <p:cNvSpPr>
            <a:spLocks noGrp="1"/>
          </p:cNvSpPr>
          <p:nvPr>
            <p:ph type="pic" sz="quarter" idx="11"/>
          </p:nvPr>
        </p:nvSpPr>
        <p:spPr>
          <a:xfrm>
            <a:off x="6210300" y="3543302"/>
            <a:ext cx="4953000" cy="2849562"/>
          </a:xfrm>
        </p:spPr>
        <p:txBody>
          <a:bodyPr/>
          <a:lstStyle/>
          <a:p>
            <a:r>
              <a:rPr lang="en-US"/>
              <a:t>Click icon to add picture</a:t>
            </a:r>
          </a:p>
        </p:txBody>
      </p:sp>
      <p:sp>
        <p:nvSpPr>
          <p:cNvPr id="10" name="Picture Placeholder 13">
            <a:extLst>
              <a:ext uri="{FF2B5EF4-FFF2-40B4-BE49-F238E27FC236}">
                <a16:creationId xmlns:a16="http://schemas.microsoft.com/office/drawing/2014/main" id="{F8ECBB79-D5D3-4ECE-99F9-1B6834629E46}"/>
              </a:ext>
            </a:extLst>
          </p:cNvPr>
          <p:cNvSpPr>
            <a:spLocks noGrp="1"/>
          </p:cNvSpPr>
          <p:nvPr>
            <p:ph type="pic" sz="quarter" idx="10"/>
          </p:nvPr>
        </p:nvSpPr>
        <p:spPr>
          <a:xfrm>
            <a:off x="6210300" y="465138"/>
            <a:ext cx="4953000" cy="2849562"/>
          </a:xfrm>
        </p:spPr>
        <p:txBody>
          <a:bodyPr/>
          <a:lstStyle/>
          <a:p>
            <a:r>
              <a:rPr lang="en-US"/>
              <a:t>Click icon to add picture</a:t>
            </a:r>
          </a:p>
        </p:txBody>
      </p:sp>
      <p:sp>
        <p:nvSpPr>
          <p:cNvPr id="11" name="Text Placeholder 22">
            <a:extLst>
              <a:ext uri="{FF2B5EF4-FFF2-40B4-BE49-F238E27FC236}">
                <a16:creationId xmlns:a16="http://schemas.microsoft.com/office/drawing/2014/main" id="{C667C6DE-A3D4-4738-B7FC-43FB39FD7A28}"/>
              </a:ext>
            </a:extLst>
          </p:cNvPr>
          <p:cNvSpPr>
            <a:spLocks noGrp="1"/>
          </p:cNvSpPr>
          <p:nvPr>
            <p:ph type="body" sz="quarter" idx="15" hasCustomPrompt="1"/>
          </p:nvPr>
        </p:nvSpPr>
        <p:spPr>
          <a:xfrm>
            <a:off x="761917" y="517972"/>
            <a:ext cx="2956560" cy="1333500"/>
          </a:xfrm>
        </p:spPr>
        <p:txBody>
          <a:bodyPr>
            <a:noAutofit/>
          </a:bodyPr>
          <a:lstStyle>
            <a:lvl1pPr marL="0" indent="0">
              <a:lnSpc>
                <a:spcPct val="90000"/>
              </a:lnSpc>
              <a:buNone/>
              <a:defRPr sz="8800" b="1">
                <a:solidFill>
                  <a:schemeClr val="bg1"/>
                </a:solidFill>
              </a:defRPr>
            </a:lvl1pPr>
          </a:lstStyle>
          <a:p>
            <a:pPr lvl="0"/>
            <a:r>
              <a:rPr lang="en-US"/>
              <a:t>01</a:t>
            </a:r>
          </a:p>
        </p:txBody>
      </p:sp>
      <p:sp>
        <p:nvSpPr>
          <p:cNvPr id="12" name="Text Placeholder 18">
            <a:extLst>
              <a:ext uri="{FF2B5EF4-FFF2-40B4-BE49-F238E27FC236}">
                <a16:creationId xmlns:a16="http://schemas.microsoft.com/office/drawing/2014/main" id="{12C18C04-19C8-4ECC-83E8-6E65128CEF48}"/>
              </a:ext>
            </a:extLst>
          </p:cNvPr>
          <p:cNvSpPr>
            <a:spLocks noGrp="1"/>
          </p:cNvSpPr>
          <p:nvPr>
            <p:ph type="body" sz="quarter" idx="13"/>
          </p:nvPr>
        </p:nvSpPr>
        <p:spPr>
          <a:xfrm>
            <a:off x="1040130" y="2009776"/>
            <a:ext cx="3924300" cy="2849562"/>
          </a:xfrm>
        </p:spPr>
        <p:txBody>
          <a:bodyPr>
            <a:normAutofit/>
          </a:bodyPr>
          <a:lstStyle>
            <a:lvl1pPr marL="0" indent="0">
              <a:buNone/>
              <a:defRPr sz="1600">
                <a:solidFill>
                  <a:schemeClr val="tx2">
                    <a:lumMod val="50000"/>
                  </a:schemeClr>
                </a:solidFill>
              </a:defRPr>
            </a:lvl1pPr>
            <a:lvl2pPr marL="457200" indent="0">
              <a:buNone/>
              <a:defRPr sz="2000">
                <a:solidFill>
                  <a:schemeClr val="tx2">
                    <a:lumMod val="50000"/>
                  </a:schemeClr>
                </a:solidFill>
              </a:defRPr>
            </a:lvl2pPr>
            <a:lvl3pPr marL="914400" indent="0">
              <a:buNone/>
              <a:defRPr sz="1800">
                <a:solidFill>
                  <a:schemeClr val="tx2">
                    <a:lumMod val="50000"/>
                  </a:schemeClr>
                </a:solidFill>
              </a:defRPr>
            </a:lvl3pPr>
            <a:lvl4pPr marL="1371600" indent="0">
              <a:buNone/>
              <a:defRPr sz="1600">
                <a:solidFill>
                  <a:schemeClr val="tx2">
                    <a:lumMod val="50000"/>
                  </a:schemeClr>
                </a:solidFill>
              </a:defRPr>
            </a:lvl4pPr>
            <a:lvl5pPr marL="1828800" indent="0">
              <a:buNone/>
              <a:defRPr sz="1600">
                <a:solidFill>
                  <a:schemeClr val="tx2">
                    <a:lumMod val="50000"/>
                  </a:schemeClr>
                </a:solidFill>
              </a:defRPr>
            </a:lvl5pPr>
          </a:lstStyle>
          <a:p>
            <a:pPr lvl="0"/>
            <a:r>
              <a:rPr lang="en-US"/>
              <a:t>Click to edit Master text styles</a:t>
            </a:r>
          </a:p>
        </p:txBody>
      </p:sp>
      <p:sp>
        <p:nvSpPr>
          <p:cNvPr id="15" name="Text Placeholder 14">
            <a:extLst>
              <a:ext uri="{FF2B5EF4-FFF2-40B4-BE49-F238E27FC236}">
                <a16:creationId xmlns:a16="http://schemas.microsoft.com/office/drawing/2014/main" id="{4D14E5D8-EB42-4C87-B4AE-4746909A2D33}"/>
              </a:ext>
            </a:extLst>
          </p:cNvPr>
          <p:cNvSpPr>
            <a:spLocks noGrp="1"/>
          </p:cNvSpPr>
          <p:nvPr>
            <p:ph type="body" sz="quarter" idx="16"/>
          </p:nvPr>
        </p:nvSpPr>
        <p:spPr>
          <a:xfrm>
            <a:off x="1039813" y="5067300"/>
            <a:ext cx="3913187" cy="1319213"/>
          </a:xfrm>
        </p:spPr>
        <p:txBody>
          <a:bodyPr>
            <a:normAutofit/>
          </a:bodyPr>
          <a:lstStyle>
            <a:lvl1pPr>
              <a:defRPr lang="en-US" sz="1600" kern="1200" dirty="0" smtClean="0">
                <a:solidFill>
                  <a:schemeClr val="tx2">
                    <a:lumMod val="50000"/>
                  </a:schemeClr>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20" name="Date Placeholder 3">
            <a:extLst>
              <a:ext uri="{FF2B5EF4-FFF2-40B4-BE49-F238E27FC236}">
                <a16:creationId xmlns:a16="http://schemas.microsoft.com/office/drawing/2014/main" id="{0649945F-7BBD-4042-AA34-709CE3402EEC}"/>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CD80274-DEF2-4F5D-8F74-69D0554CED55}" type="datetime1">
              <a:rPr lang="en-US" smtClean="0"/>
              <a:t>1/8/2026</a:t>
            </a:fld>
            <a:endParaRPr lang="en-US"/>
          </a:p>
        </p:txBody>
      </p:sp>
      <p:sp>
        <p:nvSpPr>
          <p:cNvPr id="21" name="Slide Number Placeholder 5">
            <a:extLst>
              <a:ext uri="{FF2B5EF4-FFF2-40B4-BE49-F238E27FC236}">
                <a16:creationId xmlns:a16="http://schemas.microsoft.com/office/drawing/2014/main" id="{51936C4A-DE5F-4BFE-AED0-47E48CD4605C}"/>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
        <p:nvSpPr>
          <p:cNvPr id="14" name="Title 1">
            <a:extLst>
              <a:ext uri="{FF2B5EF4-FFF2-40B4-BE49-F238E27FC236}">
                <a16:creationId xmlns:a16="http://schemas.microsoft.com/office/drawing/2014/main" id="{F981B703-4F1F-41A6-AD71-3FFB2820FF1D}"/>
              </a:ext>
            </a:extLst>
          </p:cNvPr>
          <p:cNvSpPr>
            <a:spLocks noGrp="1"/>
          </p:cNvSpPr>
          <p:nvPr>
            <p:ph type="title" hasCustomPrompt="1"/>
          </p:nvPr>
        </p:nvSpPr>
        <p:spPr>
          <a:xfrm>
            <a:off x="1040130" y="465136"/>
            <a:ext cx="3935647" cy="1340615"/>
          </a:xfrm>
        </p:spPr>
        <p:txBody>
          <a:bodyPr vert="horz" lIns="91440" tIns="45720" rIns="91440" bIns="45720" rtlCol="0" anchor="ctr">
            <a:noAutofit/>
          </a:bodyPr>
          <a:lstStyle>
            <a:lvl1pPr>
              <a:defRPr lang="en-US" dirty="0">
                <a:solidFill>
                  <a:schemeClr val="tx2">
                    <a:lumMod val="50000"/>
                  </a:schemeClr>
                </a:solidFill>
                <a:latin typeface="+mn-lt"/>
                <a:ea typeface="+mn-ea"/>
                <a:cs typeface="+mn-cs"/>
              </a:defRPr>
            </a:lvl1pPr>
          </a:lstStyle>
          <a:p>
            <a:pPr marL="0" lvl="0" indent="0">
              <a:spcBef>
                <a:spcPts val="1000"/>
              </a:spcBef>
              <a:buFont typeface="Arial" panose="020B0604020202020204" pitchFamily="34" charset="0"/>
            </a:pPr>
            <a:r>
              <a:rPr lang="en-US"/>
              <a:t>Title</a:t>
            </a:r>
          </a:p>
        </p:txBody>
      </p:sp>
    </p:spTree>
    <p:extLst>
      <p:ext uri="{BB962C8B-B14F-4D97-AF65-F5344CB8AC3E}">
        <p14:creationId xmlns:p14="http://schemas.microsoft.com/office/powerpoint/2010/main" val="3388968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133350" y="648698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E5577C8-AB8C-4B8A-A01F-113B16C4DCA3}" type="datetime1">
              <a:rPr lang="en-US" smtClean="0"/>
              <a:t>1/8/2026</a:t>
            </a:fld>
            <a:endParaRPr lang="en-US"/>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315450" y="6486982"/>
            <a:ext cx="2743200" cy="365125"/>
          </a:xfrm>
          <a:prstGeom prst="rect">
            <a:avLst/>
          </a:prstGeom>
        </p:spPr>
        <p:txBody>
          <a:bodyPr vert="horz" lIns="91440" tIns="45720" rIns="91440" bIns="45720" rtlCol="0" anchor="ctr"/>
          <a:lstStyle>
            <a:lvl1pPr algn="r">
              <a:defRPr sz="900">
                <a:solidFill>
                  <a:schemeClr val="tx1">
                    <a:tint val="75000"/>
                  </a:schemeClr>
                </a:solidFill>
                <a:latin typeface="Biome Light" panose="020B0303030204020804" pitchFamily="34" charset="0"/>
                <a:cs typeface="Biome Light" panose="020B0303030204020804" pitchFamily="34" charset="0"/>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61902282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8">
          <p15:clr>
            <a:srgbClr val="F26B43"/>
          </p15:clr>
        </p15:guide>
        <p15:guide id="2" pos="1176">
          <p15:clr>
            <a:srgbClr val="F26B43"/>
          </p15:clr>
        </p15:guide>
        <p15:guide id="3" pos="1296">
          <p15:clr>
            <a:srgbClr val="F26B43"/>
          </p15:clr>
        </p15:guide>
        <p15:guide id="4" pos="1824">
          <p15:clr>
            <a:srgbClr val="F26B43"/>
          </p15:clr>
        </p15:guide>
        <p15:guide id="5" pos="1944">
          <p15:clr>
            <a:srgbClr val="F26B43"/>
          </p15:clr>
        </p15:guide>
        <p15:guide id="6" pos="2472">
          <p15:clr>
            <a:srgbClr val="F26B43"/>
          </p15:clr>
        </p15:guide>
        <p15:guide id="7" pos="2592">
          <p15:clr>
            <a:srgbClr val="F26B43"/>
          </p15:clr>
        </p15:guide>
        <p15:guide id="8" pos="3120">
          <p15:clr>
            <a:srgbClr val="F26B43"/>
          </p15:clr>
        </p15:guide>
        <p15:guide id="9" pos="3240">
          <p15:clr>
            <a:srgbClr val="F26B43"/>
          </p15:clr>
        </p15:guide>
        <p15:guide id="10" pos="3792">
          <p15:clr>
            <a:srgbClr val="F26B43"/>
          </p15:clr>
        </p15:guide>
        <p15:guide id="11" pos="3912">
          <p15:clr>
            <a:srgbClr val="F26B43"/>
          </p15:clr>
        </p15:guide>
        <p15:guide id="12" pos="4416">
          <p15:clr>
            <a:srgbClr val="F26B43"/>
          </p15:clr>
        </p15:guide>
        <p15:guide id="13" pos="4560">
          <p15:clr>
            <a:srgbClr val="F26B43"/>
          </p15:clr>
        </p15:guide>
        <p15:guide id="14" pos="5088">
          <p15:clr>
            <a:srgbClr val="F26B43"/>
          </p15:clr>
        </p15:guide>
        <p15:guide id="15" pos="5208">
          <p15:clr>
            <a:srgbClr val="F26B43"/>
          </p15:clr>
        </p15:guide>
        <p15:guide id="16" pos="5736">
          <p15:clr>
            <a:srgbClr val="F26B43"/>
          </p15:clr>
        </p15:guide>
        <p15:guide id="17" pos="5856">
          <p15:clr>
            <a:srgbClr val="F26B43"/>
          </p15:clr>
        </p15:guide>
        <p15:guide id="18" pos="6384">
          <p15:clr>
            <a:srgbClr val="F26B43"/>
          </p15:clr>
        </p15:guide>
        <p15:guide id="19" pos="6504">
          <p15:clr>
            <a:srgbClr val="F26B43"/>
          </p15:clr>
        </p15:guide>
        <p15:guide id="20" pos="7032">
          <p15:clr>
            <a:srgbClr val="F26B43"/>
          </p15:clr>
        </p15:guide>
        <p15:guide id="21" orient="horz" pos="288">
          <p15:clr>
            <a:srgbClr val="F26B43"/>
          </p15:clr>
        </p15:guide>
        <p15:guide id="22" orient="horz" pos="1128">
          <p15:clr>
            <a:srgbClr val="F26B43"/>
          </p15:clr>
        </p15:guide>
        <p15:guide id="23" orient="horz" pos="1248">
          <p15:clr>
            <a:srgbClr val="F26B43"/>
          </p15:clr>
        </p15:guide>
        <p15:guide id="24" orient="horz" pos="2088">
          <p15:clr>
            <a:srgbClr val="F26B43"/>
          </p15:clr>
        </p15:guide>
        <p15:guide id="25" orient="horz" pos="2232">
          <p15:clr>
            <a:srgbClr val="F26B43"/>
          </p15:clr>
        </p15:guide>
        <p15:guide id="26" orient="horz" pos="3048">
          <p15:clr>
            <a:srgbClr val="F26B43"/>
          </p15:clr>
        </p15:guide>
        <p15:guide id="27" orient="horz" pos="3192">
          <p15:clr>
            <a:srgbClr val="F26B43"/>
          </p15:clr>
        </p15:guide>
        <p15:guide id="28" orient="horz" pos="40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9.png"/><Relationship Id="rId11" Type="http://schemas.openxmlformats.org/officeDocument/2006/relationships/hyperlink" Target="https://www.oregon.gov/oha/HPA/HP/Cost%20Growth%20Target%20documents/2024-Impact-of-Health-Care-Costs-on-Oregonians_FINAL.pdf" TargetMode="External"/><Relationship Id="rId5" Type="http://schemas.openxmlformats.org/officeDocument/2006/relationships/hyperlink" Target="https://www.milbank.org/wp-content/uploads/2025/11/Data-Use-Strategy_11.10.pdf" TargetMode="External"/><Relationship Id="rId10" Type="http://schemas.openxmlformats.org/officeDocument/2006/relationships/hyperlink" Target="https://www.in.gov/gov/files/EO-25-21.pdf" TargetMode="External"/><Relationship Id="rId4" Type="http://schemas.openxmlformats.org/officeDocument/2006/relationships/image" Target="../media/image28.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portal.ct.gov/-/media/cid/1_ratefilings/2025-ohs-healthcare-benchmarks.pdf" TargetMode="External"/><Relationship Id="rId3" Type="http://schemas.openxmlformats.org/officeDocument/2006/relationships/image" Target="../media/image2.jpeg"/><Relationship Id="rId7" Type="http://schemas.openxmlformats.org/officeDocument/2006/relationships/hyperlink" Target="https://portal.ct.gov/ohs/-/media/ohs/cost-growth-benchmark/hearing-2025/hcbi-2025-public-hearing-event-summary.pdf?rev=7435839ae1f74e0898171457cd012cf0"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youtube.com/watch?v=-XEHZaSvWfI" TargetMode="External"/><Relationship Id="rId5" Type="http://schemas.openxmlformats.org/officeDocument/2006/relationships/image" Target="../media/image35.png"/><Relationship Id="rId4" Type="http://schemas.openxmlformats.org/officeDocument/2006/relationships/image" Target="../media/image4.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hyperlink" Target="https://www.cga.ct.gov/2020/insdata/tmy/2020SB-00346-R000305-Dornfeld,%20Joanna-Support-TMY.PDF" TargetMode="External"/><Relationship Id="rId3" Type="http://schemas.openxmlformats.org/officeDocument/2006/relationships/image" Target="../media/image2.jpe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png"/><Relationship Id="rId11" Type="http://schemas.openxmlformats.org/officeDocument/2006/relationships/image" Target="../media/image43.png"/><Relationship Id="rId5" Type="http://schemas.openxmlformats.org/officeDocument/2006/relationships/hyperlink" Target="https://portal.ct.gov/ohs/-/media/ohs/cost-growth-benchmark/reports-and-updates/ohs-hcbi-recommendations-to-the-general-assembly-2025.pdf?rev=2319f3db5ff5450382d13aed1f12d84e" TargetMode="External"/><Relationship Id="rId10" Type="http://schemas.openxmlformats.org/officeDocument/2006/relationships/hyperlink" Target="https://portal.ct.gov/ohs/-/media/ohs/cost-growth-benchmark/healthcare-affordability-employer-symposium-2024/connecticut-healthcare-affordability-employer-event-summary-november-2024.pdf?rev=8b0bc61b56a54a63b513e9d681e397fb" TargetMode="External"/><Relationship Id="rId4" Type="http://schemas.openxmlformats.org/officeDocument/2006/relationships/image" Target="../media/image41.png"/><Relationship Id="rId9" Type="http://schemas.openxmlformats.org/officeDocument/2006/relationships/hyperlink" Target="https://portal.ct.gov/-/media/ohs/hsp/ohs-statement-on-health-care-costs.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hyperlink" Target="https://nohla.org/nohla-stands-up-for-consumers-on-drug-costs-and-care-quality/" TargetMode="External"/><Relationship Id="rId3" Type="http://schemas.openxmlformats.org/officeDocument/2006/relationships/image" Target="../media/image2.jpeg"/><Relationship Id="rId7" Type="http://schemas.openxmlformats.org/officeDocument/2006/relationships/hyperlink" Target="https://tvw.org/video/house-health-care-wellness-2023021060/?eventID=2023021060"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www.hca.wa.gov/assets/program/cost-board-meeting-materials-20251120.pdf" TargetMode="External"/><Relationship Id="rId5" Type="http://schemas.openxmlformats.org/officeDocument/2006/relationships/hyperlink" Target="https://nohla.org/wordpress/wp-content/uploads/2022/11/WA-Health-Care-Affordability-Survey-Press-Release.pdf" TargetMode="External"/><Relationship Id="rId10" Type="http://schemas.openxmlformats.org/officeDocument/2006/relationships/image" Target="../media/image46.png"/><Relationship Id="rId4" Type="http://schemas.openxmlformats.org/officeDocument/2006/relationships/image" Target="../media/image44.png"/><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jpeg"/><Relationship Id="rId7" Type="http://schemas.openxmlformats.org/officeDocument/2006/relationships/hyperlink" Target="https://sboh.wa.gov/sites/default/files/2024-06/2024%20State%20Health%20Report%20V3.pdf"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hyperlink" Target="https://www.hca.wa.gov/assets/program/spending-growth-benchmark-2017-2019-one-pager.pdf" TargetMode="External"/><Relationship Id="rId4" Type="http://schemas.openxmlformats.org/officeDocument/2006/relationships/image" Target="../media/image47.png"/><Relationship Id="rId9" Type="http://schemas.openxmlformats.org/officeDocument/2006/relationships/hyperlink" Target="https://lawfilesext.leg.wa.gov/biennium/2023-24/Pdf/Bills/House%20Bills/1508-S.pdf?q=20240522212402"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FEBF7"/>
        </a:solidFill>
        <a:effectLst/>
      </p:bgPr>
    </p:bg>
    <p:spTree>
      <p:nvGrpSpPr>
        <p:cNvPr id="1" name="">
          <a:extLst>
            <a:ext uri="{FF2B5EF4-FFF2-40B4-BE49-F238E27FC236}">
              <a16:creationId xmlns:a16="http://schemas.microsoft.com/office/drawing/2014/main" id="{E6B89F8B-104D-0BC0-3025-4D07F34FFED9}"/>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44F57B3C-913D-5FC1-F649-46AAD1D09498}"/>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werpoint background Vectors - Download Free High-Quality Vectors from  Freepik | Freepik">
            <a:extLst>
              <a:ext uri="{FF2B5EF4-FFF2-40B4-BE49-F238E27FC236}">
                <a16:creationId xmlns:a16="http://schemas.microsoft.com/office/drawing/2014/main" id="{F5ABD332-7443-CB04-C86C-85B21231AB12}"/>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flipH="1">
            <a:off x="0" y="-852"/>
            <a:ext cx="12192000" cy="6853881"/>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7D3030CE-8FA4-6BDE-5CF0-4DF52A98853E}"/>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6" name="TextBox 25">
            <a:extLst>
              <a:ext uri="{FF2B5EF4-FFF2-40B4-BE49-F238E27FC236}">
                <a16:creationId xmlns:a16="http://schemas.microsoft.com/office/drawing/2014/main" id="{3CCC3F21-2F82-2AE2-1837-E6B3025BB243}"/>
              </a:ext>
            </a:extLst>
          </p:cNvPr>
          <p:cNvSpPr txBox="1"/>
          <p:nvPr/>
        </p:nvSpPr>
        <p:spPr>
          <a:xfrm>
            <a:off x="1759974" y="1486021"/>
            <a:ext cx="5338915" cy="1323439"/>
          </a:xfrm>
          <a:prstGeom prst="rect">
            <a:avLst/>
          </a:prstGeom>
          <a:noFill/>
        </p:spPr>
        <p:txBody>
          <a:bodyPr wrap="square" rtlCol="0">
            <a:spAutoFit/>
          </a:bodyPr>
          <a:lstStyle/>
          <a:p>
            <a:r>
              <a:rPr lang="en-US" sz="8000" b="1">
                <a:solidFill>
                  <a:srgbClr val="003D56"/>
                </a:solidFill>
                <a:latin typeface="Franklin Gothic Book" panose="020B0503020102020204" pitchFamily="34" charset="0"/>
              </a:rPr>
              <a:t>Data in</a:t>
            </a:r>
          </a:p>
        </p:txBody>
      </p:sp>
      <p:sp>
        <p:nvSpPr>
          <p:cNvPr id="27" name="TextBox 26">
            <a:extLst>
              <a:ext uri="{FF2B5EF4-FFF2-40B4-BE49-F238E27FC236}">
                <a16:creationId xmlns:a16="http://schemas.microsoft.com/office/drawing/2014/main" id="{461E11CD-7301-D7F3-79A6-51D2A4BB9AD3}"/>
              </a:ext>
            </a:extLst>
          </p:cNvPr>
          <p:cNvSpPr txBox="1"/>
          <p:nvPr/>
        </p:nvSpPr>
        <p:spPr>
          <a:xfrm>
            <a:off x="2733369" y="2481618"/>
            <a:ext cx="5171766" cy="1323439"/>
          </a:xfrm>
          <a:prstGeom prst="rect">
            <a:avLst/>
          </a:prstGeom>
          <a:noFill/>
        </p:spPr>
        <p:txBody>
          <a:bodyPr wrap="square" rtlCol="0">
            <a:spAutoFit/>
          </a:bodyPr>
          <a:lstStyle/>
          <a:p>
            <a:r>
              <a:rPr lang="en-US" sz="8000" b="1">
                <a:solidFill>
                  <a:srgbClr val="003D56"/>
                </a:solidFill>
                <a:latin typeface="Franklin Gothic Book" panose="020B0503020102020204" pitchFamily="34" charset="0"/>
              </a:rPr>
              <a:t>Action:</a:t>
            </a:r>
          </a:p>
        </p:txBody>
      </p:sp>
      <p:cxnSp>
        <p:nvCxnSpPr>
          <p:cNvPr id="29" name="Straight Connector 28">
            <a:extLst>
              <a:ext uri="{FF2B5EF4-FFF2-40B4-BE49-F238E27FC236}">
                <a16:creationId xmlns:a16="http://schemas.microsoft.com/office/drawing/2014/main" id="{BB6801A5-356B-4566-C7F6-2D28D856A6C9}"/>
              </a:ext>
            </a:extLst>
          </p:cNvPr>
          <p:cNvCxnSpPr>
            <a:cxnSpLocks/>
          </p:cNvCxnSpPr>
          <p:nvPr/>
        </p:nvCxnSpPr>
        <p:spPr>
          <a:xfrm>
            <a:off x="415085" y="6240534"/>
            <a:ext cx="9633483" cy="0"/>
          </a:xfrm>
          <a:prstGeom prst="line">
            <a:avLst/>
          </a:prstGeom>
          <a:ln w="15875">
            <a:solidFill>
              <a:srgbClr val="003D5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A7701F1-F1EC-34CC-14F3-7040CF7CB784}"/>
              </a:ext>
            </a:extLst>
          </p:cNvPr>
          <p:cNvSpPr txBox="1"/>
          <p:nvPr/>
        </p:nvSpPr>
        <p:spPr>
          <a:xfrm>
            <a:off x="2733369" y="3649150"/>
            <a:ext cx="4100050" cy="646331"/>
          </a:xfrm>
          <a:prstGeom prst="rect">
            <a:avLst/>
          </a:prstGeom>
          <a:noFill/>
        </p:spPr>
        <p:txBody>
          <a:bodyPr wrap="square" rtlCol="0">
            <a:spAutoFit/>
          </a:bodyPr>
          <a:lstStyle/>
          <a:p>
            <a:r>
              <a:rPr lang="en-US">
                <a:solidFill>
                  <a:srgbClr val="003D56"/>
                </a:solidFill>
                <a:latin typeface="Franklin Gothic Book" panose="020B0503020102020204" pitchFamily="34" charset="0"/>
              </a:rPr>
              <a:t>Using Consumer Healthcare Experience State Survey (CHESS) results in practice</a:t>
            </a:r>
          </a:p>
        </p:txBody>
      </p:sp>
      <p:pic>
        <p:nvPicPr>
          <p:cNvPr id="33" name="Picture 32" descr="A blue text on a black background&#10;&#10;AI-generated content may be incorrect.">
            <a:extLst>
              <a:ext uri="{FF2B5EF4-FFF2-40B4-BE49-F238E27FC236}">
                <a16:creationId xmlns:a16="http://schemas.microsoft.com/office/drawing/2014/main" id="{6BF6D3AD-4DC9-DDB3-B98A-E9E11D0078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9752" y="6062834"/>
            <a:ext cx="1467163" cy="355400"/>
          </a:xfrm>
          <a:prstGeom prst="rect">
            <a:avLst/>
          </a:prstGeom>
        </p:spPr>
      </p:pic>
    </p:spTree>
    <p:extLst>
      <p:ext uri="{BB962C8B-B14F-4D97-AF65-F5344CB8AC3E}">
        <p14:creationId xmlns:p14="http://schemas.microsoft.com/office/powerpoint/2010/main" val="3799414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D56"/>
        </a:solidFill>
        <a:effectLst/>
      </p:bgPr>
    </p:bg>
    <p:spTree>
      <p:nvGrpSpPr>
        <p:cNvPr id="1" name="">
          <a:extLst>
            <a:ext uri="{FF2B5EF4-FFF2-40B4-BE49-F238E27FC236}">
              <a16:creationId xmlns:a16="http://schemas.microsoft.com/office/drawing/2014/main" id="{603E1715-224E-1F90-9050-FC756056E4E3}"/>
            </a:ext>
          </a:extLst>
        </p:cNvPr>
        <p:cNvGrpSpPr/>
        <p:nvPr/>
      </p:nvGrpSpPr>
      <p:grpSpPr>
        <a:xfrm>
          <a:off x="0" y="0"/>
          <a:ext cx="0" cy="0"/>
          <a:chOff x="0" y="0"/>
          <a:chExt cx="0" cy="0"/>
        </a:xfrm>
      </p:grpSpPr>
      <p:pic>
        <p:nvPicPr>
          <p:cNvPr id="2050" name="Picture 2" descr="Blue powerpoint background simple Vectors - Download Free High-Quality  Vectors from Freepik | Freepik">
            <a:extLst>
              <a:ext uri="{FF2B5EF4-FFF2-40B4-BE49-F238E27FC236}">
                <a16:creationId xmlns:a16="http://schemas.microsoft.com/office/drawing/2014/main" id="{5000A49B-3F6F-AB95-02A0-4CB88CC938E9}"/>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0" y="-15750"/>
            <a:ext cx="12203836" cy="6889500"/>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a:extLst>
              <a:ext uri="{FF2B5EF4-FFF2-40B4-BE49-F238E27FC236}">
                <a16:creationId xmlns:a16="http://schemas.microsoft.com/office/drawing/2014/main" id="{E7144BBE-E76C-3BDC-3B0F-2546C47E290B}"/>
              </a:ext>
            </a:extLst>
          </p:cNvPr>
          <p:cNvSpPr>
            <a:spLocks noGrp="1"/>
          </p:cNvSpPr>
          <p:nvPr>
            <p:ph type="dt" sz="half" idx="4294967295"/>
          </p:nvPr>
        </p:nvSpPr>
        <p:spPr>
          <a:xfrm>
            <a:off x="235975" y="11281"/>
            <a:ext cx="65921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DFEBF7"/>
                </a:solidFill>
                <a:effectLst/>
                <a:uLnTx/>
                <a:uFillTx/>
                <a:latin typeface="HelveticaNeueforSAS" panose="020B0604020202020204" pitchFamily="34" charset="0"/>
              </a:rPr>
              <a:t>Data in Action Webinar | January </a:t>
            </a:r>
            <a:r>
              <a:rPr lang="en-US" sz="1050">
                <a:solidFill>
                  <a:srgbClr val="DFEBF7"/>
                </a:solidFill>
                <a:latin typeface="HelveticaNeueforSAS" panose="020B0604020202020204" pitchFamily="34" charset="0"/>
              </a:rPr>
              <a:t>7</a:t>
            </a:r>
            <a:r>
              <a:rPr kumimoji="0" lang="en-US" sz="1050" b="0" i="0" u="none" strike="noStrike" kern="1200" cap="none" spc="0" normalizeH="0" baseline="0" noProof="0">
                <a:ln>
                  <a:noFill/>
                </a:ln>
                <a:solidFill>
                  <a:srgbClr val="DFEBF7"/>
                </a:solidFill>
                <a:effectLst/>
                <a:uLnTx/>
                <a:uFillTx/>
                <a:latin typeface="HelveticaNeueforSAS" panose="020B0604020202020204" pitchFamily="34" charset="0"/>
              </a:rPr>
              <a:t>, 2025</a:t>
            </a:r>
          </a:p>
        </p:txBody>
      </p:sp>
      <p:sp>
        <p:nvSpPr>
          <p:cNvPr id="8" name="Slide Number Placeholder 7">
            <a:extLst>
              <a:ext uri="{FF2B5EF4-FFF2-40B4-BE49-F238E27FC236}">
                <a16:creationId xmlns:a16="http://schemas.microsoft.com/office/drawing/2014/main" id="{4BC60D72-AF13-1DF7-048F-52EEFAAA49BF}"/>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 name="Rectangle 1">
            <a:extLst>
              <a:ext uri="{FF2B5EF4-FFF2-40B4-BE49-F238E27FC236}">
                <a16:creationId xmlns:a16="http://schemas.microsoft.com/office/drawing/2014/main" id="{F21865DE-C565-3394-0665-781B318F5F85}"/>
              </a:ext>
            </a:extLst>
          </p:cNvPr>
          <p:cNvSpPr/>
          <p:nvPr/>
        </p:nvSpPr>
        <p:spPr>
          <a:xfrm>
            <a:off x="384701" y="1940888"/>
            <a:ext cx="10843738" cy="535531"/>
          </a:xfrm>
          <a:prstGeom prst="rect">
            <a:avLst/>
          </a:prstGeom>
          <a:noFill/>
        </p:spPr>
        <p:txBody>
          <a:bodyPr wrap="square" lIns="91440" tIns="45720" rIns="91440" bIns="4572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3200" spc="300">
                <a:ln w="0"/>
                <a:solidFill>
                  <a:srgbClr val="DFEBF7"/>
                </a:solidFill>
                <a:effectLst>
                  <a:outerShdw blurRad="38100" dist="38100" dir="2700000" algn="tl">
                    <a:srgbClr val="000000">
                      <a:alpha val="17000"/>
                    </a:srgbClr>
                  </a:outerShdw>
                </a:effectLst>
                <a:latin typeface="Franklin Gothic Demi" panose="020B0703020102020204" pitchFamily="34" charset="0"/>
              </a:rPr>
              <a:t>AGENDA</a:t>
            </a:r>
            <a:endParaRPr kumimoji="0" lang="en-US" sz="500" b="0" i="1" u="none" strike="noStrike" kern="1200" cap="none" spc="300" normalizeH="0" baseline="0" noProof="0">
              <a:ln w="0"/>
              <a:solidFill>
                <a:srgbClr val="DFEBF7"/>
              </a:solidFill>
              <a:effectLst/>
              <a:uLnTx/>
              <a:uFillTx/>
              <a:latin typeface="Franklin Gothic Book" panose="020B0503020102020204" pitchFamily="34" charset="0"/>
            </a:endParaRPr>
          </a:p>
        </p:txBody>
      </p:sp>
      <p:sp>
        <p:nvSpPr>
          <p:cNvPr id="4" name="TextBox 3">
            <a:extLst>
              <a:ext uri="{FF2B5EF4-FFF2-40B4-BE49-F238E27FC236}">
                <a16:creationId xmlns:a16="http://schemas.microsoft.com/office/drawing/2014/main" id="{FC337786-9AF7-A322-56DE-4306D3AB07CC}"/>
              </a:ext>
            </a:extLst>
          </p:cNvPr>
          <p:cNvSpPr txBox="1"/>
          <p:nvPr/>
        </p:nvSpPr>
        <p:spPr>
          <a:xfrm>
            <a:off x="3087330" y="629357"/>
            <a:ext cx="4100050" cy="369332"/>
          </a:xfrm>
          <a:prstGeom prst="rect">
            <a:avLst/>
          </a:prstGeom>
          <a:noFill/>
        </p:spPr>
        <p:txBody>
          <a:bodyPr wrap="square" rtlCol="0">
            <a:spAutoFit/>
          </a:bodyPr>
          <a:lstStyle/>
          <a:p>
            <a:r>
              <a:rPr lang="en-US">
                <a:solidFill>
                  <a:srgbClr val="DFEBF7"/>
                </a:solidFill>
                <a:latin typeface="Franklin Gothic Book" panose="020B0503020102020204" pitchFamily="34" charset="0"/>
              </a:rPr>
              <a:t>3:00 PM</a:t>
            </a:r>
          </a:p>
        </p:txBody>
      </p:sp>
      <p:sp>
        <p:nvSpPr>
          <p:cNvPr id="5" name="TextBox 4">
            <a:extLst>
              <a:ext uri="{FF2B5EF4-FFF2-40B4-BE49-F238E27FC236}">
                <a16:creationId xmlns:a16="http://schemas.microsoft.com/office/drawing/2014/main" id="{BEA10363-766E-8ABD-646F-D13BD1A3413E}"/>
              </a:ext>
            </a:extLst>
          </p:cNvPr>
          <p:cNvSpPr txBox="1"/>
          <p:nvPr/>
        </p:nvSpPr>
        <p:spPr>
          <a:xfrm>
            <a:off x="3087330" y="1486908"/>
            <a:ext cx="4100050" cy="369332"/>
          </a:xfrm>
          <a:prstGeom prst="rect">
            <a:avLst/>
          </a:prstGeom>
          <a:noFill/>
        </p:spPr>
        <p:txBody>
          <a:bodyPr wrap="square" rtlCol="0">
            <a:spAutoFit/>
          </a:bodyPr>
          <a:lstStyle/>
          <a:p>
            <a:r>
              <a:rPr lang="en-US">
                <a:solidFill>
                  <a:srgbClr val="DFEBF7"/>
                </a:solidFill>
                <a:latin typeface="Franklin Gothic Book" panose="020B0503020102020204" pitchFamily="34" charset="0"/>
              </a:rPr>
              <a:t>3:05 PM</a:t>
            </a:r>
          </a:p>
        </p:txBody>
      </p:sp>
      <p:sp>
        <p:nvSpPr>
          <p:cNvPr id="6" name="TextBox 5">
            <a:extLst>
              <a:ext uri="{FF2B5EF4-FFF2-40B4-BE49-F238E27FC236}">
                <a16:creationId xmlns:a16="http://schemas.microsoft.com/office/drawing/2014/main" id="{D549389F-EBFA-2E46-D24F-388CF615E08E}"/>
              </a:ext>
            </a:extLst>
          </p:cNvPr>
          <p:cNvSpPr txBox="1"/>
          <p:nvPr/>
        </p:nvSpPr>
        <p:spPr>
          <a:xfrm>
            <a:off x="3087330" y="2344459"/>
            <a:ext cx="4100050" cy="369332"/>
          </a:xfrm>
          <a:prstGeom prst="rect">
            <a:avLst/>
          </a:prstGeom>
          <a:noFill/>
        </p:spPr>
        <p:txBody>
          <a:bodyPr wrap="square" rtlCol="0">
            <a:spAutoFit/>
          </a:bodyPr>
          <a:lstStyle/>
          <a:p>
            <a:r>
              <a:rPr lang="en-US" dirty="0">
                <a:solidFill>
                  <a:srgbClr val="DFEBF7"/>
                </a:solidFill>
                <a:latin typeface="Franklin Gothic Book" panose="020B0503020102020204" pitchFamily="34" charset="0"/>
              </a:rPr>
              <a:t>3:15 PM</a:t>
            </a:r>
          </a:p>
        </p:txBody>
      </p:sp>
      <p:sp>
        <p:nvSpPr>
          <p:cNvPr id="9" name="TextBox 8">
            <a:extLst>
              <a:ext uri="{FF2B5EF4-FFF2-40B4-BE49-F238E27FC236}">
                <a16:creationId xmlns:a16="http://schemas.microsoft.com/office/drawing/2014/main" id="{5C4AB421-AF0A-7F25-BEDB-4173974235D8}"/>
              </a:ext>
            </a:extLst>
          </p:cNvPr>
          <p:cNvSpPr txBox="1"/>
          <p:nvPr/>
        </p:nvSpPr>
        <p:spPr>
          <a:xfrm>
            <a:off x="3087330" y="3370453"/>
            <a:ext cx="4100050" cy="369332"/>
          </a:xfrm>
          <a:prstGeom prst="rect">
            <a:avLst/>
          </a:prstGeom>
          <a:noFill/>
        </p:spPr>
        <p:txBody>
          <a:bodyPr wrap="square" rtlCol="0">
            <a:spAutoFit/>
          </a:bodyPr>
          <a:lstStyle/>
          <a:p>
            <a:r>
              <a:rPr lang="en-US" dirty="0">
                <a:solidFill>
                  <a:srgbClr val="DFEBF7"/>
                </a:solidFill>
                <a:latin typeface="Franklin Gothic Book" panose="020B0503020102020204" pitchFamily="34" charset="0"/>
              </a:rPr>
              <a:t>3:25 PM</a:t>
            </a:r>
          </a:p>
        </p:txBody>
      </p:sp>
      <p:sp>
        <p:nvSpPr>
          <p:cNvPr id="10" name="TextBox 9">
            <a:extLst>
              <a:ext uri="{FF2B5EF4-FFF2-40B4-BE49-F238E27FC236}">
                <a16:creationId xmlns:a16="http://schemas.microsoft.com/office/drawing/2014/main" id="{962DC395-3415-ECCD-D776-5308E177186A}"/>
              </a:ext>
            </a:extLst>
          </p:cNvPr>
          <p:cNvSpPr txBox="1"/>
          <p:nvPr/>
        </p:nvSpPr>
        <p:spPr>
          <a:xfrm>
            <a:off x="3087330" y="4228004"/>
            <a:ext cx="4100050" cy="369332"/>
          </a:xfrm>
          <a:prstGeom prst="rect">
            <a:avLst/>
          </a:prstGeom>
          <a:noFill/>
        </p:spPr>
        <p:txBody>
          <a:bodyPr wrap="square" rtlCol="0">
            <a:spAutoFit/>
          </a:bodyPr>
          <a:lstStyle/>
          <a:p>
            <a:r>
              <a:rPr lang="en-US" dirty="0">
                <a:solidFill>
                  <a:srgbClr val="DFEBF7"/>
                </a:solidFill>
                <a:latin typeface="Franklin Gothic Book" panose="020B0503020102020204" pitchFamily="34" charset="0"/>
              </a:rPr>
              <a:t>3:35 PM</a:t>
            </a:r>
          </a:p>
        </p:txBody>
      </p:sp>
      <p:sp>
        <p:nvSpPr>
          <p:cNvPr id="11" name="TextBox 10">
            <a:extLst>
              <a:ext uri="{FF2B5EF4-FFF2-40B4-BE49-F238E27FC236}">
                <a16:creationId xmlns:a16="http://schemas.microsoft.com/office/drawing/2014/main" id="{D54C5D14-E8DC-F10B-B265-3961CE94BD48}"/>
              </a:ext>
            </a:extLst>
          </p:cNvPr>
          <p:cNvSpPr txBox="1"/>
          <p:nvPr/>
        </p:nvSpPr>
        <p:spPr>
          <a:xfrm>
            <a:off x="3087330" y="5085555"/>
            <a:ext cx="4100050" cy="369332"/>
          </a:xfrm>
          <a:prstGeom prst="rect">
            <a:avLst/>
          </a:prstGeom>
          <a:noFill/>
        </p:spPr>
        <p:txBody>
          <a:bodyPr wrap="square" rtlCol="0">
            <a:spAutoFit/>
          </a:bodyPr>
          <a:lstStyle/>
          <a:p>
            <a:r>
              <a:rPr lang="en-US" dirty="0">
                <a:solidFill>
                  <a:srgbClr val="DFEBF7"/>
                </a:solidFill>
                <a:latin typeface="Franklin Gothic Book" panose="020B0503020102020204" pitchFamily="34" charset="0"/>
              </a:rPr>
              <a:t>3:45 PM</a:t>
            </a:r>
          </a:p>
        </p:txBody>
      </p:sp>
      <p:sp>
        <p:nvSpPr>
          <p:cNvPr id="13" name="TextBox 12">
            <a:extLst>
              <a:ext uri="{FF2B5EF4-FFF2-40B4-BE49-F238E27FC236}">
                <a16:creationId xmlns:a16="http://schemas.microsoft.com/office/drawing/2014/main" id="{7ADEB247-C42B-55BD-A0DF-B768BDFA782A}"/>
              </a:ext>
            </a:extLst>
          </p:cNvPr>
          <p:cNvSpPr txBox="1"/>
          <p:nvPr/>
        </p:nvSpPr>
        <p:spPr>
          <a:xfrm>
            <a:off x="3087330" y="5943103"/>
            <a:ext cx="4100050" cy="369332"/>
          </a:xfrm>
          <a:prstGeom prst="rect">
            <a:avLst/>
          </a:prstGeom>
          <a:noFill/>
        </p:spPr>
        <p:txBody>
          <a:bodyPr wrap="square" rtlCol="0">
            <a:spAutoFit/>
          </a:bodyPr>
          <a:lstStyle/>
          <a:p>
            <a:r>
              <a:rPr lang="en-US">
                <a:solidFill>
                  <a:srgbClr val="DFEBF7"/>
                </a:solidFill>
                <a:latin typeface="Franklin Gothic Book" panose="020B0503020102020204" pitchFamily="34" charset="0"/>
              </a:rPr>
              <a:t>4:00 PM</a:t>
            </a:r>
          </a:p>
        </p:txBody>
      </p:sp>
      <p:sp>
        <p:nvSpPr>
          <p:cNvPr id="14" name="TextBox 13">
            <a:extLst>
              <a:ext uri="{FF2B5EF4-FFF2-40B4-BE49-F238E27FC236}">
                <a16:creationId xmlns:a16="http://schemas.microsoft.com/office/drawing/2014/main" id="{C2BC3CB3-A85A-0010-ABC6-6749FAED4FF4}"/>
              </a:ext>
            </a:extLst>
          </p:cNvPr>
          <p:cNvSpPr txBox="1"/>
          <p:nvPr/>
        </p:nvSpPr>
        <p:spPr>
          <a:xfrm>
            <a:off x="4606692" y="629357"/>
            <a:ext cx="4951977" cy="553998"/>
          </a:xfrm>
          <a:prstGeom prst="rect">
            <a:avLst/>
          </a:prstGeom>
          <a:noFill/>
        </p:spPr>
        <p:txBody>
          <a:bodyPr wrap="square" lIns="91440" tIns="45720" rIns="91440" bIns="45720" rtlCol="0" anchor="t">
            <a:spAutoFit/>
          </a:bodyPr>
          <a:lstStyle/>
          <a:p>
            <a:r>
              <a:rPr lang="en-US" sz="1600" dirty="0">
                <a:solidFill>
                  <a:srgbClr val="DFEBF7"/>
                </a:solidFill>
                <a:latin typeface="Franklin Gothic Book"/>
              </a:rPr>
              <a:t>Welcome</a:t>
            </a:r>
          </a:p>
          <a:p>
            <a:r>
              <a:rPr lang="en-US" sz="1400" i="1" dirty="0">
                <a:solidFill>
                  <a:schemeClr val="bg1"/>
                </a:solidFill>
                <a:latin typeface="Franklin Gothic Book"/>
              </a:rPr>
              <a:t>Dr. Beth Beaudin-Seiler, Altarum Healthcare Value Hub</a:t>
            </a:r>
          </a:p>
        </p:txBody>
      </p:sp>
      <p:sp>
        <p:nvSpPr>
          <p:cNvPr id="15" name="TextBox 14">
            <a:extLst>
              <a:ext uri="{FF2B5EF4-FFF2-40B4-BE49-F238E27FC236}">
                <a16:creationId xmlns:a16="http://schemas.microsoft.com/office/drawing/2014/main" id="{767A3C0E-A3C2-655C-268B-6F603D22C453}"/>
              </a:ext>
            </a:extLst>
          </p:cNvPr>
          <p:cNvSpPr txBox="1"/>
          <p:nvPr/>
        </p:nvSpPr>
        <p:spPr>
          <a:xfrm>
            <a:off x="4606692" y="1486908"/>
            <a:ext cx="6444766" cy="553998"/>
          </a:xfrm>
          <a:prstGeom prst="rect">
            <a:avLst/>
          </a:prstGeom>
          <a:noFill/>
        </p:spPr>
        <p:txBody>
          <a:bodyPr wrap="square" rtlCol="0">
            <a:spAutoFit/>
          </a:bodyPr>
          <a:lstStyle/>
          <a:p>
            <a:r>
              <a:rPr lang="en-US" sz="1600" dirty="0">
                <a:solidFill>
                  <a:srgbClr val="DFEBF7"/>
                </a:solidFill>
                <a:latin typeface="Franklin Gothic Book" panose="020B0503020102020204" pitchFamily="34" charset="0"/>
              </a:rPr>
              <a:t>An Introduction to the Consumer Healthcare Experience State Survey</a:t>
            </a:r>
          </a:p>
          <a:p>
            <a:r>
              <a:rPr lang="en-US" sz="1400" i="1" dirty="0">
                <a:solidFill>
                  <a:schemeClr val="bg1"/>
                </a:solidFill>
                <a:latin typeface="Franklin Gothic Book"/>
              </a:rPr>
              <a:t>Dr. Beth Beaudin-Seiler, Altarum Healthcare Value Hub</a:t>
            </a:r>
          </a:p>
        </p:txBody>
      </p:sp>
      <p:sp>
        <p:nvSpPr>
          <p:cNvPr id="16" name="TextBox 15">
            <a:extLst>
              <a:ext uri="{FF2B5EF4-FFF2-40B4-BE49-F238E27FC236}">
                <a16:creationId xmlns:a16="http://schemas.microsoft.com/office/drawing/2014/main" id="{78F50593-72F5-D093-A41D-EAAB27FE5747}"/>
              </a:ext>
            </a:extLst>
          </p:cNvPr>
          <p:cNvSpPr txBox="1"/>
          <p:nvPr/>
        </p:nvSpPr>
        <p:spPr>
          <a:xfrm>
            <a:off x="4606692" y="2344459"/>
            <a:ext cx="6025865" cy="800219"/>
          </a:xfrm>
          <a:prstGeom prst="rect">
            <a:avLst/>
          </a:prstGeom>
          <a:noFill/>
        </p:spPr>
        <p:txBody>
          <a:bodyPr wrap="square" rtlCol="0">
            <a:spAutoFit/>
          </a:bodyPr>
          <a:lstStyle/>
          <a:p>
            <a:r>
              <a:rPr lang="en-US" sz="1600" dirty="0">
                <a:solidFill>
                  <a:srgbClr val="DFEBF7"/>
                </a:solidFill>
                <a:latin typeface="Franklin Gothic Book" panose="020B0503020102020204" pitchFamily="34" charset="0"/>
              </a:rPr>
              <a:t>Using CHESS for Academic Research: Connecting Rurality to Healthcare Access Disparities using CHESS</a:t>
            </a:r>
          </a:p>
          <a:p>
            <a:r>
              <a:rPr lang="en-US" sz="1400" i="1" dirty="0">
                <a:solidFill>
                  <a:schemeClr val="bg1"/>
                </a:solidFill>
                <a:latin typeface="Franklin Gothic Book" panose="020B0503020102020204" pitchFamily="34" charset="0"/>
              </a:rPr>
              <a:t>Patrick Kuehl, Cornell</a:t>
            </a:r>
          </a:p>
        </p:txBody>
      </p:sp>
      <p:sp>
        <p:nvSpPr>
          <p:cNvPr id="17" name="TextBox 16">
            <a:extLst>
              <a:ext uri="{FF2B5EF4-FFF2-40B4-BE49-F238E27FC236}">
                <a16:creationId xmlns:a16="http://schemas.microsoft.com/office/drawing/2014/main" id="{F8DBD861-F73D-6EA7-1A3E-87FFE1018EDD}"/>
              </a:ext>
            </a:extLst>
          </p:cNvPr>
          <p:cNvSpPr txBox="1"/>
          <p:nvPr/>
        </p:nvSpPr>
        <p:spPr>
          <a:xfrm>
            <a:off x="4606692" y="3370453"/>
            <a:ext cx="5137075" cy="553998"/>
          </a:xfrm>
          <a:prstGeom prst="rect">
            <a:avLst/>
          </a:prstGeom>
          <a:noFill/>
        </p:spPr>
        <p:txBody>
          <a:bodyPr wrap="square" rtlCol="0">
            <a:spAutoFit/>
          </a:bodyPr>
          <a:lstStyle/>
          <a:p>
            <a:r>
              <a:rPr lang="en-US" sz="1600" dirty="0">
                <a:solidFill>
                  <a:srgbClr val="DFEBF7"/>
                </a:solidFill>
                <a:latin typeface="Franklin Gothic Book" panose="020B0503020102020204" pitchFamily="34" charset="0"/>
              </a:rPr>
              <a:t>Using CHESS data in policy and healthcare benchmarking</a:t>
            </a:r>
          </a:p>
          <a:p>
            <a:r>
              <a:rPr lang="en-US" sz="1400" i="1" dirty="0">
                <a:solidFill>
                  <a:schemeClr val="bg1"/>
                </a:solidFill>
                <a:latin typeface="Franklin Gothic Book" panose="020B0503020102020204" pitchFamily="34" charset="0"/>
              </a:rPr>
              <a:t>Dr. Alexander Reger, Connecticut Office of Health Strategy</a:t>
            </a:r>
          </a:p>
        </p:txBody>
      </p:sp>
      <p:sp>
        <p:nvSpPr>
          <p:cNvPr id="18" name="TextBox 17">
            <a:extLst>
              <a:ext uri="{FF2B5EF4-FFF2-40B4-BE49-F238E27FC236}">
                <a16:creationId xmlns:a16="http://schemas.microsoft.com/office/drawing/2014/main" id="{88880F93-E46A-D59C-9597-F8F5A9640F68}"/>
              </a:ext>
            </a:extLst>
          </p:cNvPr>
          <p:cNvSpPr txBox="1"/>
          <p:nvPr/>
        </p:nvSpPr>
        <p:spPr>
          <a:xfrm>
            <a:off x="4606692" y="4228004"/>
            <a:ext cx="4951975" cy="553998"/>
          </a:xfrm>
          <a:prstGeom prst="rect">
            <a:avLst/>
          </a:prstGeom>
          <a:noFill/>
        </p:spPr>
        <p:txBody>
          <a:bodyPr wrap="square" rtlCol="0">
            <a:spAutoFit/>
          </a:bodyPr>
          <a:lstStyle/>
          <a:p>
            <a:r>
              <a:rPr lang="en-US" sz="1600" dirty="0">
                <a:solidFill>
                  <a:srgbClr val="DFEBF7"/>
                </a:solidFill>
                <a:latin typeface="Franklin Gothic Book" panose="020B0503020102020204" pitchFamily="34" charset="0"/>
              </a:rPr>
              <a:t>Using CHESS data in advocacy and engagement</a:t>
            </a:r>
          </a:p>
          <a:p>
            <a:r>
              <a:rPr lang="en-US" sz="1400" i="1" dirty="0">
                <a:solidFill>
                  <a:schemeClr val="bg1"/>
                </a:solidFill>
                <a:latin typeface="Franklin Gothic Book" panose="020B0503020102020204" pitchFamily="34" charset="0"/>
              </a:rPr>
              <a:t>Emily Brice, </a:t>
            </a:r>
            <a:r>
              <a:rPr lang="en-US" sz="1400" i="1" dirty="0" err="1">
                <a:solidFill>
                  <a:schemeClr val="bg1"/>
                </a:solidFill>
                <a:latin typeface="Franklin Gothic Book" panose="020B0503020102020204" pitchFamily="34" charset="0"/>
              </a:rPr>
              <a:t>NoHLA</a:t>
            </a:r>
            <a:endParaRPr lang="en-US" sz="1400" i="1" dirty="0">
              <a:solidFill>
                <a:schemeClr val="bg1"/>
              </a:solidFill>
              <a:latin typeface="Franklin Gothic Book" panose="020B0503020102020204" pitchFamily="34" charset="0"/>
            </a:endParaRPr>
          </a:p>
        </p:txBody>
      </p:sp>
      <p:sp>
        <p:nvSpPr>
          <p:cNvPr id="19" name="TextBox 18">
            <a:extLst>
              <a:ext uri="{FF2B5EF4-FFF2-40B4-BE49-F238E27FC236}">
                <a16:creationId xmlns:a16="http://schemas.microsoft.com/office/drawing/2014/main" id="{75DE5A30-11BE-637F-A6AF-4A0A8E5E02F7}"/>
              </a:ext>
            </a:extLst>
          </p:cNvPr>
          <p:cNvSpPr txBox="1"/>
          <p:nvPr/>
        </p:nvSpPr>
        <p:spPr>
          <a:xfrm>
            <a:off x="4606693" y="5085555"/>
            <a:ext cx="4951976" cy="553998"/>
          </a:xfrm>
          <a:prstGeom prst="rect">
            <a:avLst/>
          </a:prstGeom>
          <a:noFill/>
        </p:spPr>
        <p:txBody>
          <a:bodyPr wrap="square" lIns="91440" tIns="45720" rIns="91440" bIns="45720" rtlCol="0" anchor="t">
            <a:spAutoFit/>
          </a:bodyPr>
          <a:lstStyle/>
          <a:p>
            <a:r>
              <a:rPr lang="en-US" sz="1600" dirty="0">
                <a:solidFill>
                  <a:srgbClr val="DFEBF7"/>
                </a:solidFill>
                <a:latin typeface="Franklin Gothic Book"/>
              </a:rPr>
              <a:t>Panel Q&amp;A</a:t>
            </a:r>
          </a:p>
          <a:p>
            <a:r>
              <a:rPr lang="en-US" sz="1400" i="1" dirty="0">
                <a:solidFill>
                  <a:schemeClr val="bg1"/>
                </a:solidFill>
                <a:latin typeface="Franklin Gothic Book"/>
              </a:rPr>
              <a:t>Dr. Beth Beaudin-Seiler, Altarum Healthcare Value Hub</a:t>
            </a:r>
          </a:p>
        </p:txBody>
      </p:sp>
      <p:sp>
        <p:nvSpPr>
          <p:cNvPr id="21" name="TextBox 20">
            <a:extLst>
              <a:ext uri="{FF2B5EF4-FFF2-40B4-BE49-F238E27FC236}">
                <a16:creationId xmlns:a16="http://schemas.microsoft.com/office/drawing/2014/main" id="{3B33AF78-FDAA-C405-BCD4-3595ED0971F7}"/>
              </a:ext>
            </a:extLst>
          </p:cNvPr>
          <p:cNvSpPr txBox="1"/>
          <p:nvPr/>
        </p:nvSpPr>
        <p:spPr>
          <a:xfrm>
            <a:off x="4606693" y="5943103"/>
            <a:ext cx="4100050" cy="338554"/>
          </a:xfrm>
          <a:prstGeom prst="rect">
            <a:avLst/>
          </a:prstGeom>
          <a:noFill/>
        </p:spPr>
        <p:txBody>
          <a:bodyPr wrap="square" rtlCol="0">
            <a:spAutoFit/>
          </a:bodyPr>
          <a:lstStyle/>
          <a:p>
            <a:r>
              <a:rPr lang="en-US" sz="1600">
                <a:solidFill>
                  <a:srgbClr val="DFEBF7"/>
                </a:solidFill>
                <a:latin typeface="Franklin Gothic Book" panose="020B0503020102020204" pitchFamily="34" charset="0"/>
              </a:rPr>
              <a:t>Adjourn</a:t>
            </a:r>
          </a:p>
        </p:txBody>
      </p:sp>
    </p:spTree>
    <p:extLst>
      <p:ext uri="{BB962C8B-B14F-4D97-AF65-F5344CB8AC3E}">
        <p14:creationId xmlns:p14="http://schemas.microsoft.com/office/powerpoint/2010/main" val="291490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FEBF7"/>
        </a:solidFill>
        <a:effectLst/>
      </p:bgPr>
    </p:bg>
    <p:spTree>
      <p:nvGrpSpPr>
        <p:cNvPr id="1" name="">
          <a:extLst>
            <a:ext uri="{FF2B5EF4-FFF2-40B4-BE49-F238E27FC236}">
              <a16:creationId xmlns:a16="http://schemas.microsoft.com/office/drawing/2014/main" id="{DA1C64DE-A571-4EE0-6931-5C27874085CD}"/>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408FC7AE-77D7-501C-2252-6453FF9A5D9B}"/>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DF6F31ED-C3EF-7C2C-751D-2AA7EE190ACA}"/>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6" name="TextBox 25">
            <a:extLst>
              <a:ext uri="{FF2B5EF4-FFF2-40B4-BE49-F238E27FC236}">
                <a16:creationId xmlns:a16="http://schemas.microsoft.com/office/drawing/2014/main" id="{2AEE925A-DEA0-9807-D211-69D08873D381}"/>
              </a:ext>
            </a:extLst>
          </p:cNvPr>
          <p:cNvSpPr txBox="1"/>
          <p:nvPr/>
        </p:nvSpPr>
        <p:spPr>
          <a:xfrm>
            <a:off x="415085" y="1980196"/>
            <a:ext cx="9370142" cy="1446550"/>
          </a:xfrm>
          <a:prstGeom prst="rect">
            <a:avLst/>
          </a:prstGeom>
          <a:noFill/>
        </p:spPr>
        <p:txBody>
          <a:bodyPr wrap="square" rtlCol="0">
            <a:spAutoFit/>
          </a:bodyPr>
          <a:lstStyle/>
          <a:p>
            <a:r>
              <a:rPr lang="en-US" sz="4400" b="1">
                <a:solidFill>
                  <a:srgbClr val="003D56"/>
                </a:solidFill>
                <a:latin typeface="Franklin Gothic Book" panose="020B0503020102020204" pitchFamily="34" charset="0"/>
              </a:rPr>
              <a:t>Introducing the Consumer Healthcare Experience State Survey (CHESS) </a:t>
            </a:r>
          </a:p>
        </p:txBody>
      </p:sp>
      <p:cxnSp>
        <p:nvCxnSpPr>
          <p:cNvPr id="29" name="Straight Connector 28">
            <a:extLst>
              <a:ext uri="{FF2B5EF4-FFF2-40B4-BE49-F238E27FC236}">
                <a16:creationId xmlns:a16="http://schemas.microsoft.com/office/drawing/2014/main" id="{7376ACA3-8D95-FA0E-C3B9-27AE9E6F29A3}"/>
              </a:ext>
            </a:extLst>
          </p:cNvPr>
          <p:cNvCxnSpPr>
            <a:cxnSpLocks/>
          </p:cNvCxnSpPr>
          <p:nvPr/>
        </p:nvCxnSpPr>
        <p:spPr>
          <a:xfrm>
            <a:off x="415085" y="6240534"/>
            <a:ext cx="9633483" cy="0"/>
          </a:xfrm>
          <a:prstGeom prst="line">
            <a:avLst/>
          </a:prstGeom>
          <a:ln w="15875">
            <a:solidFill>
              <a:srgbClr val="003D56"/>
            </a:solidFill>
          </a:ln>
        </p:spPr>
        <p:style>
          <a:lnRef idx="1">
            <a:schemeClr val="accent1"/>
          </a:lnRef>
          <a:fillRef idx="0">
            <a:schemeClr val="accent1"/>
          </a:fillRef>
          <a:effectRef idx="0">
            <a:schemeClr val="accent1"/>
          </a:effectRef>
          <a:fontRef idx="minor">
            <a:schemeClr val="tx1"/>
          </a:fontRef>
        </p:style>
      </p:cxnSp>
      <p:pic>
        <p:nvPicPr>
          <p:cNvPr id="33" name="Picture 32" descr="A blue text on a black background&#10;&#10;AI-generated content may be incorrect.">
            <a:extLst>
              <a:ext uri="{FF2B5EF4-FFF2-40B4-BE49-F238E27FC236}">
                <a16:creationId xmlns:a16="http://schemas.microsoft.com/office/drawing/2014/main" id="{DBEDDCF3-D625-44EA-ABED-E8E2B1BD2E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9752" y="6062834"/>
            <a:ext cx="1467163" cy="355400"/>
          </a:xfrm>
          <a:prstGeom prst="rect">
            <a:avLst/>
          </a:prstGeom>
        </p:spPr>
      </p:pic>
      <p:sp>
        <p:nvSpPr>
          <p:cNvPr id="2" name="TextBox 1">
            <a:extLst>
              <a:ext uri="{FF2B5EF4-FFF2-40B4-BE49-F238E27FC236}">
                <a16:creationId xmlns:a16="http://schemas.microsoft.com/office/drawing/2014/main" id="{40C820E6-193B-D14A-3598-E7275BA8514F}"/>
              </a:ext>
            </a:extLst>
          </p:cNvPr>
          <p:cNvSpPr txBox="1"/>
          <p:nvPr/>
        </p:nvSpPr>
        <p:spPr>
          <a:xfrm>
            <a:off x="415085" y="3426746"/>
            <a:ext cx="4100050" cy="369332"/>
          </a:xfrm>
          <a:prstGeom prst="rect">
            <a:avLst/>
          </a:prstGeom>
          <a:noFill/>
        </p:spPr>
        <p:txBody>
          <a:bodyPr wrap="square" rtlCol="0">
            <a:spAutoFit/>
          </a:bodyPr>
          <a:lstStyle/>
          <a:p>
            <a:r>
              <a:rPr lang="en-US" i="1">
                <a:solidFill>
                  <a:srgbClr val="003D56"/>
                </a:solidFill>
                <a:latin typeface="Franklin Gothic Book" panose="020B0503020102020204" pitchFamily="34" charset="0"/>
              </a:rPr>
              <a:t>Dr. Beth Beaudin-Seiler</a:t>
            </a:r>
          </a:p>
        </p:txBody>
      </p:sp>
    </p:spTree>
    <p:extLst>
      <p:ext uri="{BB962C8B-B14F-4D97-AF65-F5344CB8AC3E}">
        <p14:creationId xmlns:p14="http://schemas.microsoft.com/office/powerpoint/2010/main" val="3111253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DA3F31C-F2C1-F5A0-6AD4-73A11EDC03E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3AA8EF7-BEE0-9C7B-1DA3-F7232C12BEAF}"/>
              </a:ext>
            </a:extLst>
          </p:cNvPr>
          <p:cNvPicPr>
            <a:picLocks noChangeAspect="1"/>
          </p:cNvPicPr>
          <p:nvPr/>
        </p:nvPicPr>
        <p:blipFill>
          <a:blip r:embed="rId3">
            <a:extLst>
              <a:ext uri="{28A0092B-C50C-407E-A947-70E740481C1C}">
                <a14:useLocalDpi xmlns:a14="http://schemas.microsoft.com/office/drawing/2010/main" val="0"/>
              </a:ext>
            </a:extLst>
          </a:blip>
          <a:srcRect l="4114" t="8371" r="4294" b="6357"/>
          <a:stretch>
            <a:fillRect/>
          </a:stretch>
        </p:blipFill>
        <p:spPr>
          <a:xfrm>
            <a:off x="5128550" y="1212362"/>
            <a:ext cx="6697527" cy="4328602"/>
          </a:xfrm>
          <a:prstGeom prst="rect">
            <a:avLst/>
          </a:prstGeom>
        </p:spPr>
      </p:pic>
      <p:grpSp>
        <p:nvGrpSpPr>
          <p:cNvPr id="18" name="Group 17">
            <a:extLst>
              <a:ext uri="{FF2B5EF4-FFF2-40B4-BE49-F238E27FC236}">
                <a16:creationId xmlns:a16="http://schemas.microsoft.com/office/drawing/2014/main" id="{A1E49BB4-E6C3-937A-E506-5776878A27FA}"/>
              </a:ext>
            </a:extLst>
          </p:cNvPr>
          <p:cNvGrpSpPr/>
          <p:nvPr/>
        </p:nvGrpSpPr>
        <p:grpSpPr>
          <a:xfrm>
            <a:off x="8753326" y="5117955"/>
            <a:ext cx="2255595" cy="846017"/>
            <a:chOff x="152397" y="3763926"/>
            <a:chExt cx="2176133" cy="943032"/>
          </a:xfrm>
        </p:grpSpPr>
        <p:sp>
          <p:nvSpPr>
            <p:cNvPr id="12" name="Rectangle 11">
              <a:extLst>
                <a:ext uri="{FF2B5EF4-FFF2-40B4-BE49-F238E27FC236}">
                  <a16:creationId xmlns:a16="http://schemas.microsoft.com/office/drawing/2014/main" id="{3CA25FAD-3FA0-2E75-881A-140650F59150}"/>
                </a:ext>
              </a:extLst>
            </p:cNvPr>
            <p:cNvSpPr/>
            <p:nvPr/>
          </p:nvSpPr>
          <p:spPr>
            <a:xfrm>
              <a:off x="152397" y="3795827"/>
              <a:ext cx="233916" cy="233916"/>
            </a:xfrm>
            <a:prstGeom prst="rect">
              <a:avLst/>
            </a:prstGeom>
            <a:solidFill>
              <a:srgbClr val="045A8D"/>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FCB6E2-DF91-7FB1-714A-EA542891888B}"/>
                </a:ext>
              </a:extLst>
            </p:cNvPr>
            <p:cNvSpPr/>
            <p:nvPr/>
          </p:nvSpPr>
          <p:spPr>
            <a:xfrm>
              <a:off x="152397" y="4123664"/>
              <a:ext cx="233916" cy="233916"/>
            </a:xfrm>
            <a:prstGeom prst="rect">
              <a:avLst/>
            </a:prstGeom>
            <a:solidFill>
              <a:srgbClr val="A6BDDB"/>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E8DF263-B74B-662D-FA01-E95A51C4AD3E}"/>
                </a:ext>
              </a:extLst>
            </p:cNvPr>
            <p:cNvSpPr/>
            <p:nvPr/>
          </p:nvSpPr>
          <p:spPr>
            <a:xfrm>
              <a:off x="152397" y="4451501"/>
              <a:ext cx="233916" cy="233916"/>
            </a:xfrm>
            <a:prstGeom prst="rect">
              <a:avLst/>
            </a:prstGeom>
            <a:solidFill>
              <a:srgbClr val="F0F0F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FAFFBB3-C2B2-B3A8-9A4F-5B04C7EB29A0}"/>
                </a:ext>
              </a:extLst>
            </p:cNvPr>
            <p:cNvSpPr txBox="1"/>
            <p:nvPr/>
          </p:nvSpPr>
          <p:spPr>
            <a:xfrm>
              <a:off x="386313" y="3763926"/>
              <a:ext cx="1942217" cy="276999"/>
            </a:xfrm>
            <a:prstGeom prst="rect">
              <a:avLst/>
            </a:prstGeom>
            <a:noFill/>
          </p:spPr>
          <p:txBody>
            <a:bodyPr wrap="square" rtlCol="0">
              <a:spAutoFit/>
            </a:bodyPr>
            <a:lstStyle/>
            <a:p>
              <a:r>
                <a:rPr lang="en-US" sz="1200">
                  <a:latin typeface="Franklin Gothic Book" panose="020B0503020102020204" pitchFamily="34" charset="0"/>
                </a:rPr>
                <a:t>2018-2024 CHESS </a:t>
              </a:r>
            </a:p>
          </p:txBody>
        </p:sp>
        <p:sp>
          <p:nvSpPr>
            <p:cNvPr id="16" name="TextBox 15">
              <a:extLst>
                <a:ext uri="{FF2B5EF4-FFF2-40B4-BE49-F238E27FC236}">
                  <a16:creationId xmlns:a16="http://schemas.microsoft.com/office/drawing/2014/main" id="{CB7B911E-4DD5-2FB0-CBCF-196BD8A9F520}"/>
                </a:ext>
              </a:extLst>
            </p:cNvPr>
            <p:cNvSpPr txBox="1"/>
            <p:nvPr/>
          </p:nvSpPr>
          <p:spPr>
            <a:xfrm>
              <a:off x="386312" y="4096944"/>
              <a:ext cx="1942217" cy="276999"/>
            </a:xfrm>
            <a:prstGeom prst="rect">
              <a:avLst/>
            </a:prstGeom>
            <a:noFill/>
          </p:spPr>
          <p:txBody>
            <a:bodyPr wrap="square" rtlCol="0">
              <a:spAutoFit/>
            </a:bodyPr>
            <a:lstStyle/>
            <a:p>
              <a:r>
                <a:rPr lang="en-US" sz="1200">
                  <a:latin typeface="Franklin Gothic Book" panose="020B0503020102020204" pitchFamily="34" charset="0"/>
                </a:rPr>
                <a:t>2025-2026 CHESS</a:t>
              </a:r>
            </a:p>
          </p:txBody>
        </p:sp>
        <p:sp>
          <p:nvSpPr>
            <p:cNvPr id="17" name="TextBox 16">
              <a:extLst>
                <a:ext uri="{FF2B5EF4-FFF2-40B4-BE49-F238E27FC236}">
                  <a16:creationId xmlns:a16="http://schemas.microsoft.com/office/drawing/2014/main" id="{C860C1FC-A492-0FDD-0C87-63454BA6C1BD}"/>
                </a:ext>
              </a:extLst>
            </p:cNvPr>
            <p:cNvSpPr txBox="1"/>
            <p:nvPr/>
          </p:nvSpPr>
          <p:spPr>
            <a:xfrm>
              <a:off x="386311" y="4429959"/>
              <a:ext cx="1942217" cy="276999"/>
            </a:xfrm>
            <a:prstGeom prst="rect">
              <a:avLst/>
            </a:prstGeom>
            <a:noFill/>
          </p:spPr>
          <p:txBody>
            <a:bodyPr wrap="square" rtlCol="0">
              <a:spAutoFit/>
            </a:bodyPr>
            <a:lstStyle/>
            <a:p>
              <a:r>
                <a:rPr lang="en-US" sz="1200">
                  <a:latin typeface="Franklin Gothic Book" panose="020B0503020102020204" pitchFamily="34" charset="0"/>
                </a:rPr>
                <a:t>No CHESS – Yet!</a:t>
              </a:r>
            </a:p>
          </p:txBody>
        </p:sp>
      </p:grpSp>
      <p:pic>
        <p:nvPicPr>
          <p:cNvPr id="47" name="Picture 46">
            <a:extLst>
              <a:ext uri="{FF2B5EF4-FFF2-40B4-BE49-F238E27FC236}">
                <a16:creationId xmlns:a16="http://schemas.microsoft.com/office/drawing/2014/main" id="{CC4AC58A-D387-0364-595C-1F1E753F8FDD}"/>
              </a:ext>
            </a:extLst>
          </p:cNvPr>
          <p:cNvPicPr>
            <a:picLocks noChangeAspect="1"/>
          </p:cNvPicPr>
          <p:nvPr/>
        </p:nvPicPr>
        <p:blipFill>
          <a:blip r:embed="rId4"/>
          <a:stretch>
            <a:fillRect/>
          </a:stretch>
        </p:blipFill>
        <p:spPr>
          <a:xfrm>
            <a:off x="734099" y="3520666"/>
            <a:ext cx="2255595" cy="2918129"/>
          </a:xfrm>
          <a:prstGeom prst="rect">
            <a:avLst/>
          </a:prstGeom>
          <a:ln>
            <a:noFill/>
          </a:ln>
          <a:effectLst>
            <a:outerShdw blurRad="292100" dist="139700" dir="2700000" algn="tl" rotWithShape="0">
              <a:srgbClr val="333333">
                <a:alpha val="65000"/>
              </a:srgbClr>
            </a:outerShdw>
          </a:effectLst>
        </p:spPr>
      </p:pic>
      <p:sp>
        <p:nvSpPr>
          <p:cNvPr id="19" name="Date Placeholder 6">
            <a:extLst>
              <a:ext uri="{FF2B5EF4-FFF2-40B4-BE49-F238E27FC236}">
                <a16:creationId xmlns:a16="http://schemas.microsoft.com/office/drawing/2014/main" id="{EB6BDE82-E849-087B-C8D7-F99B18A63761}"/>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Introducing the CHESS | January 7, 2025</a:t>
            </a:r>
          </a:p>
        </p:txBody>
      </p:sp>
      <p:pic>
        <p:nvPicPr>
          <p:cNvPr id="20" name="Picture 19" descr="A blue text on a black background&#10;&#10;AI-generated content may be incorrect.">
            <a:extLst>
              <a:ext uri="{FF2B5EF4-FFF2-40B4-BE49-F238E27FC236}">
                <a16:creationId xmlns:a16="http://schemas.microsoft.com/office/drawing/2014/main" id="{3D39772B-B2FE-97E7-DC26-745F10BECD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914" y="222473"/>
            <a:ext cx="1467163" cy="355400"/>
          </a:xfrm>
          <a:prstGeom prst="rect">
            <a:avLst/>
          </a:prstGeom>
        </p:spPr>
      </p:pic>
      <p:pic>
        <p:nvPicPr>
          <p:cNvPr id="45" name="Picture 44">
            <a:extLst>
              <a:ext uri="{FF2B5EF4-FFF2-40B4-BE49-F238E27FC236}">
                <a16:creationId xmlns:a16="http://schemas.microsoft.com/office/drawing/2014/main" id="{33FA2013-B22C-8550-BF68-BC412E09FED0}"/>
              </a:ext>
            </a:extLst>
          </p:cNvPr>
          <p:cNvPicPr>
            <a:picLocks noChangeAspect="1"/>
          </p:cNvPicPr>
          <p:nvPr/>
        </p:nvPicPr>
        <p:blipFill>
          <a:blip r:embed="rId6"/>
          <a:stretch>
            <a:fillRect/>
          </a:stretch>
        </p:blipFill>
        <p:spPr>
          <a:xfrm>
            <a:off x="2734064" y="1915955"/>
            <a:ext cx="2255594" cy="2913321"/>
          </a:xfrm>
          <a:prstGeom prst="rect">
            <a:avLst/>
          </a:prstGeom>
          <a:ln>
            <a:noFill/>
          </a:ln>
          <a:effectLst>
            <a:outerShdw blurRad="292100" dist="139700" dir="2700000" algn="tl" rotWithShape="0">
              <a:srgbClr val="333333">
                <a:alpha val="65000"/>
              </a:srgbClr>
            </a:outerShdw>
          </a:effectLst>
        </p:spPr>
      </p:pic>
      <p:pic>
        <p:nvPicPr>
          <p:cNvPr id="43" name="Picture 42">
            <a:extLst>
              <a:ext uri="{FF2B5EF4-FFF2-40B4-BE49-F238E27FC236}">
                <a16:creationId xmlns:a16="http://schemas.microsoft.com/office/drawing/2014/main" id="{12ACA672-9BC3-8289-87CC-C0CBA111DC46}"/>
              </a:ext>
            </a:extLst>
          </p:cNvPr>
          <p:cNvPicPr>
            <a:picLocks noChangeAspect="1"/>
          </p:cNvPicPr>
          <p:nvPr/>
        </p:nvPicPr>
        <p:blipFill>
          <a:blip r:embed="rId7"/>
          <a:stretch>
            <a:fillRect/>
          </a:stretch>
        </p:blipFill>
        <p:spPr>
          <a:xfrm>
            <a:off x="734099" y="568786"/>
            <a:ext cx="2076313" cy="26847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0452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D8CD4A-3736-5B02-D463-E47C5DF18A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54A8C9-21E6-A87A-F6C0-190BD19DB8DB}"/>
              </a:ext>
            </a:extLst>
          </p:cNvPr>
          <p:cNvPicPr>
            <a:picLocks noChangeAspect="1"/>
          </p:cNvPicPr>
          <p:nvPr/>
        </p:nvPicPr>
        <p:blipFill>
          <a:blip r:embed="rId3"/>
          <a:stretch>
            <a:fillRect/>
          </a:stretch>
        </p:blipFill>
        <p:spPr>
          <a:xfrm>
            <a:off x="672521" y="526311"/>
            <a:ext cx="4483772" cy="5805377"/>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64A3B72-9A7A-9423-11F2-01F0D520E046}"/>
              </a:ext>
            </a:extLst>
          </p:cNvPr>
          <p:cNvPicPr>
            <a:picLocks noChangeAspect="1"/>
          </p:cNvPicPr>
          <p:nvPr/>
        </p:nvPicPr>
        <p:blipFill>
          <a:blip r:embed="rId4"/>
          <a:stretch>
            <a:fillRect/>
          </a:stretch>
        </p:blipFill>
        <p:spPr>
          <a:xfrm>
            <a:off x="5473738" y="293456"/>
            <a:ext cx="2579275" cy="334287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0B0155E4-CD5E-EB7C-6C89-CBF3993E1063}"/>
              </a:ext>
            </a:extLst>
          </p:cNvPr>
          <p:cNvPicPr>
            <a:picLocks noChangeAspect="1"/>
          </p:cNvPicPr>
          <p:nvPr/>
        </p:nvPicPr>
        <p:blipFill>
          <a:blip r:embed="rId5"/>
          <a:stretch>
            <a:fillRect/>
          </a:stretch>
        </p:blipFill>
        <p:spPr>
          <a:xfrm>
            <a:off x="8289474" y="293457"/>
            <a:ext cx="2575033" cy="3342877"/>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893FF2B8-C87E-FCDA-89FA-C78A45F1DC50}"/>
              </a:ext>
            </a:extLst>
          </p:cNvPr>
          <p:cNvPicPr>
            <a:picLocks noChangeAspect="1"/>
          </p:cNvPicPr>
          <p:nvPr/>
        </p:nvPicPr>
        <p:blipFill>
          <a:blip r:embed="rId6"/>
          <a:stretch>
            <a:fillRect/>
          </a:stretch>
        </p:blipFill>
        <p:spPr>
          <a:xfrm>
            <a:off x="5920305" y="3148429"/>
            <a:ext cx="2582553" cy="3342877"/>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0FA1A4EC-6832-0041-2B9B-AD65ED00F1D4}"/>
              </a:ext>
            </a:extLst>
          </p:cNvPr>
          <p:cNvPicPr>
            <a:picLocks noChangeAspect="1"/>
          </p:cNvPicPr>
          <p:nvPr/>
        </p:nvPicPr>
        <p:blipFill>
          <a:blip r:embed="rId7"/>
          <a:stretch>
            <a:fillRect/>
          </a:stretch>
        </p:blipFill>
        <p:spPr>
          <a:xfrm>
            <a:off x="8739319" y="3148430"/>
            <a:ext cx="2585839" cy="3342877"/>
          </a:xfrm>
          <a:prstGeom prst="rect">
            <a:avLst/>
          </a:prstGeom>
          <a:ln>
            <a:noFill/>
          </a:ln>
          <a:effectLst>
            <a:outerShdw blurRad="292100" dist="139700" dir="2700000" algn="tl" rotWithShape="0">
              <a:srgbClr val="333333">
                <a:alpha val="65000"/>
              </a:srgbClr>
            </a:outerShdw>
          </a:effectLst>
        </p:spPr>
      </p:pic>
      <p:sp>
        <p:nvSpPr>
          <p:cNvPr id="13" name="Date Placeholder 6">
            <a:extLst>
              <a:ext uri="{FF2B5EF4-FFF2-40B4-BE49-F238E27FC236}">
                <a16:creationId xmlns:a16="http://schemas.microsoft.com/office/drawing/2014/main" id="{58EE0DEA-2341-0D74-8A67-67AED4550704}"/>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Introducing the CHESS | January 7, 2025</a:t>
            </a:r>
          </a:p>
        </p:txBody>
      </p:sp>
    </p:spTree>
    <p:extLst>
      <p:ext uri="{BB962C8B-B14F-4D97-AF65-F5344CB8AC3E}">
        <p14:creationId xmlns:p14="http://schemas.microsoft.com/office/powerpoint/2010/main" val="1453985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ACA128-78C6-C6F7-E562-E5187C0B9899}"/>
            </a:ext>
          </a:extLst>
        </p:cNvPr>
        <p:cNvGrpSpPr/>
        <p:nvPr/>
      </p:nvGrpSpPr>
      <p:grpSpPr>
        <a:xfrm>
          <a:off x="0" y="0"/>
          <a:ext cx="0" cy="0"/>
          <a:chOff x="0" y="0"/>
          <a:chExt cx="0" cy="0"/>
        </a:xfrm>
      </p:grpSpPr>
      <p:pic>
        <p:nvPicPr>
          <p:cNvPr id="33" name="Picture 32" descr="A blue text on a black background&#10;&#10;AI-generated content may be incorrect.">
            <a:extLst>
              <a:ext uri="{FF2B5EF4-FFF2-40B4-BE49-F238E27FC236}">
                <a16:creationId xmlns:a16="http://schemas.microsoft.com/office/drawing/2014/main" id="{47E1BA69-F477-C860-64E7-A3ACB0FEE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8914" y="222473"/>
            <a:ext cx="1467163" cy="355400"/>
          </a:xfrm>
          <a:prstGeom prst="rect">
            <a:avLst/>
          </a:prstGeom>
        </p:spPr>
      </p:pic>
      <p:sp>
        <p:nvSpPr>
          <p:cNvPr id="21" name="Date Placeholder 6">
            <a:extLst>
              <a:ext uri="{FF2B5EF4-FFF2-40B4-BE49-F238E27FC236}">
                <a16:creationId xmlns:a16="http://schemas.microsoft.com/office/drawing/2014/main" id="{65A7C883-EAD2-9E72-27BD-CCC8B18598A6}"/>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Introducing the CHESS | January 7, 2025</a:t>
            </a:r>
          </a:p>
        </p:txBody>
      </p:sp>
      <p:pic>
        <p:nvPicPr>
          <p:cNvPr id="25" name="Picture 24">
            <a:extLst>
              <a:ext uri="{FF2B5EF4-FFF2-40B4-BE49-F238E27FC236}">
                <a16:creationId xmlns:a16="http://schemas.microsoft.com/office/drawing/2014/main" id="{17FF9816-38BB-57E9-7DDF-DDC023334A92}"/>
              </a:ext>
            </a:extLst>
          </p:cNvPr>
          <p:cNvPicPr>
            <a:picLocks noChangeAspect="1"/>
          </p:cNvPicPr>
          <p:nvPr/>
        </p:nvPicPr>
        <p:blipFill>
          <a:blip r:embed="rId4"/>
          <a:stretch>
            <a:fillRect/>
          </a:stretch>
        </p:blipFill>
        <p:spPr>
          <a:xfrm>
            <a:off x="350258" y="4037544"/>
            <a:ext cx="6477904" cy="1925541"/>
          </a:xfrm>
          <a:prstGeom prst="rect">
            <a:avLst/>
          </a:prstGeom>
        </p:spPr>
      </p:pic>
      <p:pic>
        <p:nvPicPr>
          <p:cNvPr id="27" name="Picture 26">
            <a:extLst>
              <a:ext uri="{FF2B5EF4-FFF2-40B4-BE49-F238E27FC236}">
                <a16:creationId xmlns:a16="http://schemas.microsoft.com/office/drawing/2014/main" id="{CB4A0B46-EF7F-C969-1B94-7CB473CFAFA5}"/>
              </a:ext>
            </a:extLst>
          </p:cNvPr>
          <p:cNvPicPr>
            <a:picLocks noChangeAspect="1"/>
          </p:cNvPicPr>
          <p:nvPr/>
        </p:nvPicPr>
        <p:blipFill>
          <a:blip r:embed="rId5"/>
          <a:stretch>
            <a:fillRect/>
          </a:stretch>
        </p:blipFill>
        <p:spPr>
          <a:xfrm>
            <a:off x="7107788" y="1210159"/>
            <a:ext cx="4413232" cy="1186006"/>
          </a:xfrm>
          <a:prstGeom prst="rect">
            <a:avLst/>
          </a:prstGeom>
        </p:spPr>
      </p:pic>
      <p:pic>
        <p:nvPicPr>
          <p:cNvPr id="31" name="Picture 30">
            <a:extLst>
              <a:ext uri="{FF2B5EF4-FFF2-40B4-BE49-F238E27FC236}">
                <a16:creationId xmlns:a16="http://schemas.microsoft.com/office/drawing/2014/main" id="{8F38C97E-F99A-E92D-D2AC-93A4193CAD75}"/>
              </a:ext>
            </a:extLst>
          </p:cNvPr>
          <p:cNvPicPr>
            <a:picLocks noChangeAspect="1"/>
          </p:cNvPicPr>
          <p:nvPr/>
        </p:nvPicPr>
        <p:blipFill>
          <a:blip r:embed="rId6"/>
          <a:stretch>
            <a:fillRect/>
          </a:stretch>
        </p:blipFill>
        <p:spPr>
          <a:xfrm>
            <a:off x="7107787" y="2775824"/>
            <a:ext cx="4290315" cy="1186005"/>
          </a:xfrm>
          <a:prstGeom prst="rect">
            <a:avLst/>
          </a:prstGeom>
        </p:spPr>
      </p:pic>
      <p:pic>
        <p:nvPicPr>
          <p:cNvPr id="35" name="Picture 34">
            <a:extLst>
              <a:ext uri="{FF2B5EF4-FFF2-40B4-BE49-F238E27FC236}">
                <a16:creationId xmlns:a16="http://schemas.microsoft.com/office/drawing/2014/main" id="{FE463217-1186-6256-232A-748E07486BBD}"/>
              </a:ext>
            </a:extLst>
          </p:cNvPr>
          <p:cNvPicPr>
            <a:picLocks noChangeAspect="1"/>
          </p:cNvPicPr>
          <p:nvPr/>
        </p:nvPicPr>
        <p:blipFill>
          <a:blip r:embed="rId7"/>
          <a:stretch>
            <a:fillRect/>
          </a:stretch>
        </p:blipFill>
        <p:spPr>
          <a:xfrm>
            <a:off x="7107787" y="4618592"/>
            <a:ext cx="4290315" cy="1265173"/>
          </a:xfrm>
          <a:prstGeom prst="rect">
            <a:avLst/>
          </a:prstGeom>
        </p:spPr>
      </p:pic>
      <p:pic>
        <p:nvPicPr>
          <p:cNvPr id="37" name="Picture 36">
            <a:extLst>
              <a:ext uri="{FF2B5EF4-FFF2-40B4-BE49-F238E27FC236}">
                <a16:creationId xmlns:a16="http://schemas.microsoft.com/office/drawing/2014/main" id="{BE497E81-AE7E-063B-CA74-B49EB6D9AB1E}"/>
              </a:ext>
            </a:extLst>
          </p:cNvPr>
          <p:cNvPicPr>
            <a:picLocks noChangeAspect="1"/>
          </p:cNvPicPr>
          <p:nvPr/>
        </p:nvPicPr>
        <p:blipFill>
          <a:blip r:embed="rId8"/>
          <a:stretch>
            <a:fillRect/>
          </a:stretch>
        </p:blipFill>
        <p:spPr>
          <a:xfrm>
            <a:off x="7107788" y="4407184"/>
            <a:ext cx="1132446" cy="159499"/>
          </a:xfrm>
          <a:prstGeom prst="rect">
            <a:avLst/>
          </a:prstGeom>
        </p:spPr>
      </p:pic>
      <p:pic>
        <p:nvPicPr>
          <p:cNvPr id="39" name="Picture 38">
            <a:extLst>
              <a:ext uri="{FF2B5EF4-FFF2-40B4-BE49-F238E27FC236}">
                <a16:creationId xmlns:a16="http://schemas.microsoft.com/office/drawing/2014/main" id="{52A52263-6F2E-6BF6-18D5-4759D827368B}"/>
              </a:ext>
            </a:extLst>
          </p:cNvPr>
          <p:cNvPicPr>
            <a:picLocks noChangeAspect="1"/>
          </p:cNvPicPr>
          <p:nvPr/>
        </p:nvPicPr>
        <p:blipFill>
          <a:blip r:embed="rId9"/>
          <a:stretch>
            <a:fillRect/>
          </a:stretch>
        </p:blipFill>
        <p:spPr>
          <a:xfrm>
            <a:off x="350258" y="894915"/>
            <a:ext cx="6477904" cy="2896004"/>
          </a:xfrm>
          <a:prstGeom prst="rect">
            <a:avLst/>
          </a:prstGeom>
        </p:spPr>
      </p:pic>
    </p:spTree>
    <p:extLst>
      <p:ext uri="{BB962C8B-B14F-4D97-AF65-F5344CB8AC3E}">
        <p14:creationId xmlns:p14="http://schemas.microsoft.com/office/powerpoint/2010/main" val="3141497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54C82B-FFCC-187B-DB1E-293B2CFBD22E}"/>
            </a:ext>
          </a:extLst>
        </p:cNvPr>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AABFBE5F-3C80-6B55-D2AF-E6363399359C}"/>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pic>
        <p:nvPicPr>
          <p:cNvPr id="33" name="Picture 32" descr="A blue text on a black background&#10;&#10;AI-generated content may be incorrect.">
            <a:extLst>
              <a:ext uri="{FF2B5EF4-FFF2-40B4-BE49-F238E27FC236}">
                <a16:creationId xmlns:a16="http://schemas.microsoft.com/office/drawing/2014/main" id="{13BAC304-4930-7C1F-8F7E-CC614E2975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8914" y="222473"/>
            <a:ext cx="1467163" cy="355400"/>
          </a:xfrm>
          <a:prstGeom prst="rect">
            <a:avLst/>
          </a:prstGeom>
        </p:spPr>
      </p:pic>
      <p:sp>
        <p:nvSpPr>
          <p:cNvPr id="4" name="Date Placeholder 6">
            <a:extLst>
              <a:ext uri="{FF2B5EF4-FFF2-40B4-BE49-F238E27FC236}">
                <a16:creationId xmlns:a16="http://schemas.microsoft.com/office/drawing/2014/main" id="{D6F3688F-2625-EE5A-CE2F-6601B4816C54}"/>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Introducing the CHESS | January 7, 2025</a:t>
            </a:r>
          </a:p>
        </p:txBody>
      </p:sp>
      <p:grpSp>
        <p:nvGrpSpPr>
          <p:cNvPr id="65" name="Group 64">
            <a:extLst>
              <a:ext uri="{FF2B5EF4-FFF2-40B4-BE49-F238E27FC236}">
                <a16:creationId xmlns:a16="http://schemas.microsoft.com/office/drawing/2014/main" id="{B76A79B7-1565-5A76-37F6-1F2D986A5131}"/>
              </a:ext>
            </a:extLst>
          </p:cNvPr>
          <p:cNvGrpSpPr/>
          <p:nvPr/>
        </p:nvGrpSpPr>
        <p:grpSpPr>
          <a:xfrm>
            <a:off x="230177" y="1501297"/>
            <a:ext cx="3572555" cy="3844033"/>
            <a:chOff x="378470" y="1506107"/>
            <a:chExt cx="3572555" cy="3844033"/>
          </a:xfrm>
        </p:grpSpPr>
        <p:grpSp>
          <p:nvGrpSpPr>
            <p:cNvPr id="22" name="Group 21">
              <a:extLst>
                <a:ext uri="{FF2B5EF4-FFF2-40B4-BE49-F238E27FC236}">
                  <a16:creationId xmlns:a16="http://schemas.microsoft.com/office/drawing/2014/main" id="{E6638176-6FD4-0CA3-F2A9-7CD7D37232B2}"/>
                </a:ext>
              </a:extLst>
            </p:cNvPr>
            <p:cNvGrpSpPr/>
            <p:nvPr/>
          </p:nvGrpSpPr>
          <p:grpSpPr>
            <a:xfrm>
              <a:off x="452906" y="1506107"/>
              <a:ext cx="3423683" cy="3303029"/>
              <a:chOff x="789029" y="716454"/>
              <a:chExt cx="3423683" cy="3303029"/>
            </a:xfrm>
          </p:grpSpPr>
          <p:sp>
            <p:nvSpPr>
              <p:cNvPr id="11" name="Oval 10">
                <a:extLst>
                  <a:ext uri="{FF2B5EF4-FFF2-40B4-BE49-F238E27FC236}">
                    <a16:creationId xmlns:a16="http://schemas.microsoft.com/office/drawing/2014/main" id="{B37934C0-3683-BBF8-AB0C-679EA1C5B89B}"/>
                  </a:ext>
                </a:extLst>
              </p:cNvPr>
              <p:cNvSpPr/>
              <p:nvPr/>
            </p:nvSpPr>
            <p:spPr>
              <a:xfrm>
                <a:off x="789029" y="716454"/>
                <a:ext cx="3423683" cy="3225191"/>
              </a:xfrm>
              <a:prstGeom prst="ellipse">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A39552F-1404-B708-84D2-331BBD823AE7}"/>
                  </a:ext>
                </a:extLst>
              </p:cNvPr>
              <p:cNvGrpSpPr/>
              <p:nvPr/>
            </p:nvGrpSpPr>
            <p:grpSpPr>
              <a:xfrm>
                <a:off x="908965" y="988607"/>
                <a:ext cx="3277870" cy="3030876"/>
                <a:chOff x="492378" y="731756"/>
                <a:chExt cx="3277870" cy="3030876"/>
              </a:xfrm>
            </p:grpSpPr>
            <p:grpSp>
              <p:nvGrpSpPr>
                <p:cNvPr id="6" name="Group 5">
                  <a:extLst>
                    <a:ext uri="{FF2B5EF4-FFF2-40B4-BE49-F238E27FC236}">
                      <a16:creationId xmlns:a16="http://schemas.microsoft.com/office/drawing/2014/main" id="{80E04336-97A7-5824-20A7-7BCC83143914}"/>
                    </a:ext>
                  </a:extLst>
                </p:cNvPr>
                <p:cNvGrpSpPr/>
                <p:nvPr/>
              </p:nvGrpSpPr>
              <p:grpSpPr>
                <a:xfrm>
                  <a:off x="492378" y="731756"/>
                  <a:ext cx="1938184" cy="1938184"/>
                  <a:chOff x="863414" y="4048425"/>
                  <a:chExt cx="1938184" cy="1938184"/>
                </a:xfrm>
              </p:grpSpPr>
              <p:pic>
                <p:nvPicPr>
                  <p:cNvPr id="30" name="Picture 29">
                    <a:extLst>
                      <a:ext uri="{FF2B5EF4-FFF2-40B4-BE49-F238E27FC236}">
                        <a16:creationId xmlns:a16="http://schemas.microsoft.com/office/drawing/2014/main" id="{5B7B12C7-3644-BDDA-854F-DA664085A8FA}"/>
                      </a:ext>
                    </a:extLst>
                  </p:cNvPr>
                  <p:cNvPicPr>
                    <a:picLocks noChangeAspect="1"/>
                  </p:cNvPicPr>
                  <p:nvPr/>
                </p:nvPicPr>
                <p:blipFill>
                  <a:blip r:embed="rId4">
                    <a:duotone>
                      <a:schemeClr val="accent5">
                        <a:shade val="45000"/>
                        <a:satMod val="135000"/>
                      </a:schemeClr>
                      <a:prstClr val="white"/>
                    </a:duotone>
                  </a:blip>
                  <a:stretch>
                    <a:fillRect/>
                  </a:stretch>
                </p:blipFill>
                <p:spPr>
                  <a:xfrm>
                    <a:off x="863414" y="4048425"/>
                    <a:ext cx="1938184" cy="1938184"/>
                  </a:xfrm>
                  <a:prstGeom prst="rect">
                    <a:avLst/>
                  </a:prstGeom>
                  <a:ln>
                    <a:noFill/>
                  </a:ln>
                  <a:effectLst>
                    <a:outerShdw blurRad="292100" dist="139700" dir="2700000" algn="tl" rotWithShape="0">
                      <a:srgbClr val="333333">
                        <a:alpha val="65000"/>
                      </a:srgbClr>
                    </a:outerShdw>
                  </a:effectLst>
                </p:spPr>
              </p:pic>
              <p:sp>
                <p:nvSpPr>
                  <p:cNvPr id="31" name="TextBox 30">
                    <a:extLst>
                      <a:ext uri="{FF2B5EF4-FFF2-40B4-BE49-F238E27FC236}">
                        <a16:creationId xmlns:a16="http://schemas.microsoft.com/office/drawing/2014/main" id="{BEB60F33-CDE6-EB4B-4D84-1189BD0D9287}"/>
                      </a:ext>
                    </a:extLst>
                  </p:cNvPr>
                  <p:cNvSpPr txBox="1"/>
                  <p:nvPr/>
                </p:nvSpPr>
                <p:spPr>
                  <a:xfrm>
                    <a:off x="1657391" y="4746404"/>
                    <a:ext cx="613918" cy="307777"/>
                  </a:xfrm>
                  <a:prstGeom prst="rect">
                    <a:avLst/>
                  </a:prstGeom>
                  <a:noFill/>
                  <a:ln>
                    <a:noFill/>
                  </a:ln>
                </p:spPr>
                <p:txBody>
                  <a:bodyPr wrap="square" rtlCol="0">
                    <a:spAutoFit/>
                  </a:bodyPr>
                  <a:lstStyle/>
                  <a:p>
                    <a:r>
                      <a:rPr lang="en-US" sz="1400" b="1">
                        <a:solidFill>
                          <a:srgbClr val="DFEBF7"/>
                        </a:solidFill>
                        <a:latin typeface="Franklin Gothic Book" panose="020B0503020102020204" pitchFamily="34" charset="0"/>
                      </a:rPr>
                      <a:t>31%</a:t>
                    </a:r>
                  </a:p>
                </p:txBody>
              </p:sp>
            </p:grpSp>
            <p:grpSp>
              <p:nvGrpSpPr>
                <p:cNvPr id="5" name="Group 4">
                  <a:extLst>
                    <a:ext uri="{FF2B5EF4-FFF2-40B4-BE49-F238E27FC236}">
                      <a16:creationId xmlns:a16="http://schemas.microsoft.com/office/drawing/2014/main" id="{3F165E42-F840-85C9-6E25-8D9B248414F6}"/>
                    </a:ext>
                  </a:extLst>
                </p:cNvPr>
                <p:cNvGrpSpPr/>
                <p:nvPr/>
              </p:nvGrpSpPr>
              <p:grpSpPr>
                <a:xfrm>
                  <a:off x="1544536" y="1546643"/>
                  <a:ext cx="2225712" cy="2215989"/>
                  <a:chOff x="2350289" y="4086762"/>
                  <a:chExt cx="1936955" cy="1936955"/>
                </a:xfrm>
              </p:grpSpPr>
              <p:pic>
                <p:nvPicPr>
                  <p:cNvPr id="28" name="Picture 27">
                    <a:extLst>
                      <a:ext uri="{FF2B5EF4-FFF2-40B4-BE49-F238E27FC236}">
                        <a16:creationId xmlns:a16="http://schemas.microsoft.com/office/drawing/2014/main" id="{D8F0B3A6-2CCD-1278-EC2A-1FF656A38A4E}"/>
                      </a:ext>
                    </a:extLst>
                  </p:cNvPr>
                  <p:cNvPicPr>
                    <a:picLocks noChangeAspect="1"/>
                  </p:cNvPicPr>
                  <p:nvPr/>
                </p:nvPicPr>
                <p:blipFill>
                  <a:blip r:embed="rId5">
                    <a:duotone>
                      <a:schemeClr val="accent5">
                        <a:shade val="45000"/>
                        <a:satMod val="135000"/>
                      </a:schemeClr>
                      <a:prstClr val="white"/>
                    </a:duotone>
                  </a:blip>
                  <a:stretch>
                    <a:fillRect/>
                  </a:stretch>
                </p:blipFill>
                <p:spPr>
                  <a:xfrm>
                    <a:off x="2350289" y="4086762"/>
                    <a:ext cx="1936955" cy="1936955"/>
                  </a:xfrm>
                  <a:prstGeom prst="rect">
                    <a:avLst/>
                  </a:prstGeom>
                  <a:ln>
                    <a:noFill/>
                  </a:ln>
                  <a:effectLst>
                    <a:outerShdw blurRad="292100" dist="139700" dir="2700000" algn="tl" rotWithShape="0">
                      <a:srgbClr val="333333">
                        <a:alpha val="65000"/>
                      </a:srgbClr>
                    </a:outerShdw>
                  </a:effectLst>
                </p:spPr>
              </p:pic>
              <p:sp>
                <p:nvSpPr>
                  <p:cNvPr id="32" name="TextBox 31">
                    <a:extLst>
                      <a:ext uri="{FF2B5EF4-FFF2-40B4-BE49-F238E27FC236}">
                        <a16:creationId xmlns:a16="http://schemas.microsoft.com/office/drawing/2014/main" id="{27508554-14A4-D3D2-8FC9-8C1E3A68C85A}"/>
                      </a:ext>
                    </a:extLst>
                  </p:cNvPr>
                  <p:cNvSpPr txBox="1"/>
                  <p:nvPr/>
                </p:nvSpPr>
                <p:spPr>
                  <a:xfrm>
                    <a:off x="3121365" y="4760791"/>
                    <a:ext cx="690087" cy="269022"/>
                  </a:xfrm>
                  <a:prstGeom prst="rect">
                    <a:avLst/>
                  </a:prstGeom>
                  <a:noFill/>
                  <a:ln>
                    <a:noFill/>
                  </a:ln>
                </p:spPr>
                <p:txBody>
                  <a:bodyPr wrap="square" rtlCol="0">
                    <a:spAutoFit/>
                  </a:bodyPr>
                  <a:lstStyle/>
                  <a:p>
                    <a:pPr algn="ctr"/>
                    <a:r>
                      <a:rPr lang="en-US" sz="1400" b="1">
                        <a:solidFill>
                          <a:srgbClr val="DFEBF7"/>
                        </a:solidFill>
                        <a:latin typeface="Franklin Gothic Book" panose="020B0503020102020204" pitchFamily="34" charset="0"/>
                      </a:rPr>
                      <a:t>50%</a:t>
                    </a:r>
                  </a:p>
                </p:txBody>
              </p:sp>
            </p:grpSp>
          </p:grpSp>
          <p:sp>
            <p:nvSpPr>
              <p:cNvPr id="19" name="TextBox 18">
                <a:extLst>
                  <a:ext uri="{FF2B5EF4-FFF2-40B4-BE49-F238E27FC236}">
                    <a16:creationId xmlns:a16="http://schemas.microsoft.com/office/drawing/2014/main" id="{5CAC6130-9666-BAF2-1E0F-1FB09D347691}"/>
                  </a:ext>
                </a:extLst>
              </p:cNvPr>
              <p:cNvSpPr txBox="1"/>
              <p:nvPr/>
            </p:nvSpPr>
            <p:spPr>
              <a:xfrm>
                <a:off x="1542649" y="1896476"/>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(2024)</a:t>
                </a:r>
              </a:p>
            </p:txBody>
          </p:sp>
          <p:sp>
            <p:nvSpPr>
              <p:cNvPr id="21" name="TextBox 20">
                <a:extLst>
                  <a:ext uri="{FF2B5EF4-FFF2-40B4-BE49-F238E27FC236}">
                    <a16:creationId xmlns:a16="http://schemas.microsoft.com/office/drawing/2014/main" id="{5313347E-08F8-27D0-22CD-F2D6B0B1ACFD}"/>
                  </a:ext>
                </a:extLst>
              </p:cNvPr>
              <p:cNvSpPr txBox="1"/>
              <p:nvPr/>
            </p:nvSpPr>
            <p:spPr>
              <a:xfrm>
                <a:off x="2825157" y="2782089"/>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(2023)</a:t>
                </a:r>
              </a:p>
            </p:txBody>
          </p:sp>
        </p:grpSp>
        <p:sp>
          <p:nvSpPr>
            <p:cNvPr id="23" name="Rectangle 22">
              <a:extLst>
                <a:ext uri="{FF2B5EF4-FFF2-40B4-BE49-F238E27FC236}">
                  <a16:creationId xmlns:a16="http://schemas.microsoft.com/office/drawing/2014/main" id="{3F833C88-F7B9-C952-B626-28814E3E8B54}"/>
                </a:ext>
              </a:extLst>
            </p:cNvPr>
            <p:cNvSpPr/>
            <p:nvPr/>
          </p:nvSpPr>
          <p:spPr>
            <a:xfrm>
              <a:off x="378470" y="4826920"/>
              <a:ext cx="3572555" cy="523220"/>
            </a:xfrm>
            <a:prstGeom prst="rect">
              <a:avLst/>
            </a:prstGeom>
            <a:noFill/>
          </p:spPr>
          <p:txBody>
            <a:bodyPr wrap="square" lIns="91440" tIns="45720" rIns="91440" bIns="45720">
              <a:spAutoFit/>
            </a:bodyPr>
            <a:lstStyle/>
            <a:p>
              <a:pPr algn="ctr"/>
              <a:r>
                <a:rPr lang="en-US" sz="1400">
                  <a:ln w="0"/>
                  <a:effectLst>
                    <a:outerShdw blurRad="38100" dist="19050" dir="2700000" algn="tl" rotWithShape="0">
                      <a:schemeClr val="dk1">
                        <a:alpha val="40000"/>
                      </a:schemeClr>
                    </a:outerShdw>
                  </a:effectLst>
                  <a:latin typeface="Franklin Gothic Book" panose="020B0503020102020204" pitchFamily="34" charset="0"/>
                </a:rPr>
                <a:t>% of respondents reporting </a:t>
              </a:r>
              <a:r>
                <a:rPr lang="en-US" sz="1400" i="1">
                  <a:ln w="0"/>
                  <a:effectLst>
                    <a:outerShdw blurRad="38100" dist="19050" dir="2700000" algn="tl" rotWithShape="0">
                      <a:schemeClr val="dk1">
                        <a:alpha val="40000"/>
                      </a:schemeClr>
                    </a:outerShdw>
                  </a:effectLst>
                  <a:latin typeface="Franklin Gothic Book" panose="020B0503020102020204" pitchFamily="34" charset="0"/>
                </a:rPr>
                <a:t>any</a:t>
              </a:r>
              <a:r>
                <a:rPr lang="en-US" sz="1400">
                  <a:ln w="0"/>
                  <a:effectLst>
                    <a:outerShdw blurRad="38100" dist="19050" dir="2700000" algn="tl" rotWithShape="0">
                      <a:schemeClr val="dk1">
                        <a:alpha val="40000"/>
                      </a:schemeClr>
                    </a:outerShdw>
                  </a:effectLst>
                  <a:latin typeface="Franklin Gothic Book" panose="020B0503020102020204" pitchFamily="34" charset="0"/>
                </a:rPr>
                <a:t> health care affordability burden</a:t>
              </a:r>
              <a:endParaRPr lang="en-US" sz="1400" b="0" cap="none" spc="0">
                <a:ln w="0"/>
                <a:solidFill>
                  <a:schemeClr val="tx1"/>
                </a:solidFill>
                <a:effectLst>
                  <a:outerShdw blurRad="38100" dist="19050" dir="2700000" algn="tl" rotWithShape="0">
                    <a:schemeClr val="dk1">
                      <a:alpha val="40000"/>
                    </a:schemeClr>
                  </a:outerShdw>
                </a:effectLst>
                <a:latin typeface="Franklin Gothic Book" panose="020B0503020102020204" pitchFamily="34" charset="0"/>
              </a:endParaRPr>
            </a:p>
          </p:txBody>
        </p:sp>
      </p:grpSp>
      <p:grpSp>
        <p:nvGrpSpPr>
          <p:cNvPr id="66" name="Group 65">
            <a:extLst>
              <a:ext uri="{FF2B5EF4-FFF2-40B4-BE49-F238E27FC236}">
                <a16:creationId xmlns:a16="http://schemas.microsoft.com/office/drawing/2014/main" id="{1913C388-49B5-B0AA-ACA0-CF1D1BC30FA3}"/>
              </a:ext>
            </a:extLst>
          </p:cNvPr>
          <p:cNvGrpSpPr/>
          <p:nvPr/>
        </p:nvGrpSpPr>
        <p:grpSpPr>
          <a:xfrm>
            <a:off x="4142247" y="1501297"/>
            <a:ext cx="3882424" cy="3733111"/>
            <a:chOff x="4134991" y="1509308"/>
            <a:chExt cx="3882424" cy="3733111"/>
          </a:xfrm>
        </p:grpSpPr>
        <p:grpSp>
          <p:nvGrpSpPr>
            <p:cNvPr id="17" name="Group 16">
              <a:extLst>
                <a:ext uri="{FF2B5EF4-FFF2-40B4-BE49-F238E27FC236}">
                  <a16:creationId xmlns:a16="http://schemas.microsoft.com/office/drawing/2014/main" id="{0B5CEC8A-97AA-312E-CACB-9C3E8820CA7E}"/>
                </a:ext>
              </a:extLst>
            </p:cNvPr>
            <p:cNvGrpSpPr/>
            <p:nvPr/>
          </p:nvGrpSpPr>
          <p:grpSpPr>
            <a:xfrm>
              <a:off x="4364362" y="1509308"/>
              <a:ext cx="3423683" cy="3225191"/>
              <a:chOff x="5625482" y="2250952"/>
              <a:chExt cx="3423683" cy="3225191"/>
            </a:xfrm>
          </p:grpSpPr>
          <p:grpSp>
            <p:nvGrpSpPr>
              <p:cNvPr id="14" name="Group 13">
                <a:extLst>
                  <a:ext uri="{FF2B5EF4-FFF2-40B4-BE49-F238E27FC236}">
                    <a16:creationId xmlns:a16="http://schemas.microsoft.com/office/drawing/2014/main" id="{CE0B16FF-7D20-04BE-41AD-FD01AA6F7862}"/>
                  </a:ext>
                </a:extLst>
              </p:cNvPr>
              <p:cNvGrpSpPr/>
              <p:nvPr/>
            </p:nvGrpSpPr>
            <p:grpSpPr>
              <a:xfrm>
                <a:off x="5625482" y="2250952"/>
                <a:ext cx="3423683" cy="3225191"/>
                <a:chOff x="7668812" y="794292"/>
                <a:chExt cx="3423683" cy="3225191"/>
              </a:xfrm>
            </p:grpSpPr>
            <p:sp>
              <p:nvSpPr>
                <p:cNvPr id="12" name="Oval 11">
                  <a:extLst>
                    <a:ext uri="{FF2B5EF4-FFF2-40B4-BE49-F238E27FC236}">
                      <a16:creationId xmlns:a16="http://schemas.microsoft.com/office/drawing/2014/main" id="{A8B9FF95-6874-D0CE-11C7-F43BDC3EFE27}"/>
                    </a:ext>
                  </a:extLst>
                </p:cNvPr>
                <p:cNvSpPr/>
                <p:nvPr/>
              </p:nvSpPr>
              <p:spPr>
                <a:xfrm>
                  <a:off x="7668812" y="794292"/>
                  <a:ext cx="3423683" cy="3225191"/>
                </a:xfrm>
                <a:prstGeom prst="ellipse">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4A663B24-D7A9-28E5-8D0C-2893D8C28F6A}"/>
                    </a:ext>
                  </a:extLst>
                </p:cNvPr>
                <p:cNvGrpSpPr/>
                <p:nvPr/>
              </p:nvGrpSpPr>
              <p:grpSpPr>
                <a:xfrm>
                  <a:off x="7823973" y="1547064"/>
                  <a:ext cx="1743989" cy="1938184"/>
                  <a:chOff x="1050406" y="697180"/>
                  <a:chExt cx="1437968" cy="1437968"/>
                </a:xfrm>
              </p:grpSpPr>
              <p:pic>
                <p:nvPicPr>
                  <p:cNvPr id="20" name="Picture 19">
                    <a:extLst>
                      <a:ext uri="{FF2B5EF4-FFF2-40B4-BE49-F238E27FC236}">
                        <a16:creationId xmlns:a16="http://schemas.microsoft.com/office/drawing/2014/main" id="{4CBA870D-ADF8-5580-FE7E-8C69D0F6229B}"/>
                      </a:ext>
                    </a:extLst>
                  </p:cNvPr>
                  <p:cNvPicPr>
                    <a:picLocks noChangeAspect="1"/>
                  </p:cNvPicPr>
                  <p:nvPr/>
                </p:nvPicPr>
                <p:blipFill>
                  <a:blip r:embed="rId6">
                    <a:duotone>
                      <a:schemeClr val="accent5">
                        <a:shade val="45000"/>
                        <a:satMod val="135000"/>
                      </a:schemeClr>
                      <a:prstClr val="white"/>
                    </a:duotone>
                  </a:blip>
                  <a:stretch>
                    <a:fillRect/>
                  </a:stretch>
                </p:blipFill>
                <p:spPr>
                  <a:xfrm>
                    <a:off x="1050406" y="697180"/>
                    <a:ext cx="1437968" cy="1437968"/>
                  </a:xfrm>
                  <a:prstGeom prst="rect">
                    <a:avLst/>
                  </a:prstGeom>
                  <a:ln>
                    <a:noFill/>
                  </a:ln>
                  <a:effectLst>
                    <a:outerShdw blurRad="292100" dist="139700" dir="2700000" algn="tl" rotWithShape="0">
                      <a:srgbClr val="333333">
                        <a:alpha val="65000"/>
                      </a:srgbClr>
                    </a:outerShdw>
                  </a:effectLst>
                </p:spPr>
              </p:pic>
              <p:sp>
                <p:nvSpPr>
                  <p:cNvPr id="35" name="TextBox 34">
                    <a:extLst>
                      <a:ext uri="{FF2B5EF4-FFF2-40B4-BE49-F238E27FC236}">
                        <a16:creationId xmlns:a16="http://schemas.microsoft.com/office/drawing/2014/main" id="{30FF3E1B-02D3-0387-BA45-374764D454DF}"/>
                      </a:ext>
                    </a:extLst>
                  </p:cNvPr>
                  <p:cNvSpPr txBox="1"/>
                  <p:nvPr/>
                </p:nvSpPr>
                <p:spPr>
                  <a:xfrm>
                    <a:off x="1319331" y="1274227"/>
                    <a:ext cx="690087" cy="228344"/>
                  </a:xfrm>
                  <a:prstGeom prst="rect">
                    <a:avLst/>
                  </a:prstGeom>
                  <a:noFill/>
                </p:spPr>
                <p:txBody>
                  <a:bodyPr wrap="square" rtlCol="0">
                    <a:spAutoFit/>
                  </a:bodyPr>
                  <a:lstStyle/>
                  <a:p>
                    <a:pPr algn="ctr"/>
                    <a:r>
                      <a:rPr lang="en-US" sz="1400" b="1">
                        <a:solidFill>
                          <a:srgbClr val="DFEBF7"/>
                        </a:solidFill>
                        <a:latin typeface="Franklin Gothic Book" panose="020B0503020102020204" pitchFamily="34" charset="0"/>
                      </a:rPr>
                      <a:t>18%</a:t>
                    </a:r>
                  </a:p>
                </p:txBody>
              </p:sp>
            </p:grpSp>
            <p:grpSp>
              <p:nvGrpSpPr>
                <p:cNvPr id="7" name="Group 6">
                  <a:extLst>
                    <a:ext uri="{FF2B5EF4-FFF2-40B4-BE49-F238E27FC236}">
                      <a16:creationId xmlns:a16="http://schemas.microsoft.com/office/drawing/2014/main" id="{1FD2B3F7-4475-1236-F717-8897D4AD3F54}"/>
                    </a:ext>
                  </a:extLst>
                </p:cNvPr>
                <p:cNvGrpSpPr/>
                <p:nvPr/>
              </p:nvGrpSpPr>
              <p:grpSpPr>
                <a:xfrm>
                  <a:off x="9224848" y="1652306"/>
                  <a:ext cx="1743988" cy="1659894"/>
                  <a:chOff x="2347606" y="886693"/>
                  <a:chExt cx="1356852" cy="1356852"/>
                </a:xfrm>
              </p:grpSpPr>
              <p:pic>
                <p:nvPicPr>
                  <p:cNvPr id="24" name="Picture 23">
                    <a:extLst>
                      <a:ext uri="{FF2B5EF4-FFF2-40B4-BE49-F238E27FC236}">
                        <a16:creationId xmlns:a16="http://schemas.microsoft.com/office/drawing/2014/main" id="{85BAC6B5-1CCD-A97E-31C3-2B96A6071F28}"/>
                      </a:ext>
                    </a:extLst>
                  </p:cNvPr>
                  <p:cNvPicPr>
                    <a:picLocks noChangeAspect="1"/>
                  </p:cNvPicPr>
                  <p:nvPr/>
                </p:nvPicPr>
                <p:blipFill>
                  <a:blip r:embed="rId7">
                    <a:duotone>
                      <a:schemeClr val="accent5">
                        <a:shade val="45000"/>
                        <a:satMod val="135000"/>
                      </a:schemeClr>
                      <a:prstClr val="white"/>
                    </a:duotone>
                  </a:blip>
                  <a:stretch>
                    <a:fillRect/>
                  </a:stretch>
                </p:blipFill>
                <p:spPr>
                  <a:xfrm>
                    <a:off x="2347606" y="886693"/>
                    <a:ext cx="1356852" cy="1356852"/>
                  </a:xfrm>
                  <a:prstGeom prst="rect">
                    <a:avLst/>
                  </a:prstGeom>
                  <a:ln>
                    <a:noFill/>
                  </a:ln>
                  <a:effectLst>
                    <a:outerShdw blurRad="292100" dist="139700" dir="2700000" algn="tl" rotWithShape="0">
                      <a:srgbClr val="333333">
                        <a:alpha val="65000"/>
                      </a:srgbClr>
                    </a:outerShdw>
                  </a:effectLst>
                </p:spPr>
              </p:pic>
              <p:sp>
                <p:nvSpPr>
                  <p:cNvPr id="34" name="TextBox 33">
                    <a:extLst>
                      <a:ext uri="{FF2B5EF4-FFF2-40B4-BE49-F238E27FC236}">
                        <a16:creationId xmlns:a16="http://schemas.microsoft.com/office/drawing/2014/main" id="{904C528A-FBA2-6C38-B176-6C0AA3C5E881}"/>
                      </a:ext>
                    </a:extLst>
                  </p:cNvPr>
                  <p:cNvSpPr txBox="1"/>
                  <p:nvPr/>
                </p:nvSpPr>
                <p:spPr>
                  <a:xfrm>
                    <a:off x="2709588" y="1320586"/>
                    <a:ext cx="690087" cy="251587"/>
                  </a:xfrm>
                  <a:prstGeom prst="rect">
                    <a:avLst/>
                  </a:prstGeom>
                  <a:noFill/>
                </p:spPr>
                <p:txBody>
                  <a:bodyPr wrap="square" rtlCol="0">
                    <a:spAutoFit/>
                  </a:bodyPr>
                  <a:lstStyle/>
                  <a:p>
                    <a:pPr algn="ctr"/>
                    <a:r>
                      <a:rPr lang="en-US" sz="1400" b="1">
                        <a:solidFill>
                          <a:srgbClr val="DFEBF7"/>
                        </a:solidFill>
                        <a:latin typeface="Franklin Gothic Book" panose="020B0503020102020204" pitchFamily="34" charset="0"/>
                      </a:rPr>
                      <a:t>35%</a:t>
                    </a:r>
                  </a:p>
                </p:txBody>
              </p:sp>
            </p:grpSp>
          </p:grpSp>
          <p:sp>
            <p:nvSpPr>
              <p:cNvPr id="15" name="TextBox 14">
                <a:extLst>
                  <a:ext uri="{FF2B5EF4-FFF2-40B4-BE49-F238E27FC236}">
                    <a16:creationId xmlns:a16="http://schemas.microsoft.com/office/drawing/2014/main" id="{7D472AE3-6834-1FED-70F2-3113978412FA}"/>
                  </a:ext>
                </a:extLst>
              </p:cNvPr>
              <p:cNvSpPr txBox="1"/>
              <p:nvPr/>
            </p:nvSpPr>
            <p:spPr>
              <a:xfrm>
                <a:off x="6127414" y="3995985"/>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(2022)</a:t>
                </a:r>
              </a:p>
            </p:txBody>
          </p:sp>
          <p:sp>
            <p:nvSpPr>
              <p:cNvPr id="16" name="TextBox 15">
                <a:extLst>
                  <a:ext uri="{FF2B5EF4-FFF2-40B4-BE49-F238E27FC236}">
                    <a16:creationId xmlns:a16="http://schemas.microsoft.com/office/drawing/2014/main" id="{B3F96F47-F477-B118-1F24-4673F5D8FD8D}"/>
                  </a:ext>
                </a:extLst>
              </p:cNvPr>
              <p:cNvSpPr txBox="1"/>
              <p:nvPr/>
            </p:nvSpPr>
            <p:spPr>
              <a:xfrm>
                <a:off x="7671797" y="3859915"/>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(2023)</a:t>
                </a:r>
              </a:p>
            </p:txBody>
          </p:sp>
        </p:grpSp>
        <p:sp>
          <p:nvSpPr>
            <p:cNvPr id="25" name="Rectangle 24">
              <a:extLst>
                <a:ext uri="{FF2B5EF4-FFF2-40B4-BE49-F238E27FC236}">
                  <a16:creationId xmlns:a16="http://schemas.microsoft.com/office/drawing/2014/main" id="{D46FB383-B6E9-3AB1-4284-BBA8699EA754}"/>
                </a:ext>
              </a:extLst>
            </p:cNvPr>
            <p:cNvSpPr/>
            <p:nvPr/>
          </p:nvSpPr>
          <p:spPr>
            <a:xfrm>
              <a:off x="4134991" y="4934642"/>
              <a:ext cx="3882424" cy="307777"/>
            </a:xfrm>
            <a:prstGeom prst="rect">
              <a:avLst/>
            </a:prstGeom>
            <a:noFill/>
          </p:spPr>
          <p:txBody>
            <a:bodyPr wrap="square" lIns="91440" tIns="45720" rIns="91440" bIns="45720">
              <a:spAutoFit/>
            </a:bodyPr>
            <a:lstStyle/>
            <a:p>
              <a:pPr algn="ctr"/>
              <a:r>
                <a:rPr lang="en-US" sz="1400">
                  <a:ln w="0"/>
                  <a:effectLst>
                    <a:outerShdw blurRad="38100" dist="19050" dir="2700000" algn="tl" rotWithShape="0">
                      <a:schemeClr val="dk1">
                        <a:alpha val="40000"/>
                      </a:schemeClr>
                    </a:outerShdw>
                  </a:effectLst>
                  <a:latin typeface="Franklin Gothic Book" panose="020B0503020102020204" pitchFamily="34" charset="0"/>
                </a:rPr>
                <a:t>% of respondents with outstanding medical debt</a:t>
              </a:r>
              <a:endParaRPr lang="en-US" sz="1400" b="0" cap="none" spc="0">
                <a:ln w="0"/>
                <a:solidFill>
                  <a:schemeClr val="tx1"/>
                </a:solidFill>
                <a:effectLst>
                  <a:outerShdw blurRad="38100" dist="19050" dir="2700000" algn="tl" rotWithShape="0">
                    <a:schemeClr val="dk1">
                      <a:alpha val="40000"/>
                    </a:schemeClr>
                  </a:outerShdw>
                </a:effectLst>
                <a:latin typeface="Franklin Gothic Book" panose="020B0503020102020204" pitchFamily="34" charset="0"/>
              </a:endParaRPr>
            </a:p>
          </p:txBody>
        </p:sp>
      </p:grpSp>
      <p:grpSp>
        <p:nvGrpSpPr>
          <p:cNvPr id="67" name="Group 66">
            <a:extLst>
              <a:ext uri="{FF2B5EF4-FFF2-40B4-BE49-F238E27FC236}">
                <a16:creationId xmlns:a16="http://schemas.microsoft.com/office/drawing/2014/main" id="{68A2A547-9915-E5DD-87CE-9D3FA6B36146}"/>
              </a:ext>
            </a:extLst>
          </p:cNvPr>
          <p:cNvGrpSpPr/>
          <p:nvPr/>
        </p:nvGrpSpPr>
        <p:grpSpPr>
          <a:xfrm>
            <a:off x="8364186" y="1501297"/>
            <a:ext cx="3583708" cy="3837631"/>
            <a:chOff x="8322381" y="1512509"/>
            <a:chExt cx="3583708" cy="3837631"/>
          </a:xfrm>
        </p:grpSpPr>
        <p:grpSp>
          <p:nvGrpSpPr>
            <p:cNvPr id="61" name="Group 60">
              <a:extLst>
                <a:ext uri="{FF2B5EF4-FFF2-40B4-BE49-F238E27FC236}">
                  <a16:creationId xmlns:a16="http://schemas.microsoft.com/office/drawing/2014/main" id="{A5307BCF-5A5A-B64F-8904-2927283C14DF}"/>
                </a:ext>
              </a:extLst>
            </p:cNvPr>
            <p:cNvGrpSpPr/>
            <p:nvPr/>
          </p:nvGrpSpPr>
          <p:grpSpPr>
            <a:xfrm>
              <a:off x="8402394" y="1512509"/>
              <a:ext cx="3423683" cy="3225191"/>
              <a:chOff x="8488577" y="1417845"/>
              <a:chExt cx="3423683" cy="3225191"/>
            </a:xfrm>
          </p:grpSpPr>
          <p:grpSp>
            <p:nvGrpSpPr>
              <p:cNvPr id="27" name="Group 26">
                <a:extLst>
                  <a:ext uri="{FF2B5EF4-FFF2-40B4-BE49-F238E27FC236}">
                    <a16:creationId xmlns:a16="http://schemas.microsoft.com/office/drawing/2014/main" id="{0409BF36-9F4C-6E9A-8B98-0DF2BF5FFBEC}"/>
                  </a:ext>
                </a:extLst>
              </p:cNvPr>
              <p:cNvGrpSpPr/>
              <p:nvPr/>
            </p:nvGrpSpPr>
            <p:grpSpPr>
              <a:xfrm>
                <a:off x="8488577" y="1417845"/>
                <a:ext cx="3423683" cy="3225191"/>
                <a:chOff x="7668812" y="794292"/>
                <a:chExt cx="3423683" cy="3225191"/>
              </a:xfrm>
            </p:grpSpPr>
            <p:sp>
              <p:nvSpPr>
                <p:cNvPr id="39" name="Oval 38">
                  <a:extLst>
                    <a:ext uri="{FF2B5EF4-FFF2-40B4-BE49-F238E27FC236}">
                      <a16:creationId xmlns:a16="http://schemas.microsoft.com/office/drawing/2014/main" id="{5307570E-3FC5-5470-419B-E7CD29E9002D}"/>
                    </a:ext>
                  </a:extLst>
                </p:cNvPr>
                <p:cNvSpPr/>
                <p:nvPr/>
              </p:nvSpPr>
              <p:spPr>
                <a:xfrm>
                  <a:off x="7668812" y="794292"/>
                  <a:ext cx="3423683" cy="3225191"/>
                </a:xfrm>
                <a:prstGeom prst="ellipse">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AE07B561-F43A-B42C-EEF7-C7A7199BA8D2}"/>
                    </a:ext>
                  </a:extLst>
                </p:cNvPr>
                <p:cNvSpPr txBox="1"/>
                <p:nvPr/>
              </p:nvSpPr>
              <p:spPr>
                <a:xfrm>
                  <a:off x="8150129" y="2324844"/>
                  <a:ext cx="836948" cy="307776"/>
                </a:xfrm>
                <a:prstGeom prst="rect">
                  <a:avLst/>
                </a:prstGeom>
                <a:noFill/>
              </p:spPr>
              <p:txBody>
                <a:bodyPr wrap="square" rtlCol="0">
                  <a:spAutoFit/>
                </a:bodyPr>
                <a:lstStyle/>
                <a:p>
                  <a:pPr algn="ctr"/>
                  <a:r>
                    <a:rPr lang="en-US" sz="1400" b="1">
                      <a:solidFill>
                        <a:srgbClr val="DFEBF7"/>
                      </a:solidFill>
                      <a:latin typeface="Franklin Gothic Book" panose="020B0503020102020204" pitchFamily="34" charset="0"/>
                    </a:rPr>
                    <a:t>18%</a:t>
                  </a:r>
                </a:p>
              </p:txBody>
            </p:sp>
            <p:sp>
              <p:nvSpPr>
                <p:cNvPr id="43" name="TextBox 42">
                  <a:extLst>
                    <a:ext uri="{FF2B5EF4-FFF2-40B4-BE49-F238E27FC236}">
                      <a16:creationId xmlns:a16="http://schemas.microsoft.com/office/drawing/2014/main" id="{17462B8F-3924-BAF7-19CC-9D0BC5B06B14}"/>
                    </a:ext>
                  </a:extLst>
                </p:cNvPr>
                <p:cNvSpPr txBox="1"/>
                <p:nvPr/>
              </p:nvSpPr>
              <p:spPr>
                <a:xfrm>
                  <a:off x="9690110" y="2183106"/>
                  <a:ext cx="886982" cy="307777"/>
                </a:xfrm>
                <a:prstGeom prst="rect">
                  <a:avLst/>
                </a:prstGeom>
                <a:noFill/>
              </p:spPr>
              <p:txBody>
                <a:bodyPr wrap="square" rtlCol="0">
                  <a:spAutoFit/>
                </a:bodyPr>
                <a:lstStyle/>
                <a:p>
                  <a:pPr algn="ctr"/>
                  <a:r>
                    <a:rPr lang="en-US" sz="1400" b="1">
                      <a:solidFill>
                        <a:srgbClr val="DFEBF7"/>
                      </a:solidFill>
                      <a:latin typeface="Franklin Gothic Book" panose="020B0503020102020204" pitchFamily="34" charset="0"/>
                    </a:rPr>
                    <a:t>35%</a:t>
                  </a:r>
                </a:p>
              </p:txBody>
            </p:sp>
          </p:grpSp>
          <p:sp>
            <p:nvSpPr>
              <p:cNvPr id="29" name="TextBox 28">
                <a:extLst>
                  <a:ext uri="{FF2B5EF4-FFF2-40B4-BE49-F238E27FC236}">
                    <a16:creationId xmlns:a16="http://schemas.microsoft.com/office/drawing/2014/main" id="{FB47FAF5-76C0-4DEA-78AE-667FED17F5EB}"/>
                  </a:ext>
                </a:extLst>
              </p:cNvPr>
              <p:cNvSpPr txBox="1"/>
              <p:nvPr/>
            </p:nvSpPr>
            <p:spPr>
              <a:xfrm>
                <a:off x="8990509" y="3141612"/>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(2022)</a:t>
                </a:r>
              </a:p>
            </p:txBody>
          </p:sp>
          <p:sp>
            <p:nvSpPr>
              <p:cNvPr id="38" name="TextBox 37">
                <a:extLst>
                  <a:ext uri="{FF2B5EF4-FFF2-40B4-BE49-F238E27FC236}">
                    <a16:creationId xmlns:a16="http://schemas.microsoft.com/office/drawing/2014/main" id="{E803C670-45B9-2C9C-F95D-3924BED9F67B}"/>
                  </a:ext>
                </a:extLst>
              </p:cNvPr>
              <p:cNvSpPr txBox="1"/>
              <p:nvPr/>
            </p:nvSpPr>
            <p:spPr>
              <a:xfrm>
                <a:off x="10534892" y="3016175"/>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(2023)</a:t>
                </a:r>
              </a:p>
            </p:txBody>
          </p:sp>
          <p:pic>
            <p:nvPicPr>
              <p:cNvPr id="53" name="Picture 52">
                <a:extLst>
                  <a:ext uri="{FF2B5EF4-FFF2-40B4-BE49-F238E27FC236}">
                    <a16:creationId xmlns:a16="http://schemas.microsoft.com/office/drawing/2014/main" id="{7D043D2F-78D4-8343-DAB9-45225705832F}"/>
                  </a:ext>
                </a:extLst>
              </p:cNvPr>
              <p:cNvPicPr>
                <a:picLocks noChangeAspect="1"/>
              </p:cNvPicPr>
              <p:nvPr/>
            </p:nvPicPr>
            <p:blipFill>
              <a:blip r:embed="rId8">
                <a:duotone>
                  <a:schemeClr val="accent5">
                    <a:shade val="45000"/>
                    <a:satMod val="135000"/>
                  </a:schemeClr>
                  <a:prstClr val="white"/>
                </a:duotone>
              </a:blip>
              <a:stretch>
                <a:fillRect/>
              </a:stretch>
            </p:blipFill>
            <p:spPr>
              <a:xfrm>
                <a:off x="10215643" y="2250321"/>
                <a:ext cx="1420449" cy="1420449"/>
              </a:xfrm>
              <a:prstGeom prst="rect">
                <a:avLst/>
              </a:prstGeom>
              <a:ln>
                <a:noFill/>
              </a:ln>
              <a:effectLst>
                <a:outerShdw blurRad="292100" dist="139700" dir="2700000" algn="tl" rotWithShape="0">
                  <a:srgbClr val="333333">
                    <a:alpha val="65000"/>
                  </a:srgbClr>
                </a:outerShdw>
              </a:effectLst>
            </p:spPr>
          </p:pic>
          <p:pic>
            <p:nvPicPr>
              <p:cNvPr id="55" name="Picture 54">
                <a:extLst>
                  <a:ext uri="{FF2B5EF4-FFF2-40B4-BE49-F238E27FC236}">
                    <a16:creationId xmlns:a16="http://schemas.microsoft.com/office/drawing/2014/main" id="{12295DDB-69B3-37D0-33D2-4F61C2F7533C}"/>
                  </a:ext>
                </a:extLst>
              </p:cNvPr>
              <p:cNvPicPr>
                <a:picLocks noChangeAspect="1"/>
              </p:cNvPicPr>
              <p:nvPr/>
            </p:nvPicPr>
            <p:blipFill>
              <a:blip r:embed="rId9">
                <a:duotone>
                  <a:schemeClr val="accent5">
                    <a:shade val="45000"/>
                    <a:satMod val="135000"/>
                  </a:schemeClr>
                  <a:prstClr val="white"/>
                </a:duotone>
              </a:blip>
              <a:stretch>
                <a:fillRect/>
              </a:stretch>
            </p:blipFill>
            <p:spPr>
              <a:xfrm>
                <a:off x="8718042" y="2131932"/>
                <a:ext cx="1657225" cy="1657225"/>
              </a:xfrm>
              <a:prstGeom prst="rect">
                <a:avLst/>
              </a:prstGeom>
              <a:ln>
                <a:noFill/>
              </a:ln>
              <a:effectLst>
                <a:outerShdw blurRad="292100" dist="139700" dir="2700000" algn="tl" rotWithShape="0">
                  <a:srgbClr val="333333">
                    <a:alpha val="65000"/>
                  </a:srgbClr>
                </a:outerShdw>
              </a:effectLst>
            </p:spPr>
          </p:pic>
          <p:sp>
            <p:nvSpPr>
              <p:cNvPr id="56" name="TextBox 55">
                <a:extLst>
                  <a:ext uri="{FF2B5EF4-FFF2-40B4-BE49-F238E27FC236}">
                    <a16:creationId xmlns:a16="http://schemas.microsoft.com/office/drawing/2014/main" id="{A8E380F6-7CC3-9807-B0BB-E0048F1D683D}"/>
                  </a:ext>
                </a:extLst>
              </p:cNvPr>
              <p:cNvSpPr txBox="1"/>
              <p:nvPr/>
            </p:nvSpPr>
            <p:spPr>
              <a:xfrm>
                <a:off x="10476208" y="2743899"/>
                <a:ext cx="886982" cy="307777"/>
              </a:xfrm>
              <a:prstGeom prst="rect">
                <a:avLst/>
              </a:prstGeom>
              <a:noFill/>
            </p:spPr>
            <p:txBody>
              <a:bodyPr wrap="square" rtlCol="0">
                <a:spAutoFit/>
              </a:bodyPr>
              <a:lstStyle/>
              <a:p>
                <a:pPr algn="ctr"/>
                <a:r>
                  <a:rPr lang="en-US" sz="1400" b="1">
                    <a:solidFill>
                      <a:srgbClr val="DFEBF7"/>
                    </a:solidFill>
                    <a:latin typeface="Franklin Gothic Book" panose="020B0503020102020204" pitchFamily="34" charset="0"/>
                  </a:rPr>
                  <a:t>34%</a:t>
                </a:r>
              </a:p>
            </p:txBody>
          </p:sp>
          <p:sp>
            <p:nvSpPr>
              <p:cNvPr id="57" name="TextBox 56">
                <a:extLst>
                  <a:ext uri="{FF2B5EF4-FFF2-40B4-BE49-F238E27FC236}">
                    <a16:creationId xmlns:a16="http://schemas.microsoft.com/office/drawing/2014/main" id="{404AA410-27C2-4898-3B31-0247BA305ADB}"/>
                  </a:ext>
                </a:extLst>
              </p:cNvPr>
              <p:cNvSpPr txBox="1"/>
              <p:nvPr/>
            </p:nvSpPr>
            <p:spPr>
              <a:xfrm>
                <a:off x="10501225" y="2960876"/>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(2022)</a:t>
                </a:r>
              </a:p>
            </p:txBody>
          </p:sp>
          <p:sp>
            <p:nvSpPr>
              <p:cNvPr id="58" name="TextBox 57">
                <a:extLst>
                  <a:ext uri="{FF2B5EF4-FFF2-40B4-BE49-F238E27FC236}">
                    <a16:creationId xmlns:a16="http://schemas.microsoft.com/office/drawing/2014/main" id="{703AD478-96AB-6B54-2A38-218C738398A7}"/>
                  </a:ext>
                </a:extLst>
              </p:cNvPr>
              <p:cNvSpPr txBox="1"/>
              <p:nvPr/>
            </p:nvSpPr>
            <p:spPr>
              <a:xfrm>
                <a:off x="9022877" y="2755182"/>
                <a:ext cx="836948" cy="307776"/>
              </a:xfrm>
              <a:prstGeom prst="rect">
                <a:avLst/>
              </a:prstGeom>
              <a:noFill/>
            </p:spPr>
            <p:txBody>
              <a:bodyPr wrap="square" rtlCol="0">
                <a:spAutoFit/>
              </a:bodyPr>
              <a:lstStyle/>
              <a:p>
                <a:pPr algn="ctr"/>
                <a:r>
                  <a:rPr lang="en-US" sz="1400" b="1">
                    <a:solidFill>
                      <a:srgbClr val="DFEBF7"/>
                    </a:solidFill>
                    <a:latin typeface="Franklin Gothic Book" panose="020B0503020102020204" pitchFamily="34" charset="0"/>
                  </a:rPr>
                  <a:t>11%</a:t>
                </a:r>
              </a:p>
            </p:txBody>
          </p:sp>
          <p:sp>
            <p:nvSpPr>
              <p:cNvPr id="59" name="TextBox 58">
                <a:extLst>
                  <a:ext uri="{FF2B5EF4-FFF2-40B4-BE49-F238E27FC236}">
                    <a16:creationId xmlns:a16="http://schemas.microsoft.com/office/drawing/2014/main" id="{4516670A-D625-D90E-C372-04879A3F0081}"/>
                  </a:ext>
                </a:extLst>
              </p:cNvPr>
              <p:cNvSpPr txBox="1"/>
              <p:nvPr/>
            </p:nvSpPr>
            <p:spPr>
              <a:xfrm>
                <a:off x="9032859" y="2969663"/>
                <a:ext cx="836948" cy="261610"/>
              </a:xfrm>
              <a:prstGeom prst="rect">
                <a:avLst/>
              </a:prstGeom>
              <a:noFill/>
            </p:spPr>
            <p:txBody>
              <a:bodyPr wrap="square" rtlCol="0">
                <a:spAutoFit/>
              </a:bodyPr>
              <a:lstStyle/>
              <a:p>
                <a:pPr algn="ctr"/>
                <a:r>
                  <a:rPr lang="en-US" sz="1050">
                    <a:solidFill>
                      <a:srgbClr val="DFEBF7"/>
                    </a:solidFill>
                    <a:latin typeface="Franklin Gothic Book" panose="020B0503020102020204" pitchFamily="34" charset="0"/>
                  </a:rPr>
                  <a:t>(2023)</a:t>
                </a:r>
              </a:p>
            </p:txBody>
          </p:sp>
        </p:grpSp>
        <p:sp>
          <p:nvSpPr>
            <p:cNvPr id="60" name="Rectangle 59">
              <a:extLst>
                <a:ext uri="{FF2B5EF4-FFF2-40B4-BE49-F238E27FC236}">
                  <a16:creationId xmlns:a16="http://schemas.microsoft.com/office/drawing/2014/main" id="{7B08A8C2-C135-AB51-92DA-715C8FB9048E}"/>
                </a:ext>
              </a:extLst>
            </p:cNvPr>
            <p:cNvSpPr/>
            <p:nvPr/>
          </p:nvSpPr>
          <p:spPr>
            <a:xfrm>
              <a:off x="8322381" y="4826920"/>
              <a:ext cx="3583708" cy="523220"/>
            </a:xfrm>
            <a:prstGeom prst="rect">
              <a:avLst/>
            </a:prstGeom>
            <a:noFill/>
          </p:spPr>
          <p:txBody>
            <a:bodyPr wrap="square" lIns="91440" tIns="45720" rIns="91440" bIns="45720">
              <a:spAutoFit/>
            </a:bodyPr>
            <a:lstStyle/>
            <a:p>
              <a:pPr algn="ctr"/>
              <a:r>
                <a:rPr lang="en-US" sz="1400">
                  <a:ln w="0"/>
                  <a:effectLst>
                    <a:outerShdw blurRad="38100" dist="19050" dir="2700000" algn="tl" rotWithShape="0">
                      <a:schemeClr val="dk1">
                        <a:alpha val="40000"/>
                      </a:schemeClr>
                    </a:outerShdw>
                  </a:effectLst>
                  <a:latin typeface="Franklin Gothic Book" panose="020B0503020102020204" pitchFamily="34" charset="0"/>
                </a:rPr>
                <a:t>% of respondents who have had to use up all or most of their savings to cover medical debt</a:t>
              </a:r>
              <a:endParaRPr lang="en-US" sz="1400" b="0" cap="none" spc="0">
                <a:ln w="0"/>
                <a:solidFill>
                  <a:schemeClr val="tx1"/>
                </a:solidFill>
                <a:effectLst>
                  <a:outerShdw blurRad="38100" dist="19050" dir="2700000" algn="tl" rotWithShape="0">
                    <a:schemeClr val="dk1">
                      <a:alpha val="40000"/>
                    </a:schemeClr>
                  </a:outerShdw>
                </a:effectLst>
                <a:latin typeface="Franklin Gothic Book" panose="020B0503020102020204" pitchFamily="34" charset="0"/>
              </a:endParaRPr>
            </a:p>
          </p:txBody>
        </p:sp>
      </p:grpSp>
      <p:cxnSp>
        <p:nvCxnSpPr>
          <p:cNvPr id="63" name="Straight Connector 62">
            <a:extLst>
              <a:ext uri="{FF2B5EF4-FFF2-40B4-BE49-F238E27FC236}">
                <a16:creationId xmlns:a16="http://schemas.microsoft.com/office/drawing/2014/main" id="{F7211099-A6F7-58D6-D4C5-D8520C3BFFB3}"/>
              </a:ext>
            </a:extLst>
          </p:cNvPr>
          <p:cNvCxnSpPr>
            <a:cxnSpLocks/>
          </p:cNvCxnSpPr>
          <p:nvPr/>
        </p:nvCxnSpPr>
        <p:spPr>
          <a:xfrm>
            <a:off x="4048906" y="963543"/>
            <a:ext cx="0" cy="4784651"/>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7BD7CEE-C108-2F98-82F1-B6187B49F9E6}"/>
              </a:ext>
            </a:extLst>
          </p:cNvPr>
          <p:cNvCxnSpPr>
            <a:cxnSpLocks/>
          </p:cNvCxnSpPr>
          <p:nvPr/>
        </p:nvCxnSpPr>
        <p:spPr>
          <a:xfrm>
            <a:off x="8151176" y="963543"/>
            <a:ext cx="0" cy="478465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242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503A73-EE20-4DE0-8D19-81A051262990}"/>
            </a:ext>
          </a:extLst>
        </p:cNvPr>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1271D1F-692F-F565-CA66-E62E9151DA88}"/>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4" name="Date Placeholder 6">
            <a:extLst>
              <a:ext uri="{FF2B5EF4-FFF2-40B4-BE49-F238E27FC236}">
                <a16:creationId xmlns:a16="http://schemas.microsoft.com/office/drawing/2014/main" id="{83188234-792B-7BF7-50BB-419A07CC11F2}"/>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Introducing the CHESS | January 7, 2025</a:t>
            </a:r>
          </a:p>
        </p:txBody>
      </p:sp>
      <p:pic>
        <p:nvPicPr>
          <p:cNvPr id="3" name="Picture 2">
            <a:extLst>
              <a:ext uri="{FF2B5EF4-FFF2-40B4-BE49-F238E27FC236}">
                <a16:creationId xmlns:a16="http://schemas.microsoft.com/office/drawing/2014/main" id="{F7B9CD01-5729-4BBF-CA09-55D1B3C4A3E5}"/>
              </a:ext>
            </a:extLst>
          </p:cNvPr>
          <p:cNvPicPr>
            <a:picLocks noChangeAspect="1"/>
          </p:cNvPicPr>
          <p:nvPr/>
        </p:nvPicPr>
        <p:blipFill>
          <a:blip r:embed="rId3"/>
          <a:stretch>
            <a:fillRect/>
          </a:stretch>
        </p:blipFill>
        <p:spPr>
          <a:xfrm>
            <a:off x="551924" y="5100241"/>
            <a:ext cx="3650965" cy="772729"/>
          </a:xfrm>
          <a:prstGeom prst="rect">
            <a:avLst/>
          </a:prstGeom>
        </p:spPr>
      </p:pic>
      <p:pic>
        <p:nvPicPr>
          <p:cNvPr id="18" name="Picture 17">
            <a:extLst>
              <a:ext uri="{FF2B5EF4-FFF2-40B4-BE49-F238E27FC236}">
                <a16:creationId xmlns:a16="http://schemas.microsoft.com/office/drawing/2014/main" id="{24B36CDF-2C37-420D-AF5A-7A8A0ACF1E57}"/>
              </a:ext>
            </a:extLst>
          </p:cNvPr>
          <p:cNvPicPr>
            <a:picLocks noChangeAspect="1"/>
          </p:cNvPicPr>
          <p:nvPr/>
        </p:nvPicPr>
        <p:blipFill>
          <a:blip r:embed="rId4"/>
          <a:stretch>
            <a:fillRect/>
          </a:stretch>
        </p:blipFill>
        <p:spPr>
          <a:xfrm>
            <a:off x="722045" y="577873"/>
            <a:ext cx="3310723" cy="4257366"/>
          </a:xfrm>
          <a:prstGeom prst="rect">
            <a:avLst/>
          </a:prstGeom>
          <a:ln>
            <a:noFill/>
          </a:ln>
          <a:effectLst>
            <a:outerShdw blurRad="292100" dist="139700" dir="2700000" algn="tl" rotWithShape="0">
              <a:srgbClr val="333333">
                <a:alpha val="65000"/>
              </a:srgbClr>
            </a:outerShdw>
          </a:effectLst>
        </p:spPr>
      </p:pic>
      <p:sp>
        <p:nvSpPr>
          <p:cNvPr id="26" name="TextBox 25">
            <a:extLst>
              <a:ext uri="{FF2B5EF4-FFF2-40B4-BE49-F238E27FC236}">
                <a16:creationId xmlns:a16="http://schemas.microsoft.com/office/drawing/2014/main" id="{B92043AD-D9F6-8228-3967-9988CA9547C0}"/>
              </a:ext>
            </a:extLst>
          </p:cNvPr>
          <p:cNvSpPr txBox="1"/>
          <p:nvPr/>
        </p:nvSpPr>
        <p:spPr>
          <a:xfrm>
            <a:off x="448626" y="6137973"/>
            <a:ext cx="3857560" cy="415498"/>
          </a:xfrm>
          <a:prstGeom prst="rect">
            <a:avLst/>
          </a:prstGeom>
          <a:noFill/>
        </p:spPr>
        <p:txBody>
          <a:bodyPr wrap="square" rtlCol="0">
            <a:spAutoFit/>
          </a:bodyPr>
          <a:lstStyle/>
          <a:p>
            <a:r>
              <a:rPr lang="en-US" sz="700">
                <a:latin typeface="Franklin Gothic Book" panose="020B0503020102020204" pitchFamily="34" charset="0"/>
                <a:hlinkClick r:id="rId5"/>
              </a:rPr>
              <a:t>Source: Mar, J., Otter, C., </a:t>
            </a:r>
            <a:r>
              <a:rPr lang="en-US" sz="700" err="1">
                <a:latin typeface="Franklin Gothic Book" panose="020B0503020102020204" pitchFamily="34" charset="0"/>
                <a:hlinkClick r:id="rId5"/>
              </a:rPr>
              <a:t>Bailit</a:t>
            </a:r>
            <a:r>
              <a:rPr lang="en-US" sz="700">
                <a:latin typeface="Franklin Gothic Book" panose="020B0503020102020204" pitchFamily="34" charset="0"/>
                <a:hlinkClick r:id="rId5"/>
              </a:rPr>
              <a:t>, M. (2025). Best Practices in Health Care Claims Data Analysis to Inform State Action and Control Costs. Peterson-Milbank Program for Sustainable Health Care Costs. https://www.milbank.org/wp-content/uploads/2025/11/Data-Use-Strategy_11.10.pdf</a:t>
            </a:r>
            <a:endParaRPr lang="en-US" sz="700">
              <a:latin typeface="Franklin Gothic Book" panose="020B0503020102020204" pitchFamily="34" charset="0"/>
            </a:endParaRPr>
          </a:p>
        </p:txBody>
      </p:sp>
      <p:pic>
        <p:nvPicPr>
          <p:cNvPr id="37" name="Picture 36">
            <a:extLst>
              <a:ext uri="{FF2B5EF4-FFF2-40B4-BE49-F238E27FC236}">
                <a16:creationId xmlns:a16="http://schemas.microsoft.com/office/drawing/2014/main" id="{5DDC5BE0-FE8F-848E-7428-2A5FD6A329D2}"/>
              </a:ext>
            </a:extLst>
          </p:cNvPr>
          <p:cNvPicPr>
            <a:picLocks noChangeAspect="1"/>
          </p:cNvPicPr>
          <p:nvPr/>
        </p:nvPicPr>
        <p:blipFill>
          <a:blip r:embed="rId6"/>
          <a:stretch>
            <a:fillRect/>
          </a:stretch>
        </p:blipFill>
        <p:spPr>
          <a:xfrm>
            <a:off x="4830243" y="577873"/>
            <a:ext cx="2549283" cy="4257366"/>
          </a:xfrm>
          <a:prstGeom prst="rect">
            <a:avLst/>
          </a:prstGeom>
          <a:ln>
            <a:noFill/>
          </a:ln>
          <a:effectLst>
            <a:outerShdw blurRad="292100" dist="139700" dir="2700000" algn="tl" rotWithShape="0">
              <a:srgbClr val="333333">
                <a:alpha val="65000"/>
              </a:srgbClr>
            </a:outerShdw>
          </a:effectLst>
        </p:spPr>
      </p:pic>
      <p:pic>
        <p:nvPicPr>
          <p:cNvPr id="47" name="Picture 46">
            <a:extLst>
              <a:ext uri="{FF2B5EF4-FFF2-40B4-BE49-F238E27FC236}">
                <a16:creationId xmlns:a16="http://schemas.microsoft.com/office/drawing/2014/main" id="{A030A031-3DDB-510C-2C8B-CD052D156150}"/>
              </a:ext>
            </a:extLst>
          </p:cNvPr>
          <p:cNvPicPr>
            <a:picLocks noChangeAspect="1"/>
          </p:cNvPicPr>
          <p:nvPr/>
        </p:nvPicPr>
        <p:blipFill>
          <a:blip r:embed="rId7"/>
          <a:stretch>
            <a:fillRect/>
          </a:stretch>
        </p:blipFill>
        <p:spPr>
          <a:xfrm>
            <a:off x="4388756" y="5319451"/>
            <a:ext cx="3432257" cy="334311"/>
          </a:xfrm>
          <a:prstGeom prst="rect">
            <a:avLst/>
          </a:prstGeom>
          <a:ln>
            <a:noFill/>
          </a:ln>
          <a:effectLst/>
        </p:spPr>
      </p:pic>
      <p:pic>
        <p:nvPicPr>
          <p:cNvPr id="49" name="Picture 48">
            <a:extLst>
              <a:ext uri="{FF2B5EF4-FFF2-40B4-BE49-F238E27FC236}">
                <a16:creationId xmlns:a16="http://schemas.microsoft.com/office/drawing/2014/main" id="{F4C24D43-83C2-4183-02FA-6482A6D36556}"/>
              </a:ext>
            </a:extLst>
          </p:cNvPr>
          <p:cNvPicPr>
            <a:picLocks noChangeAspect="1"/>
          </p:cNvPicPr>
          <p:nvPr/>
        </p:nvPicPr>
        <p:blipFill>
          <a:blip r:embed="rId8"/>
          <a:stretch>
            <a:fillRect/>
          </a:stretch>
        </p:blipFill>
        <p:spPr>
          <a:xfrm>
            <a:off x="8240514" y="577873"/>
            <a:ext cx="3331645" cy="2558732"/>
          </a:xfrm>
          <a:prstGeom prst="rect">
            <a:avLst/>
          </a:prstGeom>
          <a:ln>
            <a:noFill/>
          </a:ln>
          <a:effectLst>
            <a:outerShdw blurRad="292100" dist="139700" dir="2700000" algn="tl" rotWithShape="0">
              <a:srgbClr val="333333">
                <a:alpha val="65000"/>
              </a:srgbClr>
            </a:outerShdw>
          </a:effectLst>
        </p:spPr>
      </p:pic>
      <p:pic>
        <p:nvPicPr>
          <p:cNvPr id="54" name="Picture 53">
            <a:extLst>
              <a:ext uri="{FF2B5EF4-FFF2-40B4-BE49-F238E27FC236}">
                <a16:creationId xmlns:a16="http://schemas.microsoft.com/office/drawing/2014/main" id="{1107A375-9427-8641-3C4B-82EF057C9850}"/>
              </a:ext>
            </a:extLst>
          </p:cNvPr>
          <p:cNvPicPr>
            <a:picLocks noChangeAspect="1"/>
          </p:cNvPicPr>
          <p:nvPr/>
        </p:nvPicPr>
        <p:blipFill>
          <a:blip r:embed="rId9"/>
          <a:stretch>
            <a:fillRect/>
          </a:stretch>
        </p:blipFill>
        <p:spPr>
          <a:xfrm>
            <a:off x="8255423" y="3445905"/>
            <a:ext cx="3316736" cy="2207857"/>
          </a:xfrm>
          <a:prstGeom prst="rect">
            <a:avLst/>
          </a:prstGeom>
        </p:spPr>
      </p:pic>
      <p:sp>
        <p:nvSpPr>
          <p:cNvPr id="62" name="TextBox 61">
            <a:extLst>
              <a:ext uri="{FF2B5EF4-FFF2-40B4-BE49-F238E27FC236}">
                <a16:creationId xmlns:a16="http://schemas.microsoft.com/office/drawing/2014/main" id="{2E3FC352-794E-F419-4103-575AEE73CAE0}"/>
              </a:ext>
            </a:extLst>
          </p:cNvPr>
          <p:cNvSpPr txBox="1"/>
          <p:nvPr/>
        </p:nvSpPr>
        <p:spPr>
          <a:xfrm>
            <a:off x="4176104" y="6137973"/>
            <a:ext cx="3857560" cy="415498"/>
          </a:xfrm>
          <a:prstGeom prst="rect">
            <a:avLst/>
          </a:prstGeom>
          <a:noFill/>
        </p:spPr>
        <p:txBody>
          <a:bodyPr wrap="square" rtlCol="0">
            <a:spAutoFit/>
          </a:bodyPr>
          <a:lstStyle/>
          <a:p>
            <a:r>
              <a:rPr lang="en-US" sz="700">
                <a:latin typeface="Franklin Gothic Book" panose="020B0503020102020204" pitchFamily="34" charset="0"/>
                <a:hlinkClick r:id="rId10"/>
              </a:rPr>
              <a:t>Source: Indiana General Assembly. (2025, January 21). Executive Order 25-21: Increasing Freedom and Opportunity for Hoosiers by Improving Price Transparency in Healthcare. State of Indiana. https://www.in.gov/gov/files/EO-25-21.pdf</a:t>
            </a:r>
            <a:endParaRPr lang="en-US" sz="700">
              <a:latin typeface="Franklin Gothic Book" panose="020B0503020102020204" pitchFamily="34" charset="0"/>
            </a:endParaRPr>
          </a:p>
        </p:txBody>
      </p:sp>
      <p:sp>
        <p:nvSpPr>
          <p:cNvPr id="68" name="TextBox 67">
            <a:extLst>
              <a:ext uri="{FF2B5EF4-FFF2-40B4-BE49-F238E27FC236}">
                <a16:creationId xmlns:a16="http://schemas.microsoft.com/office/drawing/2014/main" id="{4E2CE49C-E83F-6ED4-2A51-517BE66C370B}"/>
              </a:ext>
            </a:extLst>
          </p:cNvPr>
          <p:cNvSpPr txBox="1"/>
          <p:nvPr/>
        </p:nvSpPr>
        <p:spPr>
          <a:xfrm>
            <a:off x="7977557" y="6175147"/>
            <a:ext cx="3857560" cy="307777"/>
          </a:xfrm>
          <a:prstGeom prst="rect">
            <a:avLst/>
          </a:prstGeom>
          <a:noFill/>
        </p:spPr>
        <p:txBody>
          <a:bodyPr wrap="square" rtlCol="0">
            <a:spAutoFit/>
          </a:bodyPr>
          <a:lstStyle/>
          <a:p>
            <a:r>
              <a:rPr lang="en-US" sz="700">
                <a:latin typeface="Franklin Gothic Book" panose="020B0503020102020204" pitchFamily="34" charset="0"/>
                <a:hlinkClick r:id="rId11"/>
              </a:rPr>
              <a:t>Source: Impact of Health Care Costs on People in Oregon [PowerPoint Presentation], 2024. (2025, June). Oregon Health Authority. 2024-Impact-of-Health-Care-Costs-on-Oregonians_FINAL.pdf</a:t>
            </a:r>
            <a:endParaRPr lang="en-US" sz="700">
              <a:latin typeface="Franklin Gothic Book" panose="020B0503020102020204" pitchFamily="34" charset="0"/>
            </a:endParaRPr>
          </a:p>
        </p:txBody>
      </p:sp>
    </p:spTree>
    <p:extLst>
      <p:ext uri="{BB962C8B-B14F-4D97-AF65-F5344CB8AC3E}">
        <p14:creationId xmlns:p14="http://schemas.microsoft.com/office/powerpoint/2010/main" val="1206615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FEBF7"/>
        </a:solidFill>
        <a:effectLst/>
      </p:bgPr>
    </p:bg>
    <p:spTree>
      <p:nvGrpSpPr>
        <p:cNvPr id="1" name="">
          <a:extLst>
            <a:ext uri="{FF2B5EF4-FFF2-40B4-BE49-F238E27FC236}">
              <a16:creationId xmlns:a16="http://schemas.microsoft.com/office/drawing/2014/main" id="{A508044F-9025-774B-E38B-540F098E8DF5}"/>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E9EE9B67-FF30-B1D8-892C-73ECBF688FCF}"/>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6A792AC5-F1E1-3919-BC15-754338703033}"/>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6" name="TextBox 25">
            <a:extLst>
              <a:ext uri="{FF2B5EF4-FFF2-40B4-BE49-F238E27FC236}">
                <a16:creationId xmlns:a16="http://schemas.microsoft.com/office/drawing/2014/main" id="{2E0C17D6-CFA8-F4A4-08E4-86172E82DEB7}"/>
              </a:ext>
            </a:extLst>
          </p:cNvPr>
          <p:cNvSpPr txBox="1"/>
          <p:nvPr/>
        </p:nvSpPr>
        <p:spPr>
          <a:xfrm>
            <a:off x="415085" y="1980196"/>
            <a:ext cx="9370142" cy="1446550"/>
          </a:xfrm>
          <a:prstGeom prst="rect">
            <a:avLst/>
          </a:prstGeom>
          <a:noFill/>
        </p:spPr>
        <p:txBody>
          <a:bodyPr wrap="square" rtlCol="0">
            <a:spAutoFit/>
          </a:bodyPr>
          <a:lstStyle/>
          <a:p>
            <a:r>
              <a:rPr lang="en-US" sz="4400" b="1">
                <a:solidFill>
                  <a:srgbClr val="003D56"/>
                </a:solidFill>
                <a:latin typeface="Franklin Gothic Book" panose="020B0503020102020204" pitchFamily="34" charset="0"/>
              </a:rPr>
              <a:t>Using CHESS data in academia and rural health research</a:t>
            </a:r>
          </a:p>
        </p:txBody>
      </p:sp>
      <p:cxnSp>
        <p:nvCxnSpPr>
          <p:cNvPr id="29" name="Straight Connector 28">
            <a:extLst>
              <a:ext uri="{FF2B5EF4-FFF2-40B4-BE49-F238E27FC236}">
                <a16:creationId xmlns:a16="http://schemas.microsoft.com/office/drawing/2014/main" id="{A22458CE-5E51-BFC1-A72C-4711B35A8AD5}"/>
              </a:ext>
            </a:extLst>
          </p:cNvPr>
          <p:cNvCxnSpPr>
            <a:cxnSpLocks/>
          </p:cNvCxnSpPr>
          <p:nvPr/>
        </p:nvCxnSpPr>
        <p:spPr>
          <a:xfrm>
            <a:off x="415085" y="6240534"/>
            <a:ext cx="9633483" cy="0"/>
          </a:xfrm>
          <a:prstGeom prst="line">
            <a:avLst/>
          </a:prstGeom>
          <a:ln w="15875">
            <a:solidFill>
              <a:srgbClr val="003D56"/>
            </a:solidFill>
          </a:ln>
        </p:spPr>
        <p:style>
          <a:lnRef idx="1">
            <a:schemeClr val="accent1"/>
          </a:lnRef>
          <a:fillRef idx="0">
            <a:schemeClr val="accent1"/>
          </a:fillRef>
          <a:effectRef idx="0">
            <a:schemeClr val="accent1"/>
          </a:effectRef>
          <a:fontRef idx="minor">
            <a:schemeClr val="tx1"/>
          </a:fontRef>
        </p:style>
      </p:cxnSp>
      <p:pic>
        <p:nvPicPr>
          <p:cNvPr id="33" name="Picture 32" descr="A blue text on a black background&#10;&#10;AI-generated content may be incorrect.">
            <a:extLst>
              <a:ext uri="{FF2B5EF4-FFF2-40B4-BE49-F238E27FC236}">
                <a16:creationId xmlns:a16="http://schemas.microsoft.com/office/drawing/2014/main" id="{C578F014-2359-32C5-9296-0DB2D1D532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9752" y="6062834"/>
            <a:ext cx="1467163" cy="355400"/>
          </a:xfrm>
          <a:prstGeom prst="rect">
            <a:avLst/>
          </a:prstGeom>
        </p:spPr>
      </p:pic>
      <p:sp>
        <p:nvSpPr>
          <p:cNvPr id="2" name="TextBox 1">
            <a:extLst>
              <a:ext uri="{FF2B5EF4-FFF2-40B4-BE49-F238E27FC236}">
                <a16:creationId xmlns:a16="http://schemas.microsoft.com/office/drawing/2014/main" id="{21BB0B60-ED2A-C975-953B-A54D7B8B3027}"/>
              </a:ext>
            </a:extLst>
          </p:cNvPr>
          <p:cNvSpPr txBox="1"/>
          <p:nvPr/>
        </p:nvSpPr>
        <p:spPr>
          <a:xfrm>
            <a:off x="415084" y="3426746"/>
            <a:ext cx="5680915" cy="369332"/>
          </a:xfrm>
          <a:prstGeom prst="rect">
            <a:avLst/>
          </a:prstGeom>
          <a:noFill/>
        </p:spPr>
        <p:txBody>
          <a:bodyPr wrap="square" rtlCol="0">
            <a:spAutoFit/>
          </a:bodyPr>
          <a:lstStyle/>
          <a:p>
            <a:r>
              <a:rPr lang="en-US" i="1">
                <a:solidFill>
                  <a:srgbClr val="003D56"/>
                </a:solidFill>
                <a:latin typeface="Franklin Gothic Book" panose="020B0503020102020204" pitchFamily="34" charset="0"/>
              </a:rPr>
              <a:t>Patrick Kuehl, Cornell University</a:t>
            </a:r>
          </a:p>
        </p:txBody>
      </p:sp>
      <p:pic>
        <p:nvPicPr>
          <p:cNvPr id="4" name="Picture 3">
            <a:extLst>
              <a:ext uri="{FF2B5EF4-FFF2-40B4-BE49-F238E27FC236}">
                <a16:creationId xmlns:a16="http://schemas.microsoft.com/office/drawing/2014/main" id="{DB333210-C0D6-61C4-EAB1-1BA8807AE0E6}"/>
              </a:ext>
            </a:extLst>
          </p:cNvPr>
          <p:cNvPicPr>
            <a:picLocks noChangeAspect="1"/>
          </p:cNvPicPr>
          <p:nvPr/>
        </p:nvPicPr>
        <p:blipFill>
          <a:blip r:embed="rId5"/>
          <a:stretch>
            <a:fillRect/>
          </a:stretch>
        </p:blipFill>
        <p:spPr>
          <a:xfrm>
            <a:off x="0" y="11668"/>
            <a:ext cx="12192000" cy="6834663"/>
          </a:xfrm>
          <a:prstGeom prst="rect">
            <a:avLst/>
          </a:prstGeom>
        </p:spPr>
      </p:pic>
      <p:pic>
        <p:nvPicPr>
          <p:cNvPr id="5" name="Picture 4" descr="A red background with white text&#10;&#10;AI-generated content may be incorrect.">
            <a:extLst>
              <a:ext uri="{FF2B5EF4-FFF2-40B4-BE49-F238E27FC236}">
                <a16:creationId xmlns:a16="http://schemas.microsoft.com/office/drawing/2014/main" id="{F8A8F17E-832E-BEAE-EB1A-3085B938D2B1}"/>
              </a:ext>
            </a:extLst>
          </p:cNvPr>
          <p:cNvPicPr>
            <a:picLocks noChangeAspect="1"/>
          </p:cNvPicPr>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3220048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FEBF7"/>
        </a:solidFill>
        <a:effectLst/>
      </p:bgPr>
    </p:bg>
    <p:spTree>
      <p:nvGrpSpPr>
        <p:cNvPr id="1" name="">
          <a:extLst>
            <a:ext uri="{FF2B5EF4-FFF2-40B4-BE49-F238E27FC236}">
              <a16:creationId xmlns:a16="http://schemas.microsoft.com/office/drawing/2014/main" id="{7A3E0554-46B0-931D-3EA3-068E2AFA0F70}"/>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B5081FC2-F5E6-B75D-8FD8-94EF4E65525C}"/>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E31C8611-5AA8-F4BF-CE67-5AC60C01F047}"/>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6" name="TextBox 25">
            <a:extLst>
              <a:ext uri="{FF2B5EF4-FFF2-40B4-BE49-F238E27FC236}">
                <a16:creationId xmlns:a16="http://schemas.microsoft.com/office/drawing/2014/main" id="{779B8FBA-0396-3ACB-BDDF-65B42A8F88E1}"/>
              </a:ext>
            </a:extLst>
          </p:cNvPr>
          <p:cNvSpPr txBox="1"/>
          <p:nvPr/>
        </p:nvSpPr>
        <p:spPr>
          <a:xfrm>
            <a:off x="415085" y="1980196"/>
            <a:ext cx="9370142" cy="1446550"/>
          </a:xfrm>
          <a:prstGeom prst="rect">
            <a:avLst/>
          </a:prstGeom>
          <a:noFill/>
        </p:spPr>
        <p:txBody>
          <a:bodyPr wrap="square" rtlCol="0">
            <a:spAutoFit/>
          </a:bodyPr>
          <a:lstStyle/>
          <a:p>
            <a:r>
              <a:rPr lang="en-US" sz="4400" b="1" dirty="0">
                <a:solidFill>
                  <a:srgbClr val="003D56"/>
                </a:solidFill>
                <a:latin typeface="Franklin Gothic Book" panose="020B0503020102020204" pitchFamily="34" charset="0"/>
              </a:rPr>
              <a:t>Using CHESS data in policy and health care benchmarking</a:t>
            </a:r>
          </a:p>
        </p:txBody>
      </p:sp>
      <p:cxnSp>
        <p:nvCxnSpPr>
          <p:cNvPr id="29" name="Straight Connector 28">
            <a:extLst>
              <a:ext uri="{FF2B5EF4-FFF2-40B4-BE49-F238E27FC236}">
                <a16:creationId xmlns:a16="http://schemas.microsoft.com/office/drawing/2014/main" id="{E7BCC7F0-2D66-B147-ECE3-A98EECE7D62C}"/>
              </a:ext>
            </a:extLst>
          </p:cNvPr>
          <p:cNvCxnSpPr>
            <a:cxnSpLocks/>
          </p:cNvCxnSpPr>
          <p:nvPr/>
        </p:nvCxnSpPr>
        <p:spPr>
          <a:xfrm>
            <a:off x="415085" y="6240534"/>
            <a:ext cx="9633483" cy="0"/>
          </a:xfrm>
          <a:prstGeom prst="line">
            <a:avLst/>
          </a:prstGeom>
          <a:ln w="15875">
            <a:solidFill>
              <a:srgbClr val="003D56"/>
            </a:solidFill>
          </a:ln>
        </p:spPr>
        <p:style>
          <a:lnRef idx="1">
            <a:schemeClr val="accent1"/>
          </a:lnRef>
          <a:fillRef idx="0">
            <a:schemeClr val="accent1"/>
          </a:fillRef>
          <a:effectRef idx="0">
            <a:schemeClr val="accent1"/>
          </a:effectRef>
          <a:fontRef idx="minor">
            <a:schemeClr val="tx1"/>
          </a:fontRef>
        </p:style>
      </p:cxnSp>
      <p:pic>
        <p:nvPicPr>
          <p:cNvPr id="33" name="Picture 32" descr="A blue text on a black background&#10;&#10;AI-generated content may be incorrect.">
            <a:extLst>
              <a:ext uri="{FF2B5EF4-FFF2-40B4-BE49-F238E27FC236}">
                <a16:creationId xmlns:a16="http://schemas.microsoft.com/office/drawing/2014/main" id="{657B3FC3-F4F4-4D1A-609D-C00DCAB56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9752" y="6062834"/>
            <a:ext cx="1467163" cy="355400"/>
          </a:xfrm>
          <a:prstGeom prst="rect">
            <a:avLst/>
          </a:prstGeom>
        </p:spPr>
      </p:pic>
      <p:sp>
        <p:nvSpPr>
          <p:cNvPr id="2" name="TextBox 1">
            <a:extLst>
              <a:ext uri="{FF2B5EF4-FFF2-40B4-BE49-F238E27FC236}">
                <a16:creationId xmlns:a16="http://schemas.microsoft.com/office/drawing/2014/main" id="{7C4EDB77-3FD9-52EF-1C44-5EBD25E26ED4}"/>
              </a:ext>
            </a:extLst>
          </p:cNvPr>
          <p:cNvSpPr txBox="1"/>
          <p:nvPr/>
        </p:nvSpPr>
        <p:spPr>
          <a:xfrm>
            <a:off x="415084" y="3426746"/>
            <a:ext cx="5680915" cy="369332"/>
          </a:xfrm>
          <a:prstGeom prst="rect">
            <a:avLst/>
          </a:prstGeom>
          <a:noFill/>
        </p:spPr>
        <p:txBody>
          <a:bodyPr wrap="square" rtlCol="0">
            <a:spAutoFit/>
          </a:bodyPr>
          <a:lstStyle/>
          <a:p>
            <a:r>
              <a:rPr lang="en-US" i="1">
                <a:solidFill>
                  <a:srgbClr val="003D56"/>
                </a:solidFill>
                <a:latin typeface="Franklin Gothic Book" panose="020B0503020102020204" pitchFamily="34" charset="0"/>
              </a:rPr>
              <a:t>Dr. Alex Reger, Connecticut Office of Health Strategy</a:t>
            </a:r>
          </a:p>
        </p:txBody>
      </p:sp>
    </p:spTree>
    <p:extLst>
      <p:ext uri="{BB962C8B-B14F-4D97-AF65-F5344CB8AC3E}">
        <p14:creationId xmlns:p14="http://schemas.microsoft.com/office/powerpoint/2010/main" val="1989866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C4B6C4-9A5F-5611-C0A4-2CF43DC1B108}"/>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FF651DDC-A8E5-6F6F-0A2D-A803E0D6745F}"/>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DA9D4A41-AA67-F641-5131-7608C229447B}"/>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3" name="Date Placeholder 6">
            <a:extLst>
              <a:ext uri="{FF2B5EF4-FFF2-40B4-BE49-F238E27FC236}">
                <a16:creationId xmlns:a16="http://schemas.microsoft.com/office/drawing/2014/main" id="{ED44FD83-2EBC-58E6-3715-528762254B37}"/>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Using CHESS data in policy and health care benchmarking | January 7, 2025</a:t>
            </a:r>
          </a:p>
        </p:txBody>
      </p:sp>
      <p:pic>
        <p:nvPicPr>
          <p:cNvPr id="2" name="Picture 1" descr="A blue text on a black background&#10;&#10;AI-generated content may be incorrect.">
            <a:extLst>
              <a:ext uri="{FF2B5EF4-FFF2-40B4-BE49-F238E27FC236}">
                <a16:creationId xmlns:a16="http://schemas.microsoft.com/office/drawing/2014/main" id="{179BF2A4-14D6-5AFC-A98C-9088F5D2BF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8914" y="222473"/>
            <a:ext cx="1467163" cy="355400"/>
          </a:xfrm>
          <a:prstGeom prst="rect">
            <a:avLst/>
          </a:prstGeom>
        </p:spPr>
      </p:pic>
      <p:pic>
        <p:nvPicPr>
          <p:cNvPr id="10" name="Picture 9">
            <a:extLst>
              <a:ext uri="{FF2B5EF4-FFF2-40B4-BE49-F238E27FC236}">
                <a16:creationId xmlns:a16="http://schemas.microsoft.com/office/drawing/2014/main" id="{48610927-5BD3-610A-FF91-F0E8F967F85B}"/>
              </a:ext>
            </a:extLst>
          </p:cNvPr>
          <p:cNvPicPr>
            <a:picLocks noChangeAspect="1"/>
          </p:cNvPicPr>
          <p:nvPr/>
        </p:nvPicPr>
        <p:blipFill>
          <a:blip r:embed="rId5"/>
          <a:stretch>
            <a:fillRect/>
          </a:stretch>
        </p:blipFill>
        <p:spPr>
          <a:xfrm>
            <a:off x="560829" y="2794128"/>
            <a:ext cx="4512498" cy="2528982"/>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4D19CB71-D961-0540-DDCA-CBCC0DED89FA}"/>
              </a:ext>
            </a:extLst>
          </p:cNvPr>
          <p:cNvSpPr txBox="1"/>
          <p:nvPr/>
        </p:nvSpPr>
        <p:spPr>
          <a:xfrm>
            <a:off x="500669" y="2034318"/>
            <a:ext cx="4512498" cy="584775"/>
          </a:xfrm>
          <a:prstGeom prst="rect">
            <a:avLst/>
          </a:prstGeom>
          <a:noFill/>
        </p:spPr>
        <p:txBody>
          <a:bodyPr wrap="square" rtlCol="0">
            <a:spAutoFit/>
          </a:bodyPr>
          <a:lstStyle/>
          <a:p>
            <a:r>
              <a:rPr lang="en-US" sz="800" dirty="0">
                <a:latin typeface="Franklin Gothic Book" panose="020B0503020102020204" pitchFamily="34" charset="0"/>
                <a:hlinkClick r:id="rId6"/>
              </a:rPr>
              <a:t>Source: Cost Growth Benchmark Hearing. (2025, June 23). State of Connecticut Office of Health Strategy. </a:t>
            </a:r>
            <a:r>
              <a:rPr lang="en-US" sz="800" dirty="0">
                <a:latin typeface="Franklin Gothic Book" panose="020B0503020102020204" pitchFamily="34" charset="0"/>
                <a:hlinkClick r:id="rId7"/>
              </a:rPr>
              <a:t>https://portal.ct.gov/ohs/-/media/ohs/cost-growth-benchmark/hearing-2025/hcbi-2025-public-hearing-event-summary.pdf?rev=7435839ae1f74e0898171457cd012cf0</a:t>
            </a:r>
            <a:endParaRPr lang="en-US" sz="800" dirty="0">
              <a:latin typeface="Franklin Gothic Book" panose="020B0503020102020204" pitchFamily="34" charset="0"/>
            </a:endParaRPr>
          </a:p>
          <a:p>
            <a:endParaRPr lang="en-US" sz="800" dirty="0">
              <a:latin typeface="Franklin Gothic Book" panose="020B0503020102020204" pitchFamily="34" charset="0"/>
            </a:endParaRPr>
          </a:p>
        </p:txBody>
      </p:sp>
      <p:sp>
        <p:nvSpPr>
          <p:cNvPr id="5" name="TextBox 4">
            <a:extLst>
              <a:ext uri="{FF2B5EF4-FFF2-40B4-BE49-F238E27FC236}">
                <a16:creationId xmlns:a16="http://schemas.microsoft.com/office/drawing/2014/main" id="{490E922E-EAB2-FD31-C681-BC96EC405EDB}"/>
              </a:ext>
            </a:extLst>
          </p:cNvPr>
          <p:cNvSpPr txBox="1"/>
          <p:nvPr/>
        </p:nvSpPr>
        <p:spPr>
          <a:xfrm>
            <a:off x="500669" y="5397826"/>
            <a:ext cx="4512498" cy="461665"/>
          </a:xfrm>
          <a:prstGeom prst="rect">
            <a:avLst/>
          </a:prstGeom>
          <a:noFill/>
        </p:spPr>
        <p:txBody>
          <a:bodyPr wrap="square" rtlCol="0">
            <a:spAutoFit/>
          </a:bodyPr>
          <a:lstStyle/>
          <a:p>
            <a:r>
              <a:rPr lang="en-US" sz="800" dirty="0">
                <a:latin typeface="Franklin Gothic Book" panose="020B0503020102020204" pitchFamily="34" charset="0"/>
                <a:hlinkClick r:id="rId8"/>
              </a:rPr>
              <a:t>Source: Office of Health Strategy Healthcare Benchmarks CID Rate Hearing. (2024, August 20). Connecticut Office of Health Strategy. https://portal.ct.gov/-/media/cid/1_ratefilings/2025-ohs-healthcare-benchmarks.pdf</a:t>
            </a:r>
            <a:endParaRPr lang="en-US" sz="800" dirty="0">
              <a:latin typeface="Franklin Gothic Book" panose="020B0503020102020204" pitchFamily="34" charset="0"/>
            </a:endParaRPr>
          </a:p>
        </p:txBody>
      </p:sp>
      <p:sp>
        <p:nvSpPr>
          <p:cNvPr id="6" name="TextBox 5">
            <a:extLst>
              <a:ext uri="{FF2B5EF4-FFF2-40B4-BE49-F238E27FC236}">
                <a16:creationId xmlns:a16="http://schemas.microsoft.com/office/drawing/2014/main" id="{C360FDA0-835D-03CA-48F4-6461EA320893}"/>
              </a:ext>
            </a:extLst>
          </p:cNvPr>
          <p:cNvSpPr txBox="1"/>
          <p:nvPr/>
        </p:nvSpPr>
        <p:spPr>
          <a:xfrm>
            <a:off x="5344464" y="1099671"/>
            <a:ext cx="6251944" cy="4278094"/>
          </a:xfrm>
          <a:prstGeom prst="rect">
            <a:avLst/>
          </a:prstGeom>
          <a:noFill/>
        </p:spPr>
        <p:txBody>
          <a:bodyPr wrap="square" rtlCol="0">
            <a:spAutoFit/>
          </a:bodyPr>
          <a:lstStyle/>
          <a:p>
            <a:r>
              <a:rPr lang="en-US" sz="2000" b="1" dirty="0">
                <a:solidFill>
                  <a:srgbClr val="045A8D"/>
                </a:solidFill>
                <a:latin typeface="Franklin Gothic Book" panose="020B0503020102020204" pitchFamily="34" charset="0"/>
              </a:rPr>
              <a:t>Connecticut’s Healthcare Benchmark Initiative</a:t>
            </a:r>
          </a:p>
          <a:p>
            <a:endParaRPr lang="en-US" sz="1400" dirty="0">
              <a:latin typeface="Franklin Gothic Book" panose="020B0503020102020204" pitchFamily="34" charset="0"/>
            </a:endParaRPr>
          </a:p>
          <a:p>
            <a:pPr marL="285750" indent="-285750">
              <a:buFont typeface="Arial" panose="020B0604020202020204" pitchFamily="34" charset="0"/>
              <a:buChar char="•"/>
            </a:pPr>
            <a:r>
              <a:rPr lang="en-US" sz="1400" dirty="0">
                <a:latin typeface="Franklin Gothic Book" panose="020B0503020102020204" pitchFamily="34" charset="0"/>
              </a:rPr>
              <a:t>Connecticut’s Healthcare Benchmarks were established in March 2020 in Executive Order No. 5, and later codified in Public Act 22-118.</a:t>
            </a:r>
          </a:p>
          <a:p>
            <a:pPr marL="285750" indent="-285750">
              <a:buFont typeface="Arial" panose="020B0604020202020204" pitchFamily="34" charset="0"/>
              <a:buChar char="•"/>
            </a:pPr>
            <a:endParaRPr lang="en-US" sz="1400" dirty="0">
              <a:latin typeface="Franklin Gothic Book" panose="020B0503020102020204" pitchFamily="34" charset="0"/>
            </a:endParaRPr>
          </a:p>
          <a:p>
            <a:pPr marL="285750" indent="-285750">
              <a:buFont typeface="Arial" panose="020B0604020202020204" pitchFamily="34" charset="0"/>
              <a:buChar char="•"/>
            </a:pPr>
            <a:r>
              <a:rPr lang="en-US" sz="1400" dirty="0">
                <a:latin typeface="Franklin Gothic Book" panose="020B0503020102020204" pitchFamily="34" charset="0"/>
              </a:rPr>
              <a:t>The cost growth benchmark is the targeted annual per person growth rate for Connecticut’s total healthcare spending.</a:t>
            </a:r>
          </a:p>
          <a:p>
            <a:pPr marL="285750" indent="-285750">
              <a:buFont typeface="Arial" panose="020B0604020202020204" pitchFamily="34" charset="0"/>
              <a:buChar char="•"/>
            </a:pPr>
            <a:endParaRPr lang="en-US" sz="1400" dirty="0">
              <a:latin typeface="Franklin Gothic Book" panose="020B0503020102020204" pitchFamily="34" charset="0"/>
            </a:endParaRPr>
          </a:p>
          <a:p>
            <a:pPr marL="285750" indent="-285750">
              <a:buFont typeface="Arial" panose="020B0604020202020204" pitchFamily="34" charset="0"/>
              <a:buChar char="•"/>
            </a:pPr>
            <a:r>
              <a:rPr lang="en-US" sz="1400" dirty="0">
                <a:latin typeface="Franklin Gothic Book" panose="020B0503020102020204" pitchFamily="34" charset="0"/>
              </a:rPr>
              <a:t>The benchmark goal is to slow the growth of healthcare spending and make healthcare more affordable for the residents of Connecticut. Data driven policy requires good data. </a:t>
            </a:r>
          </a:p>
          <a:p>
            <a:pPr marL="285750" indent="-285750">
              <a:buFont typeface="Arial" panose="020B0604020202020204" pitchFamily="34" charset="0"/>
              <a:buChar char="•"/>
            </a:pPr>
            <a:endParaRPr lang="en-US" sz="1400" dirty="0">
              <a:highlight>
                <a:srgbClr val="FFFF00"/>
              </a:highlight>
              <a:latin typeface="Franklin Gothic Book" panose="020B0503020102020204" pitchFamily="34" charset="0"/>
            </a:endParaRPr>
          </a:p>
          <a:p>
            <a:pPr marL="285750" indent="-285750">
              <a:buFont typeface="Arial" panose="020B0604020202020204" pitchFamily="34" charset="0"/>
              <a:buChar char="•"/>
            </a:pPr>
            <a:r>
              <a:rPr lang="en-US" sz="1400" dirty="0">
                <a:latin typeface="Franklin Gothic Book" panose="020B0503020102020204" pitchFamily="34" charset="0"/>
              </a:rPr>
              <a:t>Benchmark data is important, but it only shows part of the picture. CHESS helps us move from “what” is happening to “why” stakeholders should act. </a:t>
            </a:r>
          </a:p>
          <a:p>
            <a:pPr marL="285750" indent="-285750">
              <a:buFont typeface="Arial" panose="020B0604020202020204" pitchFamily="34" charset="0"/>
              <a:buChar char="•"/>
            </a:pPr>
            <a:endParaRPr lang="en-US" sz="1400" dirty="0">
              <a:latin typeface="Franklin Gothic Book" panose="020B0503020102020204" pitchFamily="34" charset="0"/>
            </a:endParaRPr>
          </a:p>
          <a:p>
            <a:pPr marL="285750" indent="-285750">
              <a:buFont typeface="Arial" panose="020B0604020202020204" pitchFamily="34" charset="0"/>
              <a:buChar char="•"/>
            </a:pPr>
            <a:r>
              <a:rPr lang="en-US" sz="1400" dirty="0">
                <a:latin typeface="Franklin Gothic Book" panose="020B0503020102020204" pitchFamily="34" charset="0"/>
              </a:rPr>
              <a:t>CHESS also helps us build connections between NGO stakeholders as well:</a:t>
            </a:r>
          </a:p>
          <a:p>
            <a:pPr marL="742950" lvl="1" indent="-285750">
              <a:buFont typeface="Arial" panose="020B0604020202020204" pitchFamily="34" charset="0"/>
              <a:buChar char="•"/>
            </a:pPr>
            <a:r>
              <a:rPr lang="en-US" sz="1400" dirty="0">
                <a:latin typeface="Franklin Gothic Book" panose="020B0503020102020204" pitchFamily="34" charset="0"/>
              </a:rPr>
              <a:t>Medical Debt </a:t>
            </a:r>
          </a:p>
          <a:p>
            <a:pPr marL="742950" lvl="1" indent="-285750">
              <a:buFont typeface="Arial" panose="020B0604020202020204" pitchFamily="34" charset="0"/>
              <a:buChar char="•"/>
            </a:pPr>
            <a:r>
              <a:rPr lang="en-US" sz="1400" dirty="0">
                <a:latin typeface="Franklin Gothic Book" panose="020B0503020102020204" pitchFamily="34" charset="0"/>
              </a:rPr>
              <a:t>Access and Fairness</a:t>
            </a:r>
          </a:p>
          <a:p>
            <a:endParaRPr lang="en-US" sz="1400" dirty="0">
              <a:latin typeface="Franklin Gothic Book" panose="020B0503020102020204" pitchFamily="34" charset="0"/>
            </a:endParaRPr>
          </a:p>
        </p:txBody>
      </p:sp>
      <p:pic>
        <p:nvPicPr>
          <p:cNvPr id="9" name="Picture 8">
            <a:extLst>
              <a:ext uri="{FF2B5EF4-FFF2-40B4-BE49-F238E27FC236}">
                <a16:creationId xmlns:a16="http://schemas.microsoft.com/office/drawing/2014/main" id="{8454CD43-1208-A9B6-B8A5-DA0E910B33E2}"/>
              </a:ext>
            </a:extLst>
          </p:cNvPr>
          <p:cNvPicPr>
            <a:picLocks noChangeAspect="1"/>
          </p:cNvPicPr>
          <p:nvPr/>
        </p:nvPicPr>
        <p:blipFill>
          <a:blip r:embed="rId9"/>
          <a:srcRect l="4878" t="23552" b="24498"/>
          <a:stretch>
            <a:fillRect/>
          </a:stretch>
        </p:blipFill>
        <p:spPr>
          <a:xfrm>
            <a:off x="560829" y="998509"/>
            <a:ext cx="4513704" cy="1035809"/>
          </a:xfrm>
          <a:prstGeom prst="rect">
            <a:avLst/>
          </a:prstGeom>
        </p:spPr>
      </p:pic>
    </p:spTree>
    <p:extLst>
      <p:ext uri="{BB962C8B-B14F-4D97-AF65-F5344CB8AC3E}">
        <p14:creationId xmlns:p14="http://schemas.microsoft.com/office/powerpoint/2010/main" val="86041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FB9204-68E4-D125-3BE4-18E4B6E59A93}"/>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6F79B0DD-2C63-4EE5-804F-B8E391FC1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37" y="0"/>
            <a:ext cx="12192000" cy="68580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27DB8AB-CD55-4C8F-9043-52652B892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6"/>
            <a:ext cx="5364255"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689909-974F-83F0-6162-CF707BC676D8}"/>
              </a:ext>
            </a:extLst>
          </p:cNvPr>
          <p:cNvPicPr>
            <a:picLocks noChangeAspect="1"/>
          </p:cNvPicPr>
          <p:nvPr/>
        </p:nvPicPr>
        <p:blipFill>
          <a:blip r:embed="rId3"/>
          <a:stretch>
            <a:fillRect/>
          </a:stretch>
        </p:blipFill>
        <p:spPr>
          <a:xfrm>
            <a:off x="1195520" y="834459"/>
            <a:ext cx="4260145" cy="2321779"/>
          </a:xfrm>
          <a:prstGeom prst="rect">
            <a:avLst/>
          </a:prstGeom>
        </p:spPr>
      </p:pic>
      <p:sp>
        <p:nvSpPr>
          <p:cNvPr id="50" name="Rectangle 49">
            <a:extLst>
              <a:ext uri="{FF2B5EF4-FFF2-40B4-BE49-F238E27FC236}">
                <a16:creationId xmlns:a16="http://schemas.microsoft.com/office/drawing/2014/main" id="{53059C5A-91CB-4024-9B4E-20082E25C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643466"/>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748A2B-FE4F-E4BF-14B6-FC37BD6066F0}"/>
              </a:ext>
            </a:extLst>
          </p:cNvPr>
          <p:cNvPicPr>
            <a:picLocks noChangeAspect="1"/>
          </p:cNvPicPr>
          <p:nvPr/>
        </p:nvPicPr>
        <p:blipFill>
          <a:blip r:embed="rId4"/>
          <a:stretch>
            <a:fillRect/>
          </a:stretch>
        </p:blipFill>
        <p:spPr>
          <a:xfrm>
            <a:off x="6230710" y="801662"/>
            <a:ext cx="5251917" cy="2442141"/>
          </a:xfrm>
          <a:prstGeom prst="rect">
            <a:avLst/>
          </a:prstGeom>
        </p:spPr>
      </p:pic>
      <p:sp>
        <p:nvSpPr>
          <p:cNvPr id="52" name="Rectangle 51">
            <a:extLst>
              <a:ext uri="{FF2B5EF4-FFF2-40B4-BE49-F238E27FC236}">
                <a16:creationId xmlns:a16="http://schemas.microsoft.com/office/drawing/2014/main" id="{184884BF-A898-4EFF-9504-E13EBE3FF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3514513"/>
            <a:ext cx="5364255" cy="270340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FDFE6EC-A51A-CC54-099E-98543F15A48E}"/>
              </a:ext>
            </a:extLst>
          </p:cNvPr>
          <p:cNvPicPr>
            <a:picLocks noChangeAspect="1"/>
          </p:cNvPicPr>
          <p:nvPr/>
        </p:nvPicPr>
        <p:blipFill>
          <a:blip r:embed="rId5"/>
          <a:stretch>
            <a:fillRect/>
          </a:stretch>
        </p:blipFill>
        <p:spPr>
          <a:xfrm>
            <a:off x="833842" y="3993726"/>
            <a:ext cx="5136099" cy="1720592"/>
          </a:xfrm>
          <a:prstGeom prst="rect">
            <a:avLst/>
          </a:prstGeom>
        </p:spPr>
      </p:pic>
      <p:sp>
        <p:nvSpPr>
          <p:cNvPr id="54" name="Rectangle 53">
            <a:extLst>
              <a:ext uri="{FF2B5EF4-FFF2-40B4-BE49-F238E27FC236}">
                <a16:creationId xmlns:a16="http://schemas.microsoft.com/office/drawing/2014/main" id="{7B32D337-FDA6-4468-ADB1-7038E5FC0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8589" y="3514513"/>
            <a:ext cx="5376806" cy="2706794"/>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0BA49C3-3E8C-0C4B-D597-68706F87E425}"/>
              </a:ext>
            </a:extLst>
          </p:cNvPr>
          <p:cNvPicPr>
            <a:picLocks noChangeAspect="1"/>
          </p:cNvPicPr>
          <p:nvPr/>
        </p:nvPicPr>
        <p:blipFill>
          <a:blip r:embed="rId6"/>
          <a:stretch>
            <a:fillRect/>
          </a:stretch>
        </p:blipFill>
        <p:spPr>
          <a:xfrm>
            <a:off x="6355181" y="4403441"/>
            <a:ext cx="5002977" cy="925550"/>
          </a:xfrm>
          <a:prstGeom prst="rect">
            <a:avLst/>
          </a:prstGeom>
        </p:spPr>
      </p:pic>
      <p:pic>
        <p:nvPicPr>
          <p:cNvPr id="23" name="Picture 22" descr="A blue text on a black background&#10;&#10;AI-generated content may be incorrect.">
            <a:extLst>
              <a:ext uri="{FF2B5EF4-FFF2-40B4-BE49-F238E27FC236}">
                <a16:creationId xmlns:a16="http://schemas.microsoft.com/office/drawing/2014/main" id="{BC1BE875-4412-DA3B-5F9F-16C0B27DE4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58914" y="222473"/>
            <a:ext cx="1467163" cy="355400"/>
          </a:xfrm>
          <a:prstGeom prst="rect">
            <a:avLst/>
          </a:prstGeom>
        </p:spPr>
      </p:pic>
      <p:sp>
        <p:nvSpPr>
          <p:cNvPr id="10" name="AutoShape 2">
            <a:extLst>
              <a:ext uri="{FF2B5EF4-FFF2-40B4-BE49-F238E27FC236}">
                <a16:creationId xmlns:a16="http://schemas.microsoft.com/office/drawing/2014/main" id="{8440531E-D2AF-C1AD-19CA-8B47F5D2BD7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585062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FFE9E5-2F71-BC77-F719-8DE5C34CFF4C}"/>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9FC524E3-3C25-0B14-C0E5-53F401F920C2}"/>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DA14B43C-F3AF-BBF2-33C7-390B484BE761}"/>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3" name="Date Placeholder 6">
            <a:extLst>
              <a:ext uri="{FF2B5EF4-FFF2-40B4-BE49-F238E27FC236}">
                <a16:creationId xmlns:a16="http://schemas.microsoft.com/office/drawing/2014/main" id="{30D92146-4A17-9B4A-6F9F-573830B34959}"/>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Using CHESS data in policy and health care benchmarking | January 7, 2025</a:t>
            </a:r>
          </a:p>
        </p:txBody>
      </p:sp>
      <p:pic>
        <p:nvPicPr>
          <p:cNvPr id="4" name="Picture 3">
            <a:extLst>
              <a:ext uri="{FF2B5EF4-FFF2-40B4-BE49-F238E27FC236}">
                <a16:creationId xmlns:a16="http://schemas.microsoft.com/office/drawing/2014/main" id="{EEFCAA7D-85A4-AF9B-A3A1-913E1A4E5CFD}"/>
              </a:ext>
            </a:extLst>
          </p:cNvPr>
          <p:cNvPicPr>
            <a:picLocks noChangeAspect="1"/>
          </p:cNvPicPr>
          <p:nvPr/>
        </p:nvPicPr>
        <p:blipFill>
          <a:blip r:embed="rId4"/>
          <a:stretch>
            <a:fillRect/>
          </a:stretch>
        </p:blipFill>
        <p:spPr>
          <a:xfrm>
            <a:off x="235975" y="1124577"/>
            <a:ext cx="3575063" cy="4625163"/>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1B315C5-2746-96F6-3494-CD849AB412BF}"/>
              </a:ext>
            </a:extLst>
          </p:cNvPr>
          <p:cNvSpPr txBox="1"/>
          <p:nvPr/>
        </p:nvSpPr>
        <p:spPr>
          <a:xfrm>
            <a:off x="235975" y="5887996"/>
            <a:ext cx="3575063" cy="707886"/>
          </a:xfrm>
          <a:prstGeom prst="rect">
            <a:avLst/>
          </a:prstGeom>
          <a:noFill/>
        </p:spPr>
        <p:txBody>
          <a:bodyPr wrap="square" rtlCol="0">
            <a:spAutoFit/>
          </a:bodyPr>
          <a:lstStyle/>
          <a:p>
            <a:r>
              <a:rPr lang="en-US" sz="800">
                <a:latin typeface="Franklin Gothic Book" panose="020B0503020102020204" pitchFamily="34" charset="0"/>
                <a:hlinkClick r:id="rId5"/>
              </a:rPr>
              <a:t>Source: Porter, A. (2025, November 21). Healthcare Benchmark Initiative Recommendations to the General Assembly. State of Connecticut Office of Health Strategy. https://portal.ct.gov/ohs/-/media/ohs/cost-growth-benchmark/reports-and-updates/ohs-hcbi-recommendations-to-the-general-assembly-2025.pdf?rev=2319f3db5ff5450382d13aed1f12d84e</a:t>
            </a:r>
            <a:endParaRPr lang="en-US" sz="800">
              <a:latin typeface="Franklin Gothic Book" panose="020B0503020102020204" pitchFamily="34" charset="0"/>
            </a:endParaRPr>
          </a:p>
        </p:txBody>
      </p:sp>
      <p:pic>
        <p:nvPicPr>
          <p:cNvPr id="6" name="Picture 5" descr="A blue text on a black background&#10;&#10;AI-generated content may be incorrect.">
            <a:extLst>
              <a:ext uri="{FF2B5EF4-FFF2-40B4-BE49-F238E27FC236}">
                <a16:creationId xmlns:a16="http://schemas.microsoft.com/office/drawing/2014/main" id="{060325BB-C2C5-82A8-E8B0-BEA23349D4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58914" y="222473"/>
            <a:ext cx="1467163" cy="355400"/>
          </a:xfrm>
          <a:prstGeom prst="rect">
            <a:avLst/>
          </a:prstGeom>
        </p:spPr>
      </p:pic>
      <p:pic>
        <p:nvPicPr>
          <p:cNvPr id="14" name="Picture 13">
            <a:extLst>
              <a:ext uri="{FF2B5EF4-FFF2-40B4-BE49-F238E27FC236}">
                <a16:creationId xmlns:a16="http://schemas.microsoft.com/office/drawing/2014/main" id="{8486CD23-172B-3C71-AFFB-ACBC1D30E41D}"/>
              </a:ext>
            </a:extLst>
          </p:cNvPr>
          <p:cNvPicPr>
            <a:picLocks noChangeAspect="1"/>
          </p:cNvPicPr>
          <p:nvPr/>
        </p:nvPicPr>
        <p:blipFill>
          <a:blip r:embed="rId7"/>
          <a:stretch>
            <a:fillRect/>
          </a:stretch>
        </p:blipFill>
        <p:spPr>
          <a:xfrm>
            <a:off x="4309882" y="1124577"/>
            <a:ext cx="3572236" cy="4625163"/>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9FFD22AA-4798-1AF9-3D69-756C9D28085D}"/>
              </a:ext>
            </a:extLst>
          </p:cNvPr>
          <p:cNvSpPr txBox="1"/>
          <p:nvPr/>
        </p:nvSpPr>
        <p:spPr>
          <a:xfrm>
            <a:off x="4243656" y="5949552"/>
            <a:ext cx="3575063" cy="584775"/>
          </a:xfrm>
          <a:prstGeom prst="rect">
            <a:avLst/>
          </a:prstGeom>
          <a:noFill/>
        </p:spPr>
        <p:txBody>
          <a:bodyPr wrap="square" rtlCol="0">
            <a:spAutoFit/>
          </a:bodyPr>
          <a:lstStyle/>
          <a:p>
            <a:r>
              <a:rPr lang="en-US" sz="800">
                <a:latin typeface="Franklin Gothic Book" panose="020B0503020102020204" pitchFamily="34" charset="0"/>
                <a:hlinkClick r:id="rId8"/>
              </a:rPr>
              <a:t>Source: Dornfeld, J. (2020, March 5). Written Testimony Insurance and Real Estate Committee to the Connecticut General Assembly in support of S.B. 346. United States of Care. https://www.cga.ct.gov/2020/insdata/tmy/2020SB-00346-R000305-Dornfeld,%20Joanna-Support-TMY.PDF</a:t>
            </a:r>
            <a:endParaRPr lang="en-US" sz="800">
              <a:latin typeface="Franklin Gothic Book" panose="020B0503020102020204" pitchFamily="34" charset="0"/>
            </a:endParaRPr>
          </a:p>
        </p:txBody>
      </p:sp>
      <p:sp>
        <p:nvSpPr>
          <p:cNvPr id="17" name="TextBox 16">
            <a:extLst>
              <a:ext uri="{FF2B5EF4-FFF2-40B4-BE49-F238E27FC236}">
                <a16:creationId xmlns:a16="http://schemas.microsoft.com/office/drawing/2014/main" id="{BCA8BA48-2C96-1F50-A6E2-5DD5026ECD67}"/>
              </a:ext>
            </a:extLst>
          </p:cNvPr>
          <p:cNvSpPr txBox="1"/>
          <p:nvPr/>
        </p:nvSpPr>
        <p:spPr>
          <a:xfrm>
            <a:off x="195552" y="725843"/>
            <a:ext cx="3655908" cy="369332"/>
          </a:xfrm>
          <a:prstGeom prst="rect">
            <a:avLst/>
          </a:prstGeom>
          <a:noFill/>
        </p:spPr>
        <p:txBody>
          <a:bodyPr wrap="square">
            <a:spAutoFit/>
          </a:bodyPr>
          <a:lstStyle/>
          <a:p>
            <a:pPr algn="ctr"/>
            <a:r>
              <a:rPr lang="en-US" sz="1800" b="1">
                <a:solidFill>
                  <a:srgbClr val="045A8D"/>
                </a:solidFill>
                <a:latin typeface="Franklin Gothic Book" panose="020B0503020102020204" pitchFamily="34" charset="0"/>
              </a:rPr>
              <a:t>Benchmarking Recommendations</a:t>
            </a:r>
          </a:p>
        </p:txBody>
      </p:sp>
      <p:sp>
        <p:nvSpPr>
          <p:cNvPr id="18" name="TextBox 17">
            <a:extLst>
              <a:ext uri="{FF2B5EF4-FFF2-40B4-BE49-F238E27FC236}">
                <a16:creationId xmlns:a16="http://schemas.microsoft.com/office/drawing/2014/main" id="{1D7F587D-C5A7-46AF-4AAB-2BE123609415}"/>
              </a:ext>
            </a:extLst>
          </p:cNvPr>
          <p:cNvSpPr txBox="1"/>
          <p:nvPr/>
        </p:nvSpPr>
        <p:spPr>
          <a:xfrm>
            <a:off x="8210914" y="725843"/>
            <a:ext cx="3575063" cy="369332"/>
          </a:xfrm>
          <a:prstGeom prst="rect">
            <a:avLst/>
          </a:prstGeom>
          <a:noFill/>
        </p:spPr>
        <p:txBody>
          <a:bodyPr wrap="square">
            <a:spAutoFit/>
          </a:bodyPr>
          <a:lstStyle/>
          <a:p>
            <a:pPr algn="ctr"/>
            <a:r>
              <a:rPr lang="en-US" sz="1800" b="1" dirty="0">
                <a:solidFill>
                  <a:srgbClr val="045A8D"/>
                </a:solidFill>
                <a:latin typeface="Franklin Gothic Book" panose="020B0503020102020204" pitchFamily="34" charset="0"/>
              </a:rPr>
              <a:t>2024 Employer Symposium</a:t>
            </a:r>
          </a:p>
        </p:txBody>
      </p:sp>
      <p:sp>
        <p:nvSpPr>
          <p:cNvPr id="21" name="TextBox 20">
            <a:extLst>
              <a:ext uri="{FF2B5EF4-FFF2-40B4-BE49-F238E27FC236}">
                <a16:creationId xmlns:a16="http://schemas.microsoft.com/office/drawing/2014/main" id="{777EB1B9-F29D-D084-AE53-F738D0921E3E}"/>
              </a:ext>
            </a:extLst>
          </p:cNvPr>
          <p:cNvSpPr txBox="1"/>
          <p:nvPr/>
        </p:nvSpPr>
        <p:spPr>
          <a:xfrm>
            <a:off x="4203233" y="725843"/>
            <a:ext cx="3655908" cy="369332"/>
          </a:xfrm>
          <a:prstGeom prst="rect">
            <a:avLst/>
          </a:prstGeom>
          <a:noFill/>
        </p:spPr>
        <p:txBody>
          <a:bodyPr wrap="square">
            <a:spAutoFit/>
          </a:bodyPr>
          <a:lstStyle/>
          <a:p>
            <a:pPr algn="ctr"/>
            <a:r>
              <a:rPr lang="en-US" sz="1800" b="1">
                <a:solidFill>
                  <a:srgbClr val="045A8D"/>
                </a:solidFill>
                <a:latin typeface="Franklin Gothic Book" panose="020B0503020102020204" pitchFamily="34" charset="0"/>
              </a:rPr>
              <a:t>Legislative Testimony</a:t>
            </a:r>
          </a:p>
        </p:txBody>
      </p:sp>
      <p:sp>
        <p:nvSpPr>
          <p:cNvPr id="22" name="TextBox 21">
            <a:extLst>
              <a:ext uri="{FF2B5EF4-FFF2-40B4-BE49-F238E27FC236}">
                <a16:creationId xmlns:a16="http://schemas.microsoft.com/office/drawing/2014/main" id="{8430AA5E-9A36-EAEF-DA8E-BBFF1BF2D76C}"/>
              </a:ext>
            </a:extLst>
          </p:cNvPr>
          <p:cNvSpPr txBox="1"/>
          <p:nvPr/>
        </p:nvSpPr>
        <p:spPr>
          <a:xfrm>
            <a:off x="8217828" y="5887996"/>
            <a:ext cx="3575063" cy="584775"/>
          </a:xfrm>
          <a:prstGeom prst="rect">
            <a:avLst/>
          </a:prstGeom>
          <a:noFill/>
        </p:spPr>
        <p:txBody>
          <a:bodyPr wrap="square" rtlCol="0">
            <a:spAutoFit/>
          </a:bodyPr>
          <a:lstStyle/>
          <a:p>
            <a:r>
              <a:rPr lang="en-US" sz="800" dirty="0">
                <a:latin typeface="Franklin Gothic Book" panose="020B0503020102020204" pitchFamily="34" charset="0"/>
                <a:hlinkClick r:id="rId9"/>
              </a:rPr>
              <a:t>Source: </a:t>
            </a:r>
            <a:r>
              <a:rPr lang="en-US" sz="800" dirty="0">
                <a:latin typeface="Franklin Gothic Book" panose="020B0503020102020204" pitchFamily="34" charset="0"/>
                <a:hlinkClick r:id="rId10"/>
              </a:rPr>
              <a:t>https://portal.ct.gov/ohs/-/media/ohs/cost-growth-benchmark/healthcare-affordability-employer-symposium-2024/connecticut-healthcare-affordability-employer-event-summary-november-2024.pdf?rev=8b0bc61b56a54a63b513e9d681e397fb</a:t>
            </a:r>
            <a:r>
              <a:rPr lang="en-US" sz="800" dirty="0">
                <a:latin typeface="Franklin Gothic Book" panose="020B0503020102020204" pitchFamily="34" charset="0"/>
              </a:rPr>
              <a:t> </a:t>
            </a:r>
          </a:p>
        </p:txBody>
      </p:sp>
      <p:pic>
        <p:nvPicPr>
          <p:cNvPr id="9" name="Picture 8">
            <a:extLst>
              <a:ext uri="{FF2B5EF4-FFF2-40B4-BE49-F238E27FC236}">
                <a16:creationId xmlns:a16="http://schemas.microsoft.com/office/drawing/2014/main" id="{2193D05B-14E5-BA1D-2CE6-3C72BD2D9885}"/>
              </a:ext>
            </a:extLst>
          </p:cNvPr>
          <p:cNvPicPr>
            <a:picLocks noChangeAspect="1"/>
          </p:cNvPicPr>
          <p:nvPr/>
        </p:nvPicPr>
        <p:blipFill>
          <a:blip r:embed="rId11"/>
          <a:stretch>
            <a:fillRect/>
          </a:stretch>
        </p:blipFill>
        <p:spPr>
          <a:xfrm>
            <a:off x="8210914" y="1118425"/>
            <a:ext cx="3615163" cy="4638844"/>
          </a:xfrm>
          <a:prstGeom prst="rect">
            <a:avLst/>
          </a:prstGeom>
        </p:spPr>
      </p:pic>
    </p:spTree>
    <p:extLst>
      <p:ext uri="{BB962C8B-B14F-4D97-AF65-F5344CB8AC3E}">
        <p14:creationId xmlns:p14="http://schemas.microsoft.com/office/powerpoint/2010/main" val="816716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FEBF7"/>
        </a:solidFill>
        <a:effectLst/>
      </p:bgPr>
    </p:bg>
    <p:spTree>
      <p:nvGrpSpPr>
        <p:cNvPr id="1" name="">
          <a:extLst>
            <a:ext uri="{FF2B5EF4-FFF2-40B4-BE49-F238E27FC236}">
              <a16:creationId xmlns:a16="http://schemas.microsoft.com/office/drawing/2014/main" id="{31E7C026-9945-245D-6D6A-886B42F06ED4}"/>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898D7A0B-1E76-6AE2-B1DF-273B926185B9}"/>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4E354246-26DF-8CF3-7F10-48D52B173A5C}"/>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6" name="TextBox 25">
            <a:extLst>
              <a:ext uri="{FF2B5EF4-FFF2-40B4-BE49-F238E27FC236}">
                <a16:creationId xmlns:a16="http://schemas.microsoft.com/office/drawing/2014/main" id="{B35F0982-43E5-3B6B-B20D-5379A57EE77C}"/>
              </a:ext>
            </a:extLst>
          </p:cNvPr>
          <p:cNvSpPr txBox="1"/>
          <p:nvPr/>
        </p:nvSpPr>
        <p:spPr>
          <a:xfrm>
            <a:off x="415085" y="1980196"/>
            <a:ext cx="9370142" cy="1446550"/>
          </a:xfrm>
          <a:prstGeom prst="rect">
            <a:avLst/>
          </a:prstGeom>
          <a:noFill/>
        </p:spPr>
        <p:txBody>
          <a:bodyPr wrap="square" rtlCol="0">
            <a:spAutoFit/>
          </a:bodyPr>
          <a:lstStyle/>
          <a:p>
            <a:r>
              <a:rPr lang="en-US" sz="4400" b="1">
                <a:solidFill>
                  <a:srgbClr val="003D56"/>
                </a:solidFill>
                <a:latin typeface="Franklin Gothic Book" panose="020B0503020102020204" pitchFamily="34" charset="0"/>
              </a:rPr>
              <a:t>Using the CHESS in advocacy and engagement</a:t>
            </a:r>
          </a:p>
        </p:txBody>
      </p:sp>
      <p:cxnSp>
        <p:nvCxnSpPr>
          <p:cNvPr id="29" name="Straight Connector 28">
            <a:extLst>
              <a:ext uri="{FF2B5EF4-FFF2-40B4-BE49-F238E27FC236}">
                <a16:creationId xmlns:a16="http://schemas.microsoft.com/office/drawing/2014/main" id="{951BD447-52A5-3ED1-75A3-CA761EF2B23A}"/>
              </a:ext>
            </a:extLst>
          </p:cNvPr>
          <p:cNvCxnSpPr>
            <a:cxnSpLocks/>
          </p:cNvCxnSpPr>
          <p:nvPr/>
        </p:nvCxnSpPr>
        <p:spPr>
          <a:xfrm>
            <a:off x="415085" y="6240534"/>
            <a:ext cx="9633483" cy="0"/>
          </a:xfrm>
          <a:prstGeom prst="line">
            <a:avLst/>
          </a:prstGeom>
          <a:ln w="15875">
            <a:solidFill>
              <a:srgbClr val="003D56"/>
            </a:solidFill>
          </a:ln>
        </p:spPr>
        <p:style>
          <a:lnRef idx="1">
            <a:schemeClr val="accent1"/>
          </a:lnRef>
          <a:fillRef idx="0">
            <a:schemeClr val="accent1"/>
          </a:fillRef>
          <a:effectRef idx="0">
            <a:schemeClr val="accent1"/>
          </a:effectRef>
          <a:fontRef idx="minor">
            <a:schemeClr val="tx1"/>
          </a:fontRef>
        </p:style>
      </p:cxnSp>
      <p:pic>
        <p:nvPicPr>
          <p:cNvPr id="33" name="Picture 32" descr="A blue text on a black background&#10;&#10;AI-generated content may be incorrect.">
            <a:extLst>
              <a:ext uri="{FF2B5EF4-FFF2-40B4-BE49-F238E27FC236}">
                <a16:creationId xmlns:a16="http://schemas.microsoft.com/office/drawing/2014/main" id="{CDA3292B-B178-DD3D-49A2-3B1B8F7C0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9752" y="6062834"/>
            <a:ext cx="1467163" cy="355400"/>
          </a:xfrm>
          <a:prstGeom prst="rect">
            <a:avLst/>
          </a:prstGeom>
        </p:spPr>
      </p:pic>
      <p:sp>
        <p:nvSpPr>
          <p:cNvPr id="2" name="TextBox 1">
            <a:extLst>
              <a:ext uri="{FF2B5EF4-FFF2-40B4-BE49-F238E27FC236}">
                <a16:creationId xmlns:a16="http://schemas.microsoft.com/office/drawing/2014/main" id="{D5BC3736-A180-7AF4-83C6-3D1BF823243A}"/>
              </a:ext>
            </a:extLst>
          </p:cNvPr>
          <p:cNvSpPr txBox="1"/>
          <p:nvPr/>
        </p:nvSpPr>
        <p:spPr>
          <a:xfrm>
            <a:off x="415084" y="3426746"/>
            <a:ext cx="5680915" cy="369332"/>
          </a:xfrm>
          <a:prstGeom prst="rect">
            <a:avLst/>
          </a:prstGeom>
          <a:noFill/>
        </p:spPr>
        <p:txBody>
          <a:bodyPr wrap="square" rtlCol="0">
            <a:spAutoFit/>
          </a:bodyPr>
          <a:lstStyle/>
          <a:p>
            <a:r>
              <a:rPr lang="en-US" i="1" dirty="0">
                <a:solidFill>
                  <a:srgbClr val="003D56"/>
                </a:solidFill>
                <a:latin typeface="Franklin Gothic Book" panose="020B0503020102020204" pitchFamily="34" charset="0"/>
              </a:rPr>
              <a:t>Emily Brice, Northwest Health Law Advocates (</a:t>
            </a:r>
            <a:r>
              <a:rPr lang="en-US" i="1" dirty="0" err="1">
                <a:solidFill>
                  <a:srgbClr val="003D56"/>
                </a:solidFill>
                <a:latin typeface="Franklin Gothic Book" panose="020B0503020102020204" pitchFamily="34" charset="0"/>
              </a:rPr>
              <a:t>NoHLA</a:t>
            </a:r>
            <a:r>
              <a:rPr lang="en-US" i="1" dirty="0">
                <a:solidFill>
                  <a:srgbClr val="003D56"/>
                </a:solidFill>
                <a:latin typeface="Franklin Gothic Book" panose="020B0503020102020204" pitchFamily="34" charset="0"/>
              </a:rPr>
              <a:t>)</a:t>
            </a:r>
          </a:p>
        </p:txBody>
      </p:sp>
    </p:spTree>
    <p:extLst>
      <p:ext uri="{BB962C8B-B14F-4D97-AF65-F5344CB8AC3E}">
        <p14:creationId xmlns:p14="http://schemas.microsoft.com/office/powerpoint/2010/main" val="2607583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56CED7-7809-B68A-2036-EFB47FE3AF05}"/>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65C24897-21EE-1806-6A6B-0F76A8C34A2C}"/>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56E8C18B-048F-CF7C-31B3-8CD5FFEBAE5E}"/>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3" name="Date Placeholder 6">
            <a:extLst>
              <a:ext uri="{FF2B5EF4-FFF2-40B4-BE49-F238E27FC236}">
                <a16:creationId xmlns:a16="http://schemas.microsoft.com/office/drawing/2014/main" id="{D213CE98-077C-963F-9F15-DADB564116A9}"/>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Using CHESS data in advocacy and engagement | January 7, 2025</a:t>
            </a:r>
          </a:p>
        </p:txBody>
      </p:sp>
      <p:pic>
        <p:nvPicPr>
          <p:cNvPr id="4" name="Picture 3">
            <a:extLst>
              <a:ext uri="{FF2B5EF4-FFF2-40B4-BE49-F238E27FC236}">
                <a16:creationId xmlns:a16="http://schemas.microsoft.com/office/drawing/2014/main" id="{E4629C09-7C2D-8DD0-96E4-969FC9697AAC}"/>
              </a:ext>
            </a:extLst>
          </p:cNvPr>
          <p:cNvPicPr>
            <a:picLocks noChangeAspect="1"/>
          </p:cNvPicPr>
          <p:nvPr/>
        </p:nvPicPr>
        <p:blipFill>
          <a:blip r:embed="rId4"/>
          <a:stretch>
            <a:fillRect/>
          </a:stretch>
        </p:blipFill>
        <p:spPr>
          <a:xfrm>
            <a:off x="445318" y="685539"/>
            <a:ext cx="3743911" cy="4885922"/>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F33BB1B3-C6BC-53C2-338F-867DFC8487BA}"/>
              </a:ext>
            </a:extLst>
          </p:cNvPr>
          <p:cNvSpPr txBox="1"/>
          <p:nvPr/>
        </p:nvSpPr>
        <p:spPr>
          <a:xfrm>
            <a:off x="388493" y="5756963"/>
            <a:ext cx="3857560" cy="415498"/>
          </a:xfrm>
          <a:prstGeom prst="rect">
            <a:avLst/>
          </a:prstGeom>
          <a:noFill/>
        </p:spPr>
        <p:txBody>
          <a:bodyPr wrap="square" rtlCol="0">
            <a:spAutoFit/>
          </a:bodyPr>
          <a:lstStyle/>
          <a:p>
            <a:r>
              <a:rPr lang="en-US" sz="700">
                <a:latin typeface="Franklin Gothic Book" panose="020B0503020102020204" pitchFamily="34" charset="0"/>
                <a:hlinkClick r:id="rId5"/>
              </a:rPr>
              <a:t>Source: Majority of Washington Residents Concerned about Healthcare Costs. (2022, November 17). Northwest Health Law Advocates. https://nohla.org/wordpress/wp-content/uploads/2022/11/WA-Health-Care-Affordability-Survey-Press-Release.pdf</a:t>
            </a:r>
            <a:endParaRPr lang="en-US" sz="700">
              <a:latin typeface="Franklin Gothic Book" panose="020B0503020102020204" pitchFamily="34" charset="0"/>
            </a:endParaRPr>
          </a:p>
        </p:txBody>
      </p:sp>
      <p:sp>
        <p:nvSpPr>
          <p:cNvPr id="11" name="TextBox 10">
            <a:extLst>
              <a:ext uri="{FF2B5EF4-FFF2-40B4-BE49-F238E27FC236}">
                <a16:creationId xmlns:a16="http://schemas.microsoft.com/office/drawing/2014/main" id="{6F1579EB-7569-BB74-E4EA-370BD478FFDB}"/>
              </a:ext>
            </a:extLst>
          </p:cNvPr>
          <p:cNvSpPr txBox="1"/>
          <p:nvPr/>
        </p:nvSpPr>
        <p:spPr>
          <a:xfrm>
            <a:off x="4413802" y="5761712"/>
            <a:ext cx="3857560" cy="415498"/>
          </a:xfrm>
          <a:prstGeom prst="rect">
            <a:avLst/>
          </a:prstGeom>
          <a:noFill/>
        </p:spPr>
        <p:txBody>
          <a:bodyPr wrap="square" rtlCol="0">
            <a:spAutoFit/>
          </a:bodyPr>
          <a:lstStyle/>
          <a:p>
            <a:r>
              <a:rPr lang="en-US" sz="700" dirty="0">
                <a:latin typeface="Franklin Gothic Book" panose="020B0503020102020204" pitchFamily="34" charset="0"/>
                <a:hlinkClick r:id="rId6"/>
              </a:rPr>
              <a:t>Source: Health Care Cost Transparency Board’s Public Hearing. (2025, November 20). Washington State Health Care Authority. https://www.hca.wa.gov/assets/program/cost-board-meeting-materials-20251120.pdf</a:t>
            </a:r>
            <a:endParaRPr lang="en-US" sz="700" dirty="0">
              <a:latin typeface="Franklin Gothic Book" panose="020B0503020102020204" pitchFamily="34" charset="0"/>
            </a:endParaRPr>
          </a:p>
        </p:txBody>
      </p:sp>
      <p:sp>
        <p:nvSpPr>
          <p:cNvPr id="13" name="TextBox 12">
            <a:extLst>
              <a:ext uri="{FF2B5EF4-FFF2-40B4-BE49-F238E27FC236}">
                <a16:creationId xmlns:a16="http://schemas.microsoft.com/office/drawing/2014/main" id="{4B5AA1B1-74A9-C7D9-568C-55D33FCB4C9E}"/>
              </a:ext>
            </a:extLst>
          </p:cNvPr>
          <p:cNvSpPr txBox="1"/>
          <p:nvPr/>
        </p:nvSpPr>
        <p:spPr>
          <a:xfrm>
            <a:off x="8540353" y="844395"/>
            <a:ext cx="3474439" cy="4708981"/>
          </a:xfrm>
          <a:prstGeom prst="rect">
            <a:avLst/>
          </a:prstGeom>
          <a:noFill/>
        </p:spPr>
        <p:txBody>
          <a:bodyPr wrap="square">
            <a:spAutoFit/>
          </a:bodyPr>
          <a:lstStyle/>
          <a:p>
            <a:r>
              <a:rPr lang="en-US" sz="2000" b="1" dirty="0" err="1">
                <a:solidFill>
                  <a:srgbClr val="045A8D"/>
                </a:solidFill>
                <a:latin typeface="Franklin Gothic Book" panose="020B0503020102020204" pitchFamily="34" charset="0"/>
              </a:rPr>
              <a:t>NoHLA</a:t>
            </a:r>
            <a:r>
              <a:rPr lang="en-US" sz="2000" b="1" dirty="0">
                <a:solidFill>
                  <a:srgbClr val="045A8D"/>
                </a:solidFill>
                <a:latin typeface="Franklin Gothic Book" panose="020B0503020102020204" pitchFamily="34" charset="0"/>
              </a:rPr>
              <a:t> Advocacy Efforts</a:t>
            </a:r>
          </a:p>
          <a:p>
            <a:endParaRPr lang="en-US" sz="1400" dirty="0">
              <a:latin typeface="Franklin Gothic Book" panose="020B0503020102020204" pitchFamily="34" charset="0"/>
            </a:endParaRPr>
          </a:p>
          <a:p>
            <a:pPr marL="285750" indent="-285750">
              <a:buFont typeface="Arial" panose="020B0604020202020204" pitchFamily="34" charset="0"/>
              <a:buChar char="•"/>
            </a:pPr>
            <a:r>
              <a:rPr lang="en-US" sz="1400" dirty="0" err="1">
                <a:latin typeface="Franklin Gothic Book" panose="020B0503020102020204" pitchFamily="34" charset="0"/>
              </a:rPr>
              <a:t>NoHLA</a:t>
            </a:r>
            <a:r>
              <a:rPr lang="en-US" sz="1400" dirty="0">
                <a:latin typeface="Franklin Gothic Book" panose="020B0503020102020204" pitchFamily="34" charset="0"/>
              </a:rPr>
              <a:t> has used CHESS data in </a:t>
            </a:r>
            <a:r>
              <a:rPr lang="en-US" sz="1400" dirty="0">
                <a:latin typeface="Franklin Gothic Book" panose="020B0503020102020204" pitchFamily="34" charset="0"/>
                <a:hlinkClick r:id="rId7"/>
              </a:rPr>
              <a:t>legislative testimony and advocacy </a:t>
            </a:r>
            <a:r>
              <a:rPr lang="en-US" sz="1400" dirty="0">
                <a:latin typeface="Franklin Gothic Book" panose="020B0503020102020204" pitchFamily="34" charset="0"/>
              </a:rPr>
              <a:t>in support of proposed bills addressing medical debt, health care consolidation, and reference-based pricing, including “HB 1508: Improving Consumer Affordability through the Health Care Cost Transparency Board” and bills addressing facility fees.</a:t>
            </a:r>
          </a:p>
          <a:p>
            <a:pPr marL="285750" indent="-285750">
              <a:buFont typeface="Arial" panose="020B0604020202020204" pitchFamily="34" charset="0"/>
              <a:buChar char="•"/>
            </a:pPr>
            <a:endParaRPr lang="en-US" sz="1400" dirty="0">
              <a:latin typeface="Franklin Gothic Book" panose="020B0503020102020204" pitchFamily="34" charset="0"/>
            </a:endParaRPr>
          </a:p>
          <a:p>
            <a:pPr marL="285750" indent="-285750">
              <a:buFont typeface="Arial" panose="020B0604020202020204" pitchFamily="34" charset="0"/>
              <a:buChar char="•"/>
            </a:pPr>
            <a:r>
              <a:rPr lang="en-US" sz="1400" dirty="0">
                <a:latin typeface="Franklin Gothic Book" panose="020B0503020102020204" pitchFamily="34" charset="0"/>
              </a:rPr>
              <a:t>In 2022, </a:t>
            </a:r>
            <a:r>
              <a:rPr lang="en-US" sz="1400" dirty="0" err="1">
                <a:latin typeface="Franklin Gothic Book" panose="020B0503020102020204" pitchFamily="34" charset="0"/>
              </a:rPr>
              <a:t>NoHLA</a:t>
            </a:r>
            <a:r>
              <a:rPr lang="en-US" sz="1400" dirty="0">
                <a:latin typeface="Franklin Gothic Book" panose="020B0503020102020204" pitchFamily="34" charset="0"/>
              </a:rPr>
              <a:t> and twenty other advocacy organizations cite the CHESS survey in a </a:t>
            </a:r>
            <a:r>
              <a:rPr lang="en-US" sz="1400" dirty="0">
                <a:latin typeface="Franklin Gothic Book" panose="020B0503020102020204" pitchFamily="34" charset="0"/>
                <a:hlinkClick r:id="rId8"/>
              </a:rPr>
              <a:t>letter</a:t>
            </a:r>
            <a:r>
              <a:rPr lang="en-US" sz="1400" dirty="0">
                <a:latin typeface="Franklin Gothic Book" panose="020B0503020102020204" pitchFamily="34" charset="0"/>
              </a:rPr>
              <a:t> to the governor calling for improvements to the state Prescription Drug Affordability Board</a:t>
            </a:r>
          </a:p>
          <a:p>
            <a:pPr marL="285750" indent="-285750">
              <a:buFont typeface="Arial" panose="020B0604020202020204" pitchFamily="34" charset="0"/>
              <a:buChar char="•"/>
            </a:pPr>
            <a:endParaRPr lang="en-US" sz="1400" dirty="0">
              <a:highlight>
                <a:srgbClr val="FFFF00"/>
              </a:highlight>
              <a:latin typeface="Franklin Gothic Book" panose="020B0503020102020204" pitchFamily="34" charset="0"/>
            </a:endParaRPr>
          </a:p>
          <a:p>
            <a:pPr marL="285750" indent="-285750">
              <a:buFont typeface="Arial" panose="020B0604020202020204" pitchFamily="34" charset="0"/>
              <a:buChar char="•"/>
            </a:pPr>
            <a:r>
              <a:rPr lang="en-US" sz="1400" dirty="0">
                <a:latin typeface="Franklin Gothic Book" panose="020B0503020102020204" pitchFamily="34" charset="0"/>
              </a:rPr>
              <a:t>CHESS data has been presented to the state's Health Care Cost Transparency Board twice, in 2022 and 2025</a:t>
            </a:r>
          </a:p>
        </p:txBody>
      </p:sp>
      <p:pic>
        <p:nvPicPr>
          <p:cNvPr id="5" name="Picture 4">
            <a:extLst>
              <a:ext uri="{FF2B5EF4-FFF2-40B4-BE49-F238E27FC236}">
                <a16:creationId xmlns:a16="http://schemas.microsoft.com/office/drawing/2014/main" id="{4A152C02-84D7-759D-4C6B-DFE30C7B5981}"/>
              </a:ext>
            </a:extLst>
          </p:cNvPr>
          <p:cNvPicPr>
            <a:picLocks noChangeAspect="1"/>
          </p:cNvPicPr>
          <p:nvPr/>
        </p:nvPicPr>
        <p:blipFill>
          <a:blip r:embed="rId9"/>
          <a:stretch>
            <a:fillRect/>
          </a:stretch>
        </p:blipFill>
        <p:spPr>
          <a:xfrm>
            <a:off x="4528404" y="3106360"/>
            <a:ext cx="3747946" cy="2108709"/>
          </a:xfrm>
          <a:prstGeom prst="rect">
            <a:avLst/>
          </a:prstGeom>
        </p:spPr>
      </p:pic>
      <p:pic>
        <p:nvPicPr>
          <p:cNvPr id="9" name="Picture 8">
            <a:extLst>
              <a:ext uri="{FF2B5EF4-FFF2-40B4-BE49-F238E27FC236}">
                <a16:creationId xmlns:a16="http://schemas.microsoft.com/office/drawing/2014/main" id="{9D157EB2-1695-F93C-E8D5-ECC6C867CE84}"/>
              </a:ext>
            </a:extLst>
          </p:cNvPr>
          <p:cNvPicPr>
            <a:picLocks noChangeAspect="1"/>
          </p:cNvPicPr>
          <p:nvPr/>
        </p:nvPicPr>
        <p:blipFill>
          <a:blip r:embed="rId10"/>
          <a:stretch>
            <a:fillRect/>
          </a:stretch>
        </p:blipFill>
        <p:spPr>
          <a:xfrm>
            <a:off x="4528404" y="685539"/>
            <a:ext cx="3742958" cy="2108709"/>
          </a:xfrm>
          <a:prstGeom prst="rect">
            <a:avLst/>
          </a:prstGeom>
        </p:spPr>
      </p:pic>
    </p:spTree>
    <p:extLst>
      <p:ext uri="{BB962C8B-B14F-4D97-AF65-F5344CB8AC3E}">
        <p14:creationId xmlns:p14="http://schemas.microsoft.com/office/powerpoint/2010/main" val="1121879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8ACFBC-5FE6-DAC7-AE6A-32C61E56F8ED}"/>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9BDA3283-9BD2-5667-4C82-BB9F08287223}"/>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43BEB3C3-4286-1595-409B-8254B2E72F58}"/>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3" name="Date Placeholder 6">
            <a:extLst>
              <a:ext uri="{FF2B5EF4-FFF2-40B4-BE49-F238E27FC236}">
                <a16:creationId xmlns:a16="http://schemas.microsoft.com/office/drawing/2014/main" id="{F30303D3-9E5A-8699-CA13-87DE6C38FEBF}"/>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Using CHESS data in policy and health care benchmarking | January 7, 2025</a:t>
            </a:r>
          </a:p>
        </p:txBody>
      </p:sp>
      <p:graphicFrame>
        <p:nvGraphicFramePr>
          <p:cNvPr id="22" name="Chart 21">
            <a:extLst>
              <a:ext uri="{FF2B5EF4-FFF2-40B4-BE49-F238E27FC236}">
                <a16:creationId xmlns:a16="http://schemas.microsoft.com/office/drawing/2014/main" id="{ED507B2B-9346-C97C-07EC-F5077BD2A4DF}"/>
              </a:ext>
            </a:extLst>
          </p:cNvPr>
          <p:cNvGraphicFramePr/>
          <p:nvPr>
            <p:extLst>
              <p:ext uri="{D42A27DB-BD31-4B8C-83A1-F6EECF244321}">
                <p14:modId xmlns:p14="http://schemas.microsoft.com/office/powerpoint/2010/main" val="851041062"/>
              </p:ext>
            </p:extLst>
          </p:nvPr>
        </p:nvGraphicFramePr>
        <p:xfrm>
          <a:off x="-4071" y="786344"/>
          <a:ext cx="12190374" cy="5591678"/>
        </p:xfrm>
        <a:graphic>
          <a:graphicData uri="http://schemas.openxmlformats.org/drawingml/2006/chart">
            <c:chart xmlns:c="http://schemas.openxmlformats.org/drawingml/2006/chart" xmlns:r="http://schemas.openxmlformats.org/officeDocument/2006/relationships" r:id="rId4"/>
          </a:graphicData>
        </a:graphic>
      </p:graphicFrame>
      <p:pic>
        <p:nvPicPr>
          <p:cNvPr id="23" name="Picture 22" descr="A blue text on a black background&#10;&#10;AI-generated content may be incorrect.">
            <a:extLst>
              <a:ext uri="{FF2B5EF4-FFF2-40B4-BE49-F238E27FC236}">
                <a16:creationId xmlns:a16="http://schemas.microsoft.com/office/drawing/2014/main" id="{C02B71ED-60B6-FF9B-FCA8-6E0E99A6DE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914" y="222473"/>
            <a:ext cx="1467163" cy="355400"/>
          </a:xfrm>
          <a:prstGeom prst="rect">
            <a:avLst/>
          </a:prstGeom>
        </p:spPr>
      </p:pic>
    </p:spTree>
    <p:extLst>
      <p:ext uri="{BB962C8B-B14F-4D97-AF65-F5344CB8AC3E}">
        <p14:creationId xmlns:p14="http://schemas.microsoft.com/office/powerpoint/2010/main" val="997804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5B2A77-DA81-F24A-DB48-E01694C9B819}"/>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04F938E5-87DB-B4FD-4E00-24E81D993AC7}"/>
              </a:ext>
            </a:extLst>
          </p:cNvPr>
          <p:cNvPicPr>
            <a:picLocks noChangeAspect="1" noChangeArrowheads="1"/>
          </p:cNvPicPr>
          <p:nvPr/>
        </p:nvPicPr>
        <p:blipFill>
          <a:blip r:embed="rId3">
            <a:alphaModFix amt="5000"/>
            <a:extLst>
              <a:ext uri="{28A0092B-C50C-407E-A947-70E740481C1C}">
                <a14:useLocalDpi xmlns:a14="http://schemas.microsoft.com/office/drawing/2010/main" val="0"/>
              </a:ext>
            </a:extLst>
          </a:blip>
          <a:srcRect/>
          <a:stretch>
            <a:fillRect/>
          </a:stretch>
        </p:blipFill>
        <p:spPr bwMode="auto">
          <a:xfrm>
            <a:off x="-64813" y="1128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642C76D6-4988-15AC-5803-7687C711266F}"/>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3" name="Date Placeholder 6">
            <a:extLst>
              <a:ext uri="{FF2B5EF4-FFF2-40B4-BE49-F238E27FC236}">
                <a16:creationId xmlns:a16="http://schemas.microsoft.com/office/drawing/2014/main" id="{A69779F6-8F67-FBB7-C566-61B4F174A034}"/>
              </a:ext>
            </a:extLst>
          </p:cNvPr>
          <p:cNvSpPr txBox="1">
            <a:spLocks/>
          </p:cNvSpPr>
          <p:nvPr/>
        </p:nvSpPr>
        <p:spPr>
          <a:xfrm>
            <a:off x="235975" y="11281"/>
            <a:ext cx="6592187"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50">
                <a:solidFill>
                  <a:srgbClr val="045A8D"/>
                </a:solidFill>
                <a:latin typeface="HelveticaNeueforSAS" panose="020B0604020202020204" pitchFamily="34" charset="0"/>
              </a:rPr>
              <a:t>Data in Action Webinar: Using CHESS data in advocacy and engagement | January 7, 2025</a:t>
            </a:r>
          </a:p>
        </p:txBody>
      </p:sp>
      <p:pic>
        <p:nvPicPr>
          <p:cNvPr id="5" name="Picture 4">
            <a:extLst>
              <a:ext uri="{FF2B5EF4-FFF2-40B4-BE49-F238E27FC236}">
                <a16:creationId xmlns:a16="http://schemas.microsoft.com/office/drawing/2014/main" id="{93213D59-7ECB-D880-9DD9-3C6362C91C3C}"/>
              </a:ext>
            </a:extLst>
          </p:cNvPr>
          <p:cNvPicPr>
            <a:picLocks noChangeAspect="1"/>
          </p:cNvPicPr>
          <p:nvPr/>
        </p:nvPicPr>
        <p:blipFill>
          <a:blip r:embed="rId4"/>
          <a:stretch>
            <a:fillRect/>
          </a:stretch>
        </p:blipFill>
        <p:spPr>
          <a:xfrm>
            <a:off x="235975" y="1102249"/>
            <a:ext cx="3656917" cy="4731489"/>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51222867-17E6-BE3B-E2CD-C66E71B7FC5E}"/>
              </a:ext>
            </a:extLst>
          </p:cNvPr>
          <p:cNvSpPr txBox="1"/>
          <p:nvPr/>
        </p:nvSpPr>
        <p:spPr>
          <a:xfrm>
            <a:off x="243266" y="6074606"/>
            <a:ext cx="3857560" cy="415498"/>
          </a:xfrm>
          <a:prstGeom prst="rect">
            <a:avLst/>
          </a:prstGeom>
          <a:noFill/>
        </p:spPr>
        <p:txBody>
          <a:bodyPr wrap="square" rtlCol="0">
            <a:spAutoFit/>
          </a:bodyPr>
          <a:lstStyle/>
          <a:p>
            <a:r>
              <a:rPr lang="en-US" sz="700">
                <a:latin typeface="Franklin Gothic Book" panose="020B0503020102020204" pitchFamily="34" charset="0"/>
                <a:hlinkClick r:id="rId5"/>
              </a:rPr>
              <a:t>Source: The Impact of High Health Care Costs in Washington State. (2024). Washington State Health Care Authority. https://www.hca.wa.gov/assets/program/spending-growth-benchmark-2017-2019-one-pager.pdf</a:t>
            </a:r>
            <a:endParaRPr lang="en-US" sz="700">
              <a:latin typeface="Franklin Gothic Book" panose="020B0503020102020204" pitchFamily="34" charset="0"/>
            </a:endParaRPr>
          </a:p>
        </p:txBody>
      </p:sp>
      <p:pic>
        <p:nvPicPr>
          <p:cNvPr id="10" name="Picture 9">
            <a:extLst>
              <a:ext uri="{FF2B5EF4-FFF2-40B4-BE49-F238E27FC236}">
                <a16:creationId xmlns:a16="http://schemas.microsoft.com/office/drawing/2014/main" id="{645BC041-A78D-68B6-3FB2-AAD50241D564}"/>
              </a:ext>
            </a:extLst>
          </p:cNvPr>
          <p:cNvPicPr>
            <a:picLocks noChangeAspect="1"/>
          </p:cNvPicPr>
          <p:nvPr/>
        </p:nvPicPr>
        <p:blipFill>
          <a:blip r:embed="rId6"/>
          <a:stretch>
            <a:fillRect/>
          </a:stretch>
        </p:blipFill>
        <p:spPr>
          <a:xfrm>
            <a:off x="4267542" y="1102249"/>
            <a:ext cx="3656916" cy="4729161"/>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E8B47460-0541-BEE9-4B00-7DBC0A469121}"/>
              </a:ext>
            </a:extLst>
          </p:cNvPr>
          <p:cNvSpPr txBox="1"/>
          <p:nvPr/>
        </p:nvSpPr>
        <p:spPr>
          <a:xfrm>
            <a:off x="4258455" y="6068217"/>
            <a:ext cx="3857560" cy="415498"/>
          </a:xfrm>
          <a:prstGeom prst="rect">
            <a:avLst/>
          </a:prstGeom>
          <a:noFill/>
        </p:spPr>
        <p:txBody>
          <a:bodyPr wrap="square" rtlCol="0">
            <a:spAutoFit/>
          </a:bodyPr>
          <a:lstStyle/>
          <a:p>
            <a:r>
              <a:rPr lang="en-US" sz="700">
                <a:latin typeface="Franklin Gothic Book" panose="020B0503020102020204" pitchFamily="34" charset="0"/>
                <a:hlinkClick r:id="rId7"/>
              </a:rPr>
              <a:t>Source: 2024 State Health Report. (2024). Washington State Board of Health. https://sboh.wa.gov/sites/default/files/2024-06/2024%20State%20Health%20Report%20V3.pdf</a:t>
            </a:r>
            <a:endParaRPr lang="en-US" sz="700">
              <a:latin typeface="Franklin Gothic Book" panose="020B0503020102020204" pitchFamily="34" charset="0"/>
            </a:endParaRPr>
          </a:p>
        </p:txBody>
      </p:sp>
      <p:pic>
        <p:nvPicPr>
          <p:cNvPr id="13" name="Picture 12">
            <a:extLst>
              <a:ext uri="{FF2B5EF4-FFF2-40B4-BE49-F238E27FC236}">
                <a16:creationId xmlns:a16="http://schemas.microsoft.com/office/drawing/2014/main" id="{39D5BE45-8E98-847D-F07D-5ECF355F5536}"/>
              </a:ext>
            </a:extLst>
          </p:cNvPr>
          <p:cNvPicPr>
            <a:picLocks noChangeAspect="1"/>
          </p:cNvPicPr>
          <p:nvPr/>
        </p:nvPicPr>
        <p:blipFill>
          <a:blip r:embed="rId8"/>
          <a:stretch>
            <a:fillRect/>
          </a:stretch>
        </p:blipFill>
        <p:spPr>
          <a:xfrm>
            <a:off x="8210914" y="1102249"/>
            <a:ext cx="3677871" cy="4746557"/>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4F5A0B7E-E375-3903-A679-93CA008FC058}"/>
              </a:ext>
            </a:extLst>
          </p:cNvPr>
          <p:cNvSpPr txBox="1"/>
          <p:nvPr/>
        </p:nvSpPr>
        <p:spPr>
          <a:xfrm>
            <a:off x="8135966" y="6068217"/>
            <a:ext cx="3857560" cy="415498"/>
          </a:xfrm>
          <a:prstGeom prst="rect">
            <a:avLst/>
          </a:prstGeom>
          <a:noFill/>
        </p:spPr>
        <p:txBody>
          <a:bodyPr wrap="square" rtlCol="0">
            <a:spAutoFit/>
          </a:bodyPr>
          <a:lstStyle/>
          <a:p>
            <a:r>
              <a:rPr lang="en-US" sz="700">
                <a:latin typeface="Franklin Gothic Book" panose="020B0503020102020204" pitchFamily="34" charset="0"/>
                <a:hlinkClick r:id="rId9"/>
              </a:rPr>
              <a:t>Source: Washington General Assembly. (2023). Substitute House Bill 1508. State of Washington. https://lawfilesext.leg.wa.gov/biennium/2023-24/Pdf/Bills/House%20Bills/1508-S.pdf?q=20240522212402</a:t>
            </a:r>
            <a:endParaRPr lang="en-US" sz="700">
              <a:latin typeface="Franklin Gothic Book" panose="020B0503020102020204" pitchFamily="34" charset="0"/>
            </a:endParaRPr>
          </a:p>
        </p:txBody>
      </p:sp>
      <p:sp>
        <p:nvSpPr>
          <p:cNvPr id="15" name="TextBox 14">
            <a:extLst>
              <a:ext uri="{FF2B5EF4-FFF2-40B4-BE49-F238E27FC236}">
                <a16:creationId xmlns:a16="http://schemas.microsoft.com/office/drawing/2014/main" id="{07076953-DA33-957F-7B0A-EA2569C228AC}"/>
              </a:ext>
            </a:extLst>
          </p:cNvPr>
          <p:cNvSpPr txBox="1"/>
          <p:nvPr/>
        </p:nvSpPr>
        <p:spPr>
          <a:xfrm>
            <a:off x="195552" y="725843"/>
            <a:ext cx="3655908" cy="369332"/>
          </a:xfrm>
          <a:prstGeom prst="rect">
            <a:avLst/>
          </a:prstGeom>
          <a:noFill/>
        </p:spPr>
        <p:txBody>
          <a:bodyPr wrap="square">
            <a:spAutoFit/>
          </a:bodyPr>
          <a:lstStyle/>
          <a:p>
            <a:pPr algn="ctr"/>
            <a:r>
              <a:rPr lang="en-US" b="1">
                <a:solidFill>
                  <a:srgbClr val="045A8D"/>
                </a:solidFill>
                <a:latin typeface="Franklin Gothic Book" panose="020B0503020102020204" pitchFamily="34" charset="0"/>
              </a:rPr>
              <a:t>Data Briefs</a:t>
            </a:r>
            <a:endParaRPr lang="en-US" sz="1800" b="1">
              <a:solidFill>
                <a:srgbClr val="045A8D"/>
              </a:solidFill>
              <a:latin typeface="Franklin Gothic Book" panose="020B0503020102020204" pitchFamily="34" charset="0"/>
            </a:endParaRPr>
          </a:p>
        </p:txBody>
      </p:sp>
      <p:sp>
        <p:nvSpPr>
          <p:cNvPr id="16" name="TextBox 15">
            <a:extLst>
              <a:ext uri="{FF2B5EF4-FFF2-40B4-BE49-F238E27FC236}">
                <a16:creationId xmlns:a16="http://schemas.microsoft.com/office/drawing/2014/main" id="{B9E4725A-26D4-8641-4627-5DBAFA2844F5}"/>
              </a:ext>
            </a:extLst>
          </p:cNvPr>
          <p:cNvSpPr txBox="1"/>
          <p:nvPr/>
        </p:nvSpPr>
        <p:spPr>
          <a:xfrm>
            <a:off x="8210914" y="725843"/>
            <a:ext cx="3575063" cy="369332"/>
          </a:xfrm>
          <a:prstGeom prst="rect">
            <a:avLst/>
          </a:prstGeom>
          <a:noFill/>
        </p:spPr>
        <p:txBody>
          <a:bodyPr wrap="square">
            <a:spAutoFit/>
          </a:bodyPr>
          <a:lstStyle/>
          <a:p>
            <a:pPr algn="ctr"/>
            <a:r>
              <a:rPr lang="en-US" sz="1800" b="1">
                <a:solidFill>
                  <a:srgbClr val="045A8D"/>
                </a:solidFill>
                <a:latin typeface="Franklin Gothic Book" panose="020B0503020102020204" pitchFamily="34" charset="0"/>
              </a:rPr>
              <a:t>Legislation</a:t>
            </a:r>
          </a:p>
        </p:txBody>
      </p:sp>
      <p:sp>
        <p:nvSpPr>
          <p:cNvPr id="17" name="TextBox 16">
            <a:extLst>
              <a:ext uri="{FF2B5EF4-FFF2-40B4-BE49-F238E27FC236}">
                <a16:creationId xmlns:a16="http://schemas.microsoft.com/office/drawing/2014/main" id="{8DD6D835-360C-902C-E06D-A179FAE7BB6B}"/>
              </a:ext>
            </a:extLst>
          </p:cNvPr>
          <p:cNvSpPr txBox="1"/>
          <p:nvPr/>
        </p:nvSpPr>
        <p:spPr>
          <a:xfrm>
            <a:off x="4203233" y="725843"/>
            <a:ext cx="3655908" cy="369332"/>
          </a:xfrm>
          <a:prstGeom prst="rect">
            <a:avLst/>
          </a:prstGeom>
          <a:noFill/>
        </p:spPr>
        <p:txBody>
          <a:bodyPr wrap="square">
            <a:spAutoFit/>
          </a:bodyPr>
          <a:lstStyle/>
          <a:p>
            <a:pPr algn="ctr"/>
            <a:r>
              <a:rPr lang="en-US" sz="1800" b="1">
                <a:solidFill>
                  <a:srgbClr val="045A8D"/>
                </a:solidFill>
                <a:latin typeface="Franklin Gothic Book" panose="020B0503020102020204" pitchFamily="34" charset="0"/>
              </a:rPr>
              <a:t>Recommendations</a:t>
            </a:r>
          </a:p>
        </p:txBody>
      </p:sp>
    </p:spTree>
    <p:extLst>
      <p:ext uri="{BB962C8B-B14F-4D97-AF65-F5344CB8AC3E}">
        <p14:creationId xmlns:p14="http://schemas.microsoft.com/office/powerpoint/2010/main" val="3766153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FEBF7"/>
        </a:solidFill>
        <a:effectLst/>
      </p:bgPr>
    </p:bg>
    <p:spTree>
      <p:nvGrpSpPr>
        <p:cNvPr id="1" name="">
          <a:extLst>
            <a:ext uri="{FF2B5EF4-FFF2-40B4-BE49-F238E27FC236}">
              <a16:creationId xmlns:a16="http://schemas.microsoft.com/office/drawing/2014/main" id="{871BB64F-78A9-6389-79B0-2EE1200918A1}"/>
            </a:ext>
          </a:extLst>
        </p:cNvPr>
        <p:cNvGrpSpPr/>
        <p:nvPr/>
      </p:nvGrpSpPr>
      <p:grpSpPr>
        <a:xfrm>
          <a:off x="0" y="0"/>
          <a:ext cx="0" cy="0"/>
          <a:chOff x="0" y="0"/>
          <a:chExt cx="0" cy="0"/>
        </a:xfrm>
      </p:grpSpPr>
      <p:pic>
        <p:nvPicPr>
          <p:cNvPr id="1026" name="Picture 2" descr="Free Professional Background PowerPoint Template">
            <a:extLst>
              <a:ext uri="{FF2B5EF4-FFF2-40B4-BE49-F238E27FC236}">
                <a16:creationId xmlns:a16="http://schemas.microsoft.com/office/drawing/2014/main" id="{70084BE0-71D7-265B-6C26-3390828EEBA0}"/>
              </a:ext>
            </a:extLst>
          </p:cNvPr>
          <p:cNvPicPr>
            <a:picLocks noChangeAspect="1" noChangeArrowheads="1"/>
          </p:cNvPicPr>
          <p:nvPr/>
        </p:nvPicPr>
        <p:blipFill>
          <a:blip r:embed="rId2">
            <a:alphaModFix amt="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5939BBCF-6229-AD92-48F3-AA50EDEC8944}"/>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6" name="TextBox 25">
            <a:extLst>
              <a:ext uri="{FF2B5EF4-FFF2-40B4-BE49-F238E27FC236}">
                <a16:creationId xmlns:a16="http://schemas.microsoft.com/office/drawing/2014/main" id="{1947FFA4-6ACA-64BE-FCAC-32C056B69A6E}"/>
              </a:ext>
            </a:extLst>
          </p:cNvPr>
          <p:cNvSpPr txBox="1"/>
          <p:nvPr/>
        </p:nvSpPr>
        <p:spPr>
          <a:xfrm>
            <a:off x="415085" y="2660553"/>
            <a:ext cx="9370142" cy="769441"/>
          </a:xfrm>
          <a:prstGeom prst="rect">
            <a:avLst/>
          </a:prstGeom>
          <a:noFill/>
        </p:spPr>
        <p:txBody>
          <a:bodyPr wrap="square" lIns="91440" tIns="45720" rIns="91440" bIns="45720" rtlCol="0" anchor="t">
            <a:spAutoFit/>
          </a:bodyPr>
          <a:lstStyle/>
          <a:p>
            <a:r>
              <a:rPr lang="en-US" sz="4400" b="1" dirty="0">
                <a:solidFill>
                  <a:srgbClr val="003D56"/>
                </a:solidFill>
                <a:latin typeface="Franklin Gothic Book"/>
              </a:rPr>
              <a:t>Panel Q&amp;A</a:t>
            </a:r>
          </a:p>
        </p:txBody>
      </p:sp>
      <p:cxnSp>
        <p:nvCxnSpPr>
          <p:cNvPr id="29" name="Straight Connector 28">
            <a:extLst>
              <a:ext uri="{FF2B5EF4-FFF2-40B4-BE49-F238E27FC236}">
                <a16:creationId xmlns:a16="http://schemas.microsoft.com/office/drawing/2014/main" id="{A69F0BC6-40E8-CB06-A6D2-5A2E8D98B384}"/>
              </a:ext>
            </a:extLst>
          </p:cNvPr>
          <p:cNvCxnSpPr>
            <a:cxnSpLocks/>
          </p:cNvCxnSpPr>
          <p:nvPr/>
        </p:nvCxnSpPr>
        <p:spPr>
          <a:xfrm>
            <a:off x="415085" y="6240534"/>
            <a:ext cx="9633483" cy="0"/>
          </a:xfrm>
          <a:prstGeom prst="line">
            <a:avLst/>
          </a:prstGeom>
          <a:ln w="15875">
            <a:solidFill>
              <a:srgbClr val="003D56"/>
            </a:solidFill>
          </a:ln>
        </p:spPr>
        <p:style>
          <a:lnRef idx="1">
            <a:schemeClr val="accent1"/>
          </a:lnRef>
          <a:fillRef idx="0">
            <a:schemeClr val="accent1"/>
          </a:fillRef>
          <a:effectRef idx="0">
            <a:schemeClr val="accent1"/>
          </a:effectRef>
          <a:fontRef idx="minor">
            <a:schemeClr val="tx1"/>
          </a:fontRef>
        </p:style>
      </p:cxnSp>
      <p:pic>
        <p:nvPicPr>
          <p:cNvPr id="33" name="Picture 32" descr="A blue text on a black background&#10;&#10;AI-generated content may be incorrect.">
            <a:extLst>
              <a:ext uri="{FF2B5EF4-FFF2-40B4-BE49-F238E27FC236}">
                <a16:creationId xmlns:a16="http://schemas.microsoft.com/office/drawing/2014/main" id="{70B8A66D-22BD-4F13-C045-879069358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9752" y="6062834"/>
            <a:ext cx="1467163" cy="355400"/>
          </a:xfrm>
          <a:prstGeom prst="rect">
            <a:avLst/>
          </a:prstGeom>
        </p:spPr>
      </p:pic>
    </p:spTree>
    <p:extLst>
      <p:ext uri="{BB962C8B-B14F-4D97-AF65-F5344CB8AC3E}">
        <p14:creationId xmlns:p14="http://schemas.microsoft.com/office/powerpoint/2010/main" val="3705715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7FE676-E13B-8063-1DD5-F4AD557CB461}"/>
            </a:ext>
          </a:extLst>
        </p:cNvPr>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D1FF3DB-390E-38BB-1DF5-EF10CC91DCD2}"/>
              </a:ext>
            </a:extLst>
          </p:cNvPr>
          <p:cNvSpPr>
            <a:spLocks noGrp="1"/>
          </p:cNvSpPr>
          <p:nvPr>
            <p:ph type="sldNum" sz="quarter" idx="4294967295"/>
          </p:nvPr>
        </p:nvSpPr>
        <p:spPr>
          <a:xfrm>
            <a:off x="9250326" y="649010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900" b="0" i="0" u="none" strike="noStrike" kern="1200" cap="none" spc="0" normalizeH="0" baseline="0" noProof="0" smtClean="0">
                <a:ln>
                  <a:noFill/>
                </a:ln>
                <a:solidFill>
                  <a:srgbClr val="F2F1EE"/>
                </a:solidFill>
                <a:effectLst/>
                <a:uLnTx/>
                <a:uFillTx/>
                <a:latin typeface="Biome Light" panose="020B0303030204020804" pitchFamily="34"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srgbClr val="F2F1EE"/>
              </a:solidFill>
              <a:effectLst/>
              <a:uLnTx/>
              <a:uFillTx/>
              <a:latin typeface="Biome Light" panose="020B0303030204020804" pitchFamily="34" charset="0"/>
              <a:ea typeface="+mn-ea"/>
            </a:endParaRPr>
          </a:p>
        </p:txBody>
      </p:sp>
      <p:sp>
        <p:nvSpPr>
          <p:cNvPr id="26" name="TextBox 25">
            <a:extLst>
              <a:ext uri="{FF2B5EF4-FFF2-40B4-BE49-F238E27FC236}">
                <a16:creationId xmlns:a16="http://schemas.microsoft.com/office/drawing/2014/main" id="{E6161B5B-B21B-6807-3E84-F603FB299EEF}"/>
              </a:ext>
            </a:extLst>
          </p:cNvPr>
          <p:cNvSpPr txBox="1"/>
          <p:nvPr/>
        </p:nvSpPr>
        <p:spPr>
          <a:xfrm>
            <a:off x="415084" y="1879101"/>
            <a:ext cx="9370142" cy="769441"/>
          </a:xfrm>
          <a:prstGeom prst="rect">
            <a:avLst/>
          </a:prstGeom>
          <a:noFill/>
        </p:spPr>
        <p:txBody>
          <a:bodyPr wrap="square" lIns="91440" tIns="45720" rIns="91440" bIns="45720" rtlCol="0" anchor="t">
            <a:spAutoFit/>
          </a:bodyPr>
          <a:lstStyle/>
          <a:p>
            <a:r>
              <a:rPr lang="en-US" sz="4400" b="1" dirty="0">
                <a:solidFill>
                  <a:srgbClr val="003D56"/>
                </a:solidFill>
                <a:latin typeface="Franklin Gothic Book"/>
              </a:rPr>
              <a:t>Thank you!</a:t>
            </a:r>
            <a:endParaRPr lang="en-US" dirty="0"/>
          </a:p>
        </p:txBody>
      </p:sp>
      <p:cxnSp>
        <p:nvCxnSpPr>
          <p:cNvPr id="29" name="Straight Connector 28">
            <a:extLst>
              <a:ext uri="{FF2B5EF4-FFF2-40B4-BE49-F238E27FC236}">
                <a16:creationId xmlns:a16="http://schemas.microsoft.com/office/drawing/2014/main" id="{EF7A2256-BB68-021E-A6FE-2946A3697620}"/>
              </a:ext>
            </a:extLst>
          </p:cNvPr>
          <p:cNvCxnSpPr>
            <a:cxnSpLocks/>
          </p:cNvCxnSpPr>
          <p:nvPr/>
        </p:nvCxnSpPr>
        <p:spPr>
          <a:xfrm>
            <a:off x="415085" y="6240534"/>
            <a:ext cx="9633483" cy="0"/>
          </a:xfrm>
          <a:prstGeom prst="line">
            <a:avLst/>
          </a:prstGeom>
          <a:ln w="15875">
            <a:solidFill>
              <a:srgbClr val="003D56"/>
            </a:solidFill>
          </a:ln>
        </p:spPr>
        <p:style>
          <a:lnRef idx="1">
            <a:schemeClr val="accent1"/>
          </a:lnRef>
          <a:fillRef idx="0">
            <a:schemeClr val="accent1"/>
          </a:fillRef>
          <a:effectRef idx="0">
            <a:schemeClr val="accent1"/>
          </a:effectRef>
          <a:fontRef idx="minor">
            <a:schemeClr val="tx1"/>
          </a:fontRef>
        </p:style>
      </p:cxnSp>
      <p:pic>
        <p:nvPicPr>
          <p:cNvPr id="33" name="Picture 32" descr="A blue text on a black background&#10;&#10;AI-generated content may be incorrect.">
            <a:extLst>
              <a:ext uri="{FF2B5EF4-FFF2-40B4-BE49-F238E27FC236}">
                <a16:creationId xmlns:a16="http://schemas.microsoft.com/office/drawing/2014/main" id="{1ECEADCA-7F87-0EFC-3B1B-4A323EAFEF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9752" y="6062834"/>
            <a:ext cx="1467163" cy="355400"/>
          </a:xfrm>
          <a:prstGeom prst="rect">
            <a:avLst/>
          </a:prstGeom>
        </p:spPr>
      </p:pic>
      <p:sp>
        <p:nvSpPr>
          <p:cNvPr id="3" name="TextBox 2">
            <a:extLst>
              <a:ext uri="{FF2B5EF4-FFF2-40B4-BE49-F238E27FC236}">
                <a16:creationId xmlns:a16="http://schemas.microsoft.com/office/drawing/2014/main" id="{E6EC2747-A799-B6DE-BE8D-B9C5537C6C01}"/>
              </a:ext>
            </a:extLst>
          </p:cNvPr>
          <p:cNvSpPr txBox="1"/>
          <p:nvPr/>
        </p:nvSpPr>
        <p:spPr>
          <a:xfrm>
            <a:off x="415084" y="2597301"/>
            <a:ext cx="5680915" cy="1200329"/>
          </a:xfrm>
          <a:prstGeom prst="rect">
            <a:avLst/>
          </a:prstGeom>
          <a:noFill/>
        </p:spPr>
        <p:txBody>
          <a:bodyPr wrap="square" lIns="91440" tIns="45720" rIns="91440" bIns="45720" rtlCol="0" anchor="t">
            <a:spAutoFit/>
          </a:bodyPr>
          <a:lstStyle/>
          <a:p>
            <a:r>
              <a:rPr lang="en-US" i="1" dirty="0">
                <a:solidFill>
                  <a:srgbClr val="003D56"/>
                </a:solidFill>
                <a:latin typeface="Franklin Gothic Book"/>
              </a:rPr>
              <a:t>If you have any additional questions or comments, please reach out to </a:t>
            </a:r>
            <a:r>
              <a:rPr lang="en-US" dirty="0">
                <a:solidFill>
                  <a:srgbClr val="003D56"/>
                </a:solidFill>
                <a:latin typeface="Franklin Gothic Book"/>
              </a:rPr>
              <a:t>Dr. Beth Beaudin-Seiler </a:t>
            </a:r>
            <a:r>
              <a:rPr lang="en-US" i="1" dirty="0">
                <a:solidFill>
                  <a:srgbClr val="003D56"/>
                </a:solidFill>
                <a:latin typeface="Franklin Gothic Book"/>
              </a:rPr>
              <a:t>at</a:t>
            </a:r>
          </a:p>
          <a:p>
            <a:endParaRPr lang="en-US" i="1" dirty="0">
              <a:solidFill>
                <a:srgbClr val="003D56"/>
              </a:solidFill>
              <a:latin typeface="Franklin Gothic Book"/>
            </a:endParaRPr>
          </a:p>
          <a:p>
            <a:r>
              <a:rPr lang="en-US" dirty="0">
                <a:solidFill>
                  <a:srgbClr val="003D56"/>
                </a:solidFill>
                <a:latin typeface="Franklin Gothic Book"/>
              </a:rPr>
              <a:t>Beth.Beaudin-Seiler@altarum.org</a:t>
            </a:r>
          </a:p>
        </p:txBody>
      </p:sp>
      <p:pic>
        <p:nvPicPr>
          <p:cNvPr id="1030" name="Picture 6" descr="Home">
            <a:extLst>
              <a:ext uri="{FF2B5EF4-FFF2-40B4-BE49-F238E27FC236}">
                <a16:creationId xmlns:a16="http://schemas.microsoft.com/office/drawing/2014/main" id="{922345DE-F432-58F1-57F7-4873C8AF6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903" y="4742570"/>
            <a:ext cx="2822968" cy="7970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D82BA81-4A5A-F785-8789-6A7D1CE72E71}"/>
              </a:ext>
            </a:extLst>
          </p:cNvPr>
          <p:cNvSpPr txBox="1"/>
          <p:nvPr/>
        </p:nvSpPr>
        <p:spPr>
          <a:xfrm>
            <a:off x="415084" y="5354817"/>
            <a:ext cx="4178431" cy="646331"/>
          </a:xfrm>
          <a:prstGeom prst="rect">
            <a:avLst/>
          </a:prstGeom>
          <a:noFill/>
        </p:spPr>
        <p:txBody>
          <a:bodyPr wrap="square" lIns="91440" tIns="45720" rIns="91440" bIns="45720" anchor="t">
            <a:spAutoFit/>
          </a:bodyPr>
          <a:lstStyle/>
          <a:p>
            <a:r>
              <a:rPr lang="en-US" sz="1200" dirty="0">
                <a:latin typeface="Franklin Gothic Book"/>
              </a:rPr>
              <a:t>Support for this was provided by the Robert Wood Johnson Foundation. The views expressed here do not necessarily reflect the views of the Foundation.</a:t>
            </a:r>
            <a:endParaRPr lang="en-US" sz="1200" dirty="0">
              <a:latin typeface="Franklin Gothic Book" panose="020B0503020102020204" pitchFamily="34" charset="0"/>
            </a:endParaRPr>
          </a:p>
        </p:txBody>
      </p:sp>
    </p:spTree>
    <p:extLst>
      <p:ext uri="{BB962C8B-B14F-4D97-AF65-F5344CB8AC3E}">
        <p14:creationId xmlns:p14="http://schemas.microsoft.com/office/powerpoint/2010/main" val="26956116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1_Office Theme">
  <a:themeElements>
    <a:clrScheme name="Minimalist Presentation">
      <a:dk1>
        <a:sysClr val="windowText" lastClr="000000"/>
      </a:dk1>
      <a:lt1>
        <a:sysClr val="window" lastClr="FFFFFF"/>
      </a:lt1>
      <a:dk2>
        <a:srgbClr val="ABABAB"/>
      </a:dk2>
      <a:lt2>
        <a:srgbClr val="F2F1EE"/>
      </a:lt2>
      <a:accent1>
        <a:srgbClr val="D8D2CD"/>
      </a:accent1>
      <a:accent2>
        <a:srgbClr val="C0C9C2"/>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Biome Light"/>
        <a:ea typeface=""/>
        <a:cs typeface=""/>
      </a:majorFont>
      <a:minorFont>
        <a:latin typeface="Biom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color presentation_Win32_LW_v2.potx" id="{B7F4C684-7BE5-4BD8-BEBE-7F207A45F474}" vid="{9091DE1E-F617-4C59-950B-F96736B889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cb0d176-1421-4ccc-82e7-793d488ab85b" xsi:nil="true"/>
    <lcf76f155ced4ddcb4097134ff3c332f xmlns="d54593af-db6e-4c95-a26e-257ce46a66c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D4FA7662206EF4C8EF84DB0C0D6EA7E" ma:contentTypeVersion="15" ma:contentTypeDescription="Create a new document." ma:contentTypeScope="" ma:versionID="2df483c5990ca9fd78c4e6695bf45f73">
  <xsd:schema xmlns:xsd="http://www.w3.org/2001/XMLSchema" xmlns:xs="http://www.w3.org/2001/XMLSchema" xmlns:p="http://schemas.microsoft.com/office/2006/metadata/properties" xmlns:ns2="0cb0d176-1421-4ccc-82e7-793d488ab85b" xmlns:ns3="d54593af-db6e-4c95-a26e-257ce46a66c9" targetNamespace="http://schemas.microsoft.com/office/2006/metadata/properties" ma:root="true" ma:fieldsID="3a2fdbed5f6797d1bc27f0aad559e5f5" ns2:_="" ns3:_="">
    <xsd:import namespace="0cb0d176-1421-4ccc-82e7-793d488ab85b"/>
    <xsd:import namespace="d54593af-db6e-4c95-a26e-257ce46a66c9"/>
    <xsd:element name="properties">
      <xsd:complexType>
        <xsd:sequence>
          <xsd:element name="documentManagement">
            <xsd:complexType>
              <xsd:all>
                <xsd:element ref="ns2:SharedWithUsers" minOccurs="0"/>
                <xsd:element ref="ns2:SharedWithDetails" minOccurs="0"/>
                <xsd:element ref="ns3:lcf76f155ced4ddcb4097134ff3c332f" minOccurs="0"/>
                <xsd:element ref="ns2:TaxCatchAll" minOccurs="0"/>
                <xsd:element ref="ns3:MediaServiceMetadata" minOccurs="0"/>
                <xsd:element ref="ns3:MediaServiceFastMetadata" minOccurs="0"/>
                <xsd:element ref="ns3:MediaServiceSearchProperties" minOccurs="0"/>
                <xsd:element ref="ns3:MediaServiceDateTaken" minOccurs="0"/>
                <xsd:element ref="ns3:MediaServiceLocation" minOccurs="0"/>
                <xsd:element ref="ns3:MediaServiceOCR" minOccurs="0"/>
                <xsd:element ref="ns3:MediaServiceGenerationTime" minOccurs="0"/>
                <xsd:element ref="ns3:MediaServiceEventHashCode"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b0d176-1421-4ccc-82e7-793d488ab85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900aa0af-a44c-4e3f-a6c7-78ee87b228fe}" ma:internalName="TaxCatchAll" ma:showField="CatchAllData" ma:web="0cb0d176-1421-4ccc-82e7-793d488ab8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4593af-db6e-4c95-a26e-257ce46a66c9" elementFormDefault="qualified">
    <xsd:import namespace="http://schemas.microsoft.com/office/2006/documentManagement/types"/>
    <xsd:import namespace="http://schemas.microsoft.com/office/infopath/2007/PartnerControls"/>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e171600-9ef3-44e2-bb4b-159588a897ba"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75AA97-690B-429F-8D94-D0CFDBA98D51}">
  <ds:schemaRefs>
    <ds:schemaRef ds:uri="http://schemas.microsoft.com/sharepoint/v3/contenttype/forms"/>
  </ds:schemaRefs>
</ds:datastoreItem>
</file>

<file path=customXml/itemProps2.xml><?xml version="1.0" encoding="utf-8"?>
<ds:datastoreItem xmlns:ds="http://schemas.openxmlformats.org/officeDocument/2006/customXml" ds:itemID="{7EDC0361-0BD2-45DF-8341-D6A5646BC403}">
  <ds:schemaRefs>
    <ds:schemaRef ds:uri="0cb0d176-1421-4ccc-82e7-793d488ab85b"/>
    <ds:schemaRef ds:uri="http://schemas.microsoft.com/office/2006/documentManagement/types"/>
    <ds:schemaRef ds:uri="http://www.w3.org/XML/1998/namespace"/>
    <ds:schemaRef ds:uri="http://schemas.microsoft.com/office/infopath/2007/PartnerControls"/>
    <ds:schemaRef ds:uri="http://purl.org/dc/dcmitype/"/>
    <ds:schemaRef ds:uri="http://schemas.microsoft.com/office/2006/metadata/properties"/>
    <ds:schemaRef ds:uri="http://purl.org/dc/elements/1.1/"/>
    <ds:schemaRef ds:uri="http://schemas.openxmlformats.org/package/2006/metadata/core-properties"/>
    <ds:schemaRef ds:uri="d54593af-db6e-4c95-a26e-257ce46a66c9"/>
    <ds:schemaRef ds:uri="http://purl.org/dc/terms/"/>
  </ds:schemaRefs>
</ds:datastoreItem>
</file>

<file path=customXml/itemProps3.xml><?xml version="1.0" encoding="utf-8"?>
<ds:datastoreItem xmlns:ds="http://schemas.openxmlformats.org/officeDocument/2006/customXml" ds:itemID="{6C0F9623-FC3D-499B-8B11-6FB95847235D}">
  <ds:schemaRefs>
    <ds:schemaRef ds:uri="0cb0d176-1421-4ccc-82e7-793d488ab85b"/>
    <ds:schemaRef ds:uri="d54593af-db6e-4c95-a26e-257ce46a66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Altarum Refresh Presentation - Feb 2024 Template - Final (1)</Template>
  <TotalTime>8933</TotalTime>
  <Words>2401</Words>
  <Application>Microsoft Office PowerPoint</Application>
  <PresentationFormat>Widescreen</PresentationFormat>
  <Paragraphs>165</Paragraphs>
  <Slides>19</Slides>
  <Notes>12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Altarum  Brand Refresh: PowerPoint</dc:title>
  <dc:subject/>
  <dc:creator>Khanh-Chau Mai</dc:creator>
  <cp:keywords/>
  <dc:description/>
  <cp:lastModifiedBy>Britt Sanderson</cp:lastModifiedBy>
  <cp:revision>51</cp:revision>
  <dcterms:created xsi:type="dcterms:W3CDTF">2024-07-30T20:37:45Z</dcterms:created>
  <dcterms:modified xsi:type="dcterms:W3CDTF">2026-01-08T16:14:49Z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0x0101005D4FA7662206EF4C8EF84DB0C0D6EA7E</vt:lpwstr>
  </property>
  <property fmtid="{D5CDD505-2E9C-101B-9397-08002B2CF9AE}" pid="3" name="MediaServiceImageTags">
    <vt:lpwstr/>
  </property>
</Properties>
</file>